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6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7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8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1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3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5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9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6FA25-79A1-594F-8DCE-A8E326FFA5B6}" type="datetimeFigureOut">
              <a:rPr lang="en-US" smtClean="0"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90E6-9860-1E48-8309-EA742D41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idiand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42046"/>
            <a:ext cx="8534400" cy="568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2708" y="0"/>
            <a:ext cx="88391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 The Science of Ice: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How ice sheets form and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how scientists use </a:t>
            </a:r>
            <a:r>
              <a:rPr lang="en-US" sz="2400" dirty="0" smtClean="0">
                <a:solidFill>
                  <a:schemeClr val="bg1"/>
                </a:solidFill>
              </a:rPr>
              <a:t>ice to learn about past climate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07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436" y="6376548"/>
            <a:ext cx="4808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/>
              <a:t>http://</a:t>
            </a:r>
            <a:r>
              <a:rPr lang="en-US" sz="1200" dirty="0" err="1"/>
              <a:t>hays.outcrop.org</a:t>
            </a:r>
            <a:r>
              <a:rPr lang="en-US" sz="1200" dirty="0"/>
              <a:t>/images/glaciers/press4e/figure-16-08.jpg</a:t>
            </a:r>
            <a:r>
              <a:rPr lang="en-US" sz="1200" dirty="0" smtClean="0">
                <a:effectLst/>
              </a:rPr>
              <a:t> </a:t>
            </a:r>
            <a:endParaRPr lang="en-US" sz="1200" dirty="0"/>
          </a:p>
        </p:txBody>
      </p:sp>
      <p:pic>
        <p:nvPicPr>
          <p:cNvPr id="5" name="Picture 4" descr="figure-16-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19344" cy="609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762" y="1589918"/>
            <a:ext cx="328205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Glaciers and ice sheets form as snow accumulates. </a:t>
            </a:r>
            <a:r>
              <a:rPr lang="en-US" dirty="0" smtClean="0">
                <a:solidFill>
                  <a:schemeClr val="tx2"/>
                </a:solidFill>
              </a:rPr>
              <a:t>Over time, as </a:t>
            </a:r>
            <a:r>
              <a:rPr lang="en-US" dirty="0">
                <a:solidFill>
                  <a:schemeClr val="tx2"/>
                </a:solidFill>
              </a:rPr>
              <a:t>snow accumulates,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pressure increases, weighing down the underlying snow. This creates a layer of dense snow, called </a:t>
            </a:r>
            <a:r>
              <a:rPr lang="en-US" dirty="0" err="1">
                <a:solidFill>
                  <a:schemeClr val="tx2"/>
                </a:solidFill>
              </a:rPr>
              <a:t>firn</a:t>
            </a:r>
            <a:r>
              <a:rPr lang="en-US" dirty="0">
                <a:solidFill>
                  <a:schemeClr val="tx2"/>
                </a:solidFill>
              </a:rPr>
              <a:t>. Eventually the </a:t>
            </a:r>
            <a:r>
              <a:rPr lang="en-US" dirty="0" err="1">
                <a:solidFill>
                  <a:schemeClr val="tx2"/>
                </a:solidFill>
              </a:rPr>
              <a:t>firn</a:t>
            </a:r>
            <a:r>
              <a:rPr lang="en-US" dirty="0">
                <a:solidFill>
                  <a:schemeClr val="tx2"/>
                </a:solidFill>
              </a:rPr>
              <a:t> gets </a:t>
            </a:r>
            <a:r>
              <a:rPr lang="en-US" dirty="0" smtClean="0">
                <a:solidFill>
                  <a:schemeClr val="tx2"/>
                </a:solidFill>
              </a:rPr>
              <a:t>so </a:t>
            </a:r>
            <a:r>
              <a:rPr lang="en-US" dirty="0">
                <a:solidFill>
                  <a:schemeClr val="tx2"/>
                </a:solidFill>
              </a:rPr>
              <a:t>compacted </a:t>
            </a:r>
            <a:r>
              <a:rPr lang="en-US" dirty="0" smtClean="0">
                <a:solidFill>
                  <a:schemeClr val="tx2"/>
                </a:solidFill>
              </a:rPr>
              <a:t>it turns into </a:t>
            </a:r>
            <a:r>
              <a:rPr lang="en-US" dirty="0">
                <a:solidFill>
                  <a:schemeClr val="tx2"/>
                </a:solidFill>
              </a:rPr>
              <a:t>solid ice. </a:t>
            </a:r>
            <a:r>
              <a:rPr lang="en-US" dirty="0" smtClean="0">
                <a:solidFill>
                  <a:schemeClr val="tx2"/>
                </a:solidFill>
              </a:rPr>
              <a:t>Scientist study this ice to learn about past climate changes.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2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485874" y="3857299"/>
            <a:ext cx="6477000" cy="3279782"/>
            <a:chOff x="384" y="2256"/>
            <a:chExt cx="4080" cy="2066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432" y="2256"/>
              <a:ext cx="4032" cy="1872"/>
              <a:chOff x="528" y="1104"/>
              <a:chExt cx="4608" cy="2544"/>
            </a:xfrm>
          </p:grpSpPr>
          <p:grpSp>
            <p:nvGrpSpPr>
              <p:cNvPr id="7" name="Group 30"/>
              <p:cNvGrpSpPr>
                <a:grpSpLocks/>
              </p:cNvGrpSpPr>
              <p:nvPr/>
            </p:nvGrpSpPr>
            <p:grpSpPr bwMode="auto">
              <a:xfrm>
                <a:off x="528" y="1104"/>
                <a:ext cx="4608" cy="2544"/>
                <a:chOff x="384" y="0"/>
                <a:chExt cx="4608" cy="2544"/>
              </a:xfrm>
            </p:grpSpPr>
            <p:grpSp>
              <p:nvGrpSpPr>
                <p:cNvPr id="9" name="Group 28"/>
                <p:cNvGrpSpPr>
                  <a:grpSpLocks/>
                </p:cNvGrpSpPr>
                <p:nvPr/>
              </p:nvGrpSpPr>
              <p:grpSpPr bwMode="auto">
                <a:xfrm>
                  <a:off x="384" y="0"/>
                  <a:ext cx="4608" cy="2376"/>
                  <a:chOff x="384" y="0"/>
                  <a:chExt cx="4608" cy="2376"/>
                </a:xfrm>
              </p:grpSpPr>
              <p:pic>
                <p:nvPicPr>
                  <p:cNvPr id="11" name="Picture 26" descr="co2-temperature-long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b="43776"/>
                  <a:stretch>
                    <a:fillRect/>
                  </a:stretch>
                </p:blipFill>
                <p:spPr bwMode="auto">
                  <a:xfrm>
                    <a:off x="384" y="0"/>
                    <a:ext cx="4608" cy="2256"/>
                  </a:xfrm>
                  <a:prstGeom prst="rect">
                    <a:avLst/>
                  </a:prstGeom>
                  <a:solidFill>
                    <a:srgbClr val="EAEAEA"/>
                  </a:solidFill>
                </p:spPr>
              </p:pic>
              <p:pic>
                <p:nvPicPr>
                  <p:cNvPr id="12" name="Picture 27" descr="co2-temperature-long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73526" b="15446"/>
                  <a:stretch>
                    <a:fillRect/>
                  </a:stretch>
                </p:blipFill>
                <p:spPr bwMode="auto">
                  <a:xfrm>
                    <a:off x="384" y="1944"/>
                    <a:ext cx="4608" cy="432"/>
                  </a:xfrm>
                  <a:prstGeom prst="rect">
                    <a:avLst/>
                  </a:prstGeom>
                  <a:solidFill>
                    <a:srgbClr val="EAEAEA"/>
                  </a:solidFill>
                </p:spPr>
              </p:pic>
            </p:grpSp>
            <p:pic>
              <p:nvPicPr>
                <p:cNvPr id="10" name="Picture 29" descr="co2-temperature-lon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4119" b="11395"/>
                <a:stretch>
                  <a:fillRect/>
                </a:stretch>
              </p:blipFill>
              <p:spPr bwMode="auto">
                <a:xfrm>
                  <a:off x="384" y="2352"/>
                  <a:ext cx="4608" cy="192"/>
                </a:xfrm>
                <a:prstGeom prst="rect">
                  <a:avLst/>
                </a:prstGeom>
                <a:solidFill>
                  <a:srgbClr val="EAEAEA"/>
                </a:solidFill>
              </p:spPr>
            </p:pic>
          </p:grpSp>
          <p:sp>
            <p:nvSpPr>
              <p:cNvPr id="8" name="Rectangle 31"/>
              <p:cNvSpPr>
                <a:spLocks noChangeArrowheads="1"/>
              </p:cNvSpPr>
              <p:nvPr/>
            </p:nvSpPr>
            <p:spPr bwMode="auto">
              <a:xfrm>
                <a:off x="2448" y="1392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40"/>
            <p:cNvSpPr>
              <a:spLocks noChangeArrowheads="1"/>
            </p:cNvSpPr>
            <p:nvPr/>
          </p:nvSpPr>
          <p:spPr bwMode="auto">
            <a:xfrm>
              <a:off x="384" y="4070"/>
              <a:ext cx="11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1600950" y="187492"/>
            <a:ext cx="5713499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bg1"/>
                </a:solidFill>
                <a:latin typeface="Apple Casual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libri" charset="0"/>
              </a:rPr>
              <a:t>Ice Cores and Climate Change: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charset="0"/>
              </a:rPr>
              <a:t>Greenhouse gas concentration fluctuations</a:t>
            </a:r>
            <a:br>
              <a:rPr lang="en-US" sz="2400" dirty="0" smtClean="0">
                <a:solidFill>
                  <a:schemeClr val="bg1"/>
                </a:solidFill>
                <a:latin typeface="Calibri" charset="0"/>
              </a:rPr>
            </a:br>
            <a:endParaRPr lang="en-US" sz="24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27021" y="737725"/>
            <a:ext cx="8229600" cy="1600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solidFill>
                  <a:schemeClr val="bg1"/>
                </a:solidFill>
              </a:rPr>
              <a:t>Ice can preserve ancient atmospheres</a:t>
            </a:r>
          </a:p>
          <a:p>
            <a:pPr lvl="1"/>
            <a:r>
              <a:rPr lang="en-US" sz="2300" dirty="0" smtClean="0">
                <a:solidFill>
                  <a:schemeClr val="bg1"/>
                </a:solidFill>
              </a:rPr>
              <a:t>The concentrations of greenhouse gas like carbon dioxide and methane can be extracted from air bubbles trapped within the ice. </a:t>
            </a:r>
            <a:endParaRPr lang="en-US" sz="2300" dirty="0">
              <a:solidFill>
                <a:schemeClr val="bg1"/>
              </a:solidFill>
            </a:endParaRPr>
          </a:p>
        </p:txBody>
      </p:sp>
      <p:pic>
        <p:nvPicPr>
          <p:cNvPr id="15" name="Picture 5" descr="snowdrif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77" y="2360298"/>
            <a:ext cx="2149475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/>
          <p:cNvCxnSpPr/>
          <p:nvPr/>
        </p:nvCxnSpPr>
        <p:spPr>
          <a:xfrm flipV="1">
            <a:off x="2670010" y="3081079"/>
            <a:ext cx="690563" cy="3175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4-Point Star 16"/>
          <p:cNvSpPr/>
          <p:nvPr/>
        </p:nvSpPr>
        <p:spPr>
          <a:xfrm>
            <a:off x="4648299" y="2592166"/>
            <a:ext cx="822325" cy="823912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4-Point Star 17"/>
          <p:cNvSpPr/>
          <p:nvPr/>
        </p:nvSpPr>
        <p:spPr>
          <a:xfrm>
            <a:off x="4562673" y="2706318"/>
            <a:ext cx="301625" cy="463550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9" name="4-Point Star 18"/>
          <p:cNvSpPr/>
          <p:nvPr/>
        </p:nvSpPr>
        <p:spPr>
          <a:xfrm>
            <a:off x="5007008" y="3039859"/>
            <a:ext cx="823913" cy="622300"/>
          </a:xfrm>
          <a:prstGeom prst="star4">
            <a:avLst>
              <a:gd name="adj" fmla="val 4519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4-Point Star 19"/>
          <p:cNvSpPr/>
          <p:nvPr/>
        </p:nvSpPr>
        <p:spPr>
          <a:xfrm>
            <a:off x="4279950" y="3030168"/>
            <a:ext cx="822325" cy="823912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4-Point Star 20"/>
          <p:cNvSpPr/>
          <p:nvPr/>
        </p:nvSpPr>
        <p:spPr>
          <a:xfrm>
            <a:off x="4808538" y="3293841"/>
            <a:ext cx="455612" cy="382587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4-Point Star 21"/>
          <p:cNvSpPr/>
          <p:nvPr/>
        </p:nvSpPr>
        <p:spPr>
          <a:xfrm>
            <a:off x="3994337" y="2549864"/>
            <a:ext cx="512763" cy="625475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4-Point Star 22"/>
          <p:cNvSpPr/>
          <p:nvPr/>
        </p:nvSpPr>
        <p:spPr>
          <a:xfrm>
            <a:off x="5249879" y="2590356"/>
            <a:ext cx="822325" cy="823913"/>
          </a:xfrm>
          <a:prstGeom prst="star4">
            <a:avLst>
              <a:gd name="adj" fmla="val 1516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4-Point Star 23"/>
          <p:cNvSpPr/>
          <p:nvPr/>
        </p:nvSpPr>
        <p:spPr>
          <a:xfrm>
            <a:off x="4575175" y="2965228"/>
            <a:ext cx="592138" cy="657225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4-Point Star 24"/>
          <p:cNvSpPr/>
          <p:nvPr/>
        </p:nvSpPr>
        <p:spPr>
          <a:xfrm>
            <a:off x="4295775" y="3054128"/>
            <a:ext cx="46038" cy="460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6" name="4-Point Star 25"/>
          <p:cNvSpPr/>
          <p:nvPr/>
        </p:nvSpPr>
        <p:spPr>
          <a:xfrm>
            <a:off x="4255972" y="2623786"/>
            <a:ext cx="455613" cy="638175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4-Point Star 26"/>
          <p:cNvSpPr/>
          <p:nvPr/>
        </p:nvSpPr>
        <p:spPr>
          <a:xfrm>
            <a:off x="5081687" y="2479453"/>
            <a:ext cx="420687" cy="492125"/>
          </a:xfrm>
          <a:prstGeom prst="star4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/>
          <p:cNvCxnSpPr/>
          <p:nvPr/>
        </p:nvCxnSpPr>
        <p:spPr>
          <a:xfrm>
            <a:off x="6113463" y="3052541"/>
            <a:ext cx="695325" cy="3175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50" descr="coreash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661" y="2260055"/>
            <a:ext cx="1530350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4-Point Star 29"/>
          <p:cNvSpPr/>
          <p:nvPr/>
        </p:nvSpPr>
        <p:spPr>
          <a:xfrm>
            <a:off x="3508375" y="2641230"/>
            <a:ext cx="822325" cy="822325"/>
          </a:xfrm>
          <a:prstGeom prst="star4">
            <a:avLst>
              <a:gd name="adj" fmla="val 7981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4-Point Star 30"/>
          <p:cNvSpPr/>
          <p:nvPr/>
        </p:nvSpPr>
        <p:spPr>
          <a:xfrm>
            <a:off x="3810000" y="3300117"/>
            <a:ext cx="695325" cy="631825"/>
          </a:xfrm>
          <a:prstGeom prst="star4">
            <a:avLst>
              <a:gd name="adj" fmla="val 9039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4-Point Star 31"/>
          <p:cNvSpPr/>
          <p:nvPr/>
        </p:nvSpPr>
        <p:spPr>
          <a:xfrm>
            <a:off x="3881355" y="2979460"/>
            <a:ext cx="647700" cy="612775"/>
          </a:xfrm>
          <a:prstGeom prst="star4">
            <a:avLst>
              <a:gd name="adj" fmla="val 8929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TextBox 54"/>
          <p:cNvSpPr txBox="1">
            <a:spLocks noChangeArrowheads="1"/>
          </p:cNvSpPr>
          <p:nvPr/>
        </p:nvSpPr>
        <p:spPr bwMode="auto">
          <a:xfrm>
            <a:off x="3827562" y="2044478"/>
            <a:ext cx="188852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Gases get </a:t>
            </a:r>
            <a:r>
              <a:rPr lang="en-US" sz="1800" dirty="0" smtClean="0">
                <a:latin typeface="Calibri" charset="0"/>
              </a:rPr>
              <a:t>trapped </a:t>
            </a:r>
            <a:endParaRPr lang="en-US" sz="1800" dirty="0">
              <a:latin typeface="Calibri" charset="0"/>
            </a:endParaRPr>
          </a:p>
        </p:txBody>
      </p: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7007449" y="3842968"/>
            <a:ext cx="152356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Calibri" charset="0"/>
              </a:rPr>
              <a:t>Ice forms with </a:t>
            </a:r>
            <a:br>
              <a:rPr lang="en-US" sz="1800" dirty="0" smtClean="0">
                <a:latin typeface="Calibri" charset="0"/>
              </a:rPr>
            </a:br>
            <a:r>
              <a:rPr lang="en-US" sz="1800" dirty="0" smtClean="0">
                <a:latin typeface="Calibri" charset="0"/>
              </a:rPr>
              <a:t>bubbles in it</a:t>
            </a:r>
            <a:endParaRPr lang="en-US" sz="1800" dirty="0">
              <a:latin typeface="Calibri" charset="0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453877" y="3590629"/>
            <a:ext cx="1912937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Snow accumulates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000661" y="4732222"/>
            <a:ext cx="1977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This is a composite record of the CO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measured in Antarctic ice cores </a:t>
            </a:r>
          </a:p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000661" y="6138731"/>
            <a:ext cx="1728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Data sources: </a:t>
            </a:r>
            <a:r>
              <a:rPr lang="en-US" sz="1000" dirty="0" err="1" smtClean="0">
                <a:solidFill>
                  <a:srgbClr val="FFFFFF"/>
                </a:solidFill>
              </a:rPr>
              <a:t>Jouzel</a:t>
            </a:r>
            <a:r>
              <a:rPr lang="en-US" sz="1000" dirty="0" smtClean="0">
                <a:solidFill>
                  <a:srgbClr val="FFFFFF"/>
                </a:solidFill>
              </a:rPr>
              <a:t> (2007), </a:t>
            </a:r>
            <a:r>
              <a:rPr lang="en-US" sz="1000" dirty="0" err="1" smtClean="0">
                <a:solidFill>
                  <a:srgbClr val="FFFFFF"/>
                </a:solidFill>
              </a:rPr>
              <a:t>Luthi</a:t>
            </a:r>
            <a:r>
              <a:rPr lang="en-US" sz="1000" dirty="0" smtClean="0">
                <a:solidFill>
                  <a:srgbClr val="FFFFFF"/>
                </a:solidFill>
              </a:rPr>
              <a:t> (2008), </a:t>
            </a:r>
            <a:r>
              <a:rPr lang="en-US" sz="1000" dirty="0" err="1" smtClean="0">
                <a:solidFill>
                  <a:srgbClr val="FFFFFF"/>
                </a:solidFill>
              </a:rPr>
              <a:t>Siegenthaler</a:t>
            </a:r>
            <a:r>
              <a:rPr lang="en-US" sz="1000" dirty="0" smtClean="0">
                <a:solidFill>
                  <a:srgbClr val="FFFFFF"/>
                </a:solidFill>
              </a:rPr>
              <a:t> (2005), </a:t>
            </a:r>
            <a:r>
              <a:rPr lang="en-US" sz="1000" dirty="0" err="1" smtClean="0">
                <a:solidFill>
                  <a:srgbClr val="FFFFFF"/>
                </a:solidFill>
              </a:rPr>
              <a:t>MacFarling</a:t>
            </a:r>
            <a:r>
              <a:rPr lang="en-US" sz="1000" dirty="0" smtClean="0">
                <a:solidFill>
                  <a:srgbClr val="FFFFFF"/>
                </a:solidFill>
              </a:rPr>
              <a:t> (2006), NOAA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99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597" y="8559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- Can you draw snowflakes, </a:t>
            </a:r>
            <a:r>
              <a:rPr lang="en-US" sz="3600" dirty="0" err="1" smtClean="0">
                <a:solidFill>
                  <a:schemeClr val="tx2"/>
                </a:solidFill>
              </a:rPr>
              <a:t>firn</a:t>
            </a:r>
            <a:r>
              <a:rPr lang="en-US" sz="3600" dirty="0" smtClean="0">
                <a:solidFill>
                  <a:schemeClr val="tx2"/>
                </a:solidFill>
              </a:rPr>
              <a:t> and ice? </a:t>
            </a:r>
            <a:br>
              <a:rPr lang="en-US" sz="3600" dirty="0" smtClean="0">
                <a:solidFill>
                  <a:schemeClr val="tx2"/>
                </a:solidFill>
              </a:rPr>
            </a:br>
            <a:endParaRPr lang="en-US" sz="3600" dirty="0">
              <a:solidFill>
                <a:schemeClr val="tx2"/>
              </a:solidFill>
            </a:endParaRPr>
          </a:p>
        </p:txBody>
      </p:sp>
      <p:pic>
        <p:nvPicPr>
          <p:cNvPr id="4" name="Picture 3" descr="flakes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3722382"/>
            <a:ext cx="2849540" cy="2684363"/>
          </a:xfrm>
          <a:prstGeom prst="rect">
            <a:avLst/>
          </a:prstGeom>
        </p:spPr>
      </p:pic>
      <p:pic>
        <p:nvPicPr>
          <p:cNvPr id="5" name="Picture 4" descr="blobs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500954" y="3722382"/>
            <a:ext cx="2763915" cy="2684363"/>
          </a:xfrm>
          <a:prstGeom prst="rect">
            <a:avLst/>
          </a:prstGeom>
        </p:spPr>
      </p:pic>
      <p:pic>
        <p:nvPicPr>
          <p:cNvPr id="6" name="Picture 5" descr="bubbles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6474388" y="3722382"/>
            <a:ext cx="2583986" cy="26843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6246" y="2334504"/>
            <a:ext cx="72669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- 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do you think each would look like? 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4661" y="239091"/>
            <a:ext cx="35702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Ice Core Art Activity</a:t>
            </a:r>
            <a:endParaRPr lang="en-US" sz="3200" b="1" u="sng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6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196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 - Can you draw snowflakes, firn and ice?  </vt:lpstr>
    </vt:vector>
  </TitlesOfParts>
  <Company>U.S. Geological Survey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Roop</dc:creator>
  <cp:lastModifiedBy>Heidi Roop</cp:lastModifiedBy>
  <cp:revision>10</cp:revision>
  <dcterms:created xsi:type="dcterms:W3CDTF">2012-08-01T02:11:35Z</dcterms:created>
  <dcterms:modified xsi:type="dcterms:W3CDTF">2012-08-01T04:08:43Z</dcterms:modified>
</cp:coreProperties>
</file>