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te Steeper"/>
  <p:cmAuthor clrIdx="1" id="1" initials="" lastIdx="1" name="Svea Ander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09C7EC-189C-4AAC-B90E-BE06BC37A609}">
  <a:tblStyle styleId="{4209C7EC-189C-4AAC-B90E-BE06BC37A6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13T18:11:06.968">
    <p:pos x="3955" y="157"/>
    <p:text>Svea, I saw that you have a permafrost probe picture in the PolarTREC media archive (https://media.arcus.org/album/polartrec-2018-svea-anderson/29703).  I like that one because it shows the fence as well, but I also like this one where Amanda is showing how it's used.  Which one do you think is better?</p:text>
  </p:cm>
  <p:cm authorId="1" idx="1" dt="2020-10-13T18:11:06.968">
    <p:pos x="3955" y="157"/>
    <p:text>I like this one too because it does show how it is being used. The one of me shows the fence and the meter tape as well. I think it would be up to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cb7e09c0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cb7e09c0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cb7e09c0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cb7e09c0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b661fe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b661fe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cb7e09c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cb7e09c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cb7e09c0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cb7e09c0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olartrec.com/expeditions/shrubs-snow-and-nitrogen-in-the-arctic-2019" TargetMode="External"/><Relationship Id="rId4" Type="http://schemas.openxmlformats.org/officeDocument/2006/relationships/hyperlink" Target="https://www.polartrec.com/expeditions/shrubs-snow-and-nitrogen-in-the-arctic-2019" TargetMode="External"/><Relationship Id="rId5" Type="http://schemas.openxmlformats.org/officeDocument/2006/relationships/hyperlink" Target="https://www.polartrec.com/expeditions/shrubs-snow-and-nitrogen-in-the-arctic-20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Investigating Permafrost Depth in the Arctic </a:t>
            </a:r>
            <a:r>
              <a:rPr lang="en"/>
              <a:t>Experimental Set Up</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Shrubs, Snow, and Nitrogen in the Arctic 2019</a:t>
            </a:r>
            <a:endParaRPr/>
          </a:p>
          <a:p>
            <a:pPr indent="0" lvl="0" marL="0" rtl="0" algn="ctr">
              <a:spcBef>
                <a:spcPts val="0"/>
              </a:spcBef>
              <a:spcAft>
                <a:spcPts val="0"/>
              </a:spcAft>
              <a:buNone/>
            </a:pPr>
            <a:r>
              <a:rPr lang="en" u="sng">
                <a:solidFill>
                  <a:schemeClr val="hlink"/>
                </a:solidFill>
                <a:hlinkClick r:id="rId4"/>
              </a:rPr>
              <a:t>PolarTREC</a:t>
            </a:r>
            <a:r>
              <a:rPr lang="en" u="sng">
                <a:solidFill>
                  <a:schemeClr val="hlink"/>
                </a:solidFill>
                <a:hlinkClick r:id="rId5"/>
              </a:rPr>
              <a:t> Expedition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85750"/>
            <a:ext cx="40404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Snowdrift Fence</a:t>
            </a:r>
            <a:endParaRPr b="1"/>
          </a:p>
        </p:txBody>
      </p:sp>
      <p:sp>
        <p:nvSpPr>
          <p:cNvPr id="61" name="Google Shape;61;p14"/>
          <p:cNvSpPr txBox="1"/>
          <p:nvPr>
            <p:ph idx="1" type="body"/>
          </p:nvPr>
        </p:nvSpPr>
        <p:spPr>
          <a:xfrm>
            <a:off x="311700" y="841450"/>
            <a:ext cx="3975600" cy="37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000000"/>
                </a:solidFill>
              </a:rPr>
              <a:t>Purpose</a:t>
            </a:r>
            <a:r>
              <a:rPr lang="en" sz="2100">
                <a:solidFill>
                  <a:srgbClr val="000000"/>
                </a:solidFill>
              </a:rPr>
              <a:t>: </a:t>
            </a:r>
            <a:r>
              <a:rPr lang="en" sz="2100">
                <a:solidFill>
                  <a:srgbClr val="000000"/>
                </a:solidFill>
              </a:rPr>
              <a:t>to collect snow on one side (orange arrow) so that there is a higher snowpack on one side of the fence during the winter months.</a:t>
            </a:r>
            <a:endParaRPr sz="21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1600"/>
              </a:spcAft>
              <a:buNone/>
            </a:pPr>
            <a:r>
              <a:t/>
            </a:r>
            <a:endParaRPr sz="1600">
              <a:solidFill>
                <a:srgbClr val="000000"/>
              </a:solidFill>
            </a:endParaRPr>
          </a:p>
        </p:txBody>
      </p:sp>
      <p:pic>
        <p:nvPicPr>
          <p:cNvPr id="62" name="Google Shape;62;p14"/>
          <p:cNvPicPr preferRelativeResize="0"/>
          <p:nvPr/>
        </p:nvPicPr>
        <p:blipFill>
          <a:blip r:embed="rId3">
            <a:alphaModFix/>
          </a:blip>
          <a:stretch>
            <a:fillRect/>
          </a:stretch>
        </p:blipFill>
        <p:spPr>
          <a:xfrm>
            <a:off x="5168062" y="0"/>
            <a:ext cx="3975677" cy="5143500"/>
          </a:xfrm>
          <a:prstGeom prst="rect">
            <a:avLst/>
          </a:prstGeom>
          <a:noFill/>
          <a:ln>
            <a:noFill/>
          </a:ln>
        </p:spPr>
      </p:pic>
      <p:cxnSp>
        <p:nvCxnSpPr>
          <p:cNvPr id="63" name="Google Shape;63;p14"/>
          <p:cNvCxnSpPr/>
          <p:nvPr/>
        </p:nvCxnSpPr>
        <p:spPr>
          <a:xfrm>
            <a:off x="8420000" y="1298250"/>
            <a:ext cx="0" cy="1731000"/>
          </a:xfrm>
          <a:prstGeom prst="straightConnector1">
            <a:avLst/>
          </a:prstGeom>
          <a:noFill/>
          <a:ln cap="flat" cmpd="sng" w="76200">
            <a:solidFill>
              <a:srgbClr val="FF99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555600"/>
            <a:ext cx="5308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How do scientists measure the permafrost layer?</a:t>
            </a:r>
            <a:endParaRPr b="1"/>
          </a:p>
        </p:txBody>
      </p:sp>
      <p:sp>
        <p:nvSpPr>
          <p:cNvPr id="69" name="Google Shape;69;p15"/>
          <p:cNvSpPr txBox="1"/>
          <p:nvPr>
            <p:ph idx="1" type="body"/>
          </p:nvPr>
        </p:nvSpPr>
        <p:spPr>
          <a:xfrm>
            <a:off x="311700" y="1389600"/>
            <a:ext cx="5476500" cy="3179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Char char="●"/>
            </a:pPr>
            <a:r>
              <a:rPr lang="en" sz="2100">
                <a:solidFill>
                  <a:srgbClr val="000000"/>
                </a:solidFill>
              </a:rPr>
              <a:t>Scientists can push a metal probe into the ground.  When they reach ice the probe stops.  This allows them to measure the depth of the permafrost and see how close it is to the surface.</a:t>
            </a:r>
            <a:endParaRPr sz="2100">
              <a:solidFill>
                <a:srgbClr val="000000"/>
              </a:solidFill>
            </a:endParaRPr>
          </a:p>
          <a:p>
            <a:pPr indent="-279400" lvl="0" marL="457200" rtl="0" algn="l">
              <a:spcBef>
                <a:spcPts val="0"/>
              </a:spcBef>
              <a:spcAft>
                <a:spcPts val="0"/>
              </a:spcAft>
              <a:buClr>
                <a:srgbClr val="000000"/>
              </a:buClr>
              <a:buSzPts val="800"/>
              <a:buChar char="●"/>
            </a:pPr>
            <a:r>
              <a:rPr lang="en" sz="800">
                <a:solidFill>
                  <a:srgbClr val="000000"/>
                </a:solidFill>
              </a:rPr>
              <a:t>Photo credit: https://www.polartrec.com/expeditions/shrubs-snow-and-nitrogen-in-the-arctic-2019</a:t>
            </a:r>
            <a:endParaRPr sz="800">
              <a:solidFill>
                <a:srgbClr val="000000"/>
              </a:solidFill>
            </a:endParaRPr>
          </a:p>
        </p:txBody>
      </p:sp>
      <p:pic>
        <p:nvPicPr>
          <p:cNvPr id="70" name="Google Shape;70;p15"/>
          <p:cNvPicPr preferRelativeResize="0"/>
          <p:nvPr/>
        </p:nvPicPr>
        <p:blipFill rotWithShape="1">
          <a:blip r:embed="rId4">
            <a:alphaModFix/>
          </a:blip>
          <a:srcRect b="-2954" l="21690" r="39347" t="0"/>
          <a:stretch/>
        </p:blipFill>
        <p:spPr>
          <a:xfrm>
            <a:off x="6278725" y="250500"/>
            <a:ext cx="2228376" cy="44165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555600"/>
            <a:ext cx="3187500" cy="66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Snowdrift Fence</a:t>
            </a:r>
            <a:endParaRPr b="1"/>
          </a:p>
        </p:txBody>
      </p:sp>
      <p:sp>
        <p:nvSpPr>
          <p:cNvPr id="76" name="Google Shape;76;p16"/>
          <p:cNvSpPr txBox="1"/>
          <p:nvPr>
            <p:ph idx="1" type="body"/>
          </p:nvPr>
        </p:nvSpPr>
        <p:spPr>
          <a:xfrm>
            <a:off x="311700" y="1389600"/>
            <a:ext cx="3892200" cy="3179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Char char="●"/>
            </a:pPr>
            <a:r>
              <a:rPr lang="en" sz="2100">
                <a:solidFill>
                  <a:srgbClr val="000000"/>
                </a:solidFill>
              </a:rPr>
              <a:t>Red arrow: direction of measurements.  Arrow tail = 0 m</a:t>
            </a:r>
            <a:endParaRPr sz="2100">
              <a:solidFill>
                <a:srgbClr val="000000"/>
              </a:solidFill>
            </a:endParaRPr>
          </a:p>
          <a:p>
            <a:pPr indent="-361950" lvl="0" marL="457200" rtl="0" algn="l">
              <a:spcBef>
                <a:spcPts val="0"/>
              </a:spcBef>
              <a:spcAft>
                <a:spcPts val="0"/>
              </a:spcAft>
              <a:buClr>
                <a:srgbClr val="000000"/>
              </a:buClr>
              <a:buSzPts val="2100"/>
              <a:buChar char="●"/>
            </a:pPr>
            <a:r>
              <a:rPr lang="en" sz="2100">
                <a:solidFill>
                  <a:srgbClr val="000000"/>
                </a:solidFill>
              </a:rPr>
              <a:t>Green arrow: snowdrift side</a:t>
            </a:r>
            <a:endParaRPr sz="2100">
              <a:solidFill>
                <a:srgbClr val="000000"/>
              </a:solidFill>
            </a:endParaRPr>
          </a:p>
          <a:p>
            <a:pPr indent="-361950" lvl="0" marL="457200" rtl="0" algn="l">
              <a:spcBef>
                <a:spcPts val="0"/>
              </a:spcBef>
              <a:spcAft>
                <a:spcPts val="0"/>
              </a:spcAft>
              <a:buClr>
                <a:srgbClr val="000000"/>
              </a:buClr>
              <a:buSzPts val="2100"/>
              <a:buChar char="●"/>
            </a:pPr>
            <a:r>
              <a:rPr lang="en" sz="2100">
                <a:solidFill>
                  <a:srgbClr val="000000"/>
                </a:solidFill>
              </a:rPr>
              <a:t>Yellow arrow: control side</a:t>
            </a:r>
            <a:endParaRPr sz="2100">
              <a:solidFill>
                <a:srgbClr val="000000"/>
              </a:solidFill>
            </a:endParaRPr>
          </a:p>
        </p:txBody>
      </p:sp>
      <p:grpSp>
        <p:nvGrpSpPr>
          <p:cNvPr id="77" name="Google Shape;77;p16"/>
          <p:cNvGrpSpPr/>
          <p:nvPr/>
        </p:nvGrpSpPr>
        <p:grpSpPr>
          <a:xfrm>
            <a:off x="5168062" y="0"/>
            <a:ext cx="3975677" cy="5143500"/>
            <a:chOff x="5712550" y="0"/>
            <a:chExt cx="3431449" cy="5143500"/>
          </a:xfrm>
        </p:grpSpPr>
        <p:pic>
          <p:nvPicPr>
            <p:cNvPr id="78" name="Google Shape;78;p16"/>
            <p:cNvPicPr preferRelativeResize="0"/>
            <p:nvPr/>
          </p:nvPicPr>
          <p:blipFill>
            <a:blip r:embed="rId3">
              <a:alphaModFix/>
            </a:blip>
            <a:stretch>
              <a:fillRect/>
            </a:stretch>
          </p:blipFill>
          <p:spPr>
            <a:xfrm>
              <a:off x="5712550" y="0"/>
              <a:ext cx="3431449" cy="5143500"/>
            </a:xfrm>
            <a:prstGeom prst="rect">
              <a:avLst/>
            </a:prstGeom>
            <a:noFill/>
            <a:ln>
              <a:noFill/>
            </a:ln>
          </p:spPr>
        </p:pic>
        <p:cxnSp>
          <p:nvCxnSpPr>
            <p:cNvPr id="79" name="Google Shape;79;p16"/>
            <p:cNvCxnSpPr/>
            <p:nvPr/>
          </p:nvCxnSpPr>
          <p:spPr>
            <a:xfrm flipH="1" rot="10800000">
              <a:off x="7925450" y="2571650"/>
              <a:ext cx="667500" cy="1137600"/>
            </a:xfrm>
            <a:prstGeom prst="straightConnector1">
              <a:avLst/>
            </a:prstGeom>
            <a:noFill/>
            <a:ln cap="flat" cmpd="sng" w="76200">
              <a:solidFill>
                <a:srgbClr val="FF0000"/>
              </a:solidFill>
              <a:prstDash val="solid"/>
              <a:round/>
              <a:headEnd len="med" w="med" type="none"/>
              <a:tailEnd len="med" w="med" type="triangle"/>
            </a:ln>
          </p:spPr>
        </p:cxnSp>
        <p:cxnSp>
          <p:nvCxnSpPr>
            <p:cNvPr id="80" name="Google Shape;80;p16"/>
            <p:cNvCxnSpPr/>
            <p:nvPr/>
          </p:nvCxnSpPr>
          <p:spPr>
            <a:xfrm flipH="1">
              <a:off x="7146625" y="2151375"/>
              <a:ext cx="717000" cy="531600"/>
            </a:xfrm>
            <a:prstGeom prst="straightConnector1">
              <a:avLst/>
            </a:prstGeom>
            <a:noFill/>
            <a:ln cap="flat" cmpd="sng" w="76200">
              <a:solidFill>
                <a:srgbClr val="00FF00"/>
              </a:solidFill>
              <a:prstDash val="solid"/>
              <a:round/>
              <a:headEnd len="med" w="med" type="none"/>
              <a:tailEnd len="med" w="med" type="triangle"/>
            </a:ln>
          </p:spPr>
        </p:cxnSp>
        <p:cxnSp>
          <p:nvCxnSpPr>
            <p:cNvPr id="81" name="Google Shape;81;p16"/>
            <p:cNvCxnSpPr/>
            <p:nvPr/>
          </p:nvCxnSpPr>
          <p:spPr>
            <a:xfrm rot="10800000">
              <a:off x="5947200" y="2015200"/>
              <a:ext cx="581100" cy="606000"/>
            </a:xfrm>
            <a:prstGeom prst="straightConnector1">
              <a:avLst/>
            </a:prstGeom>
            <a:noFill/>
            <a:ln cap="flat" cmpd="sng" w="76200">
              <a:solidFill>
                <a:srgbClr val="FFFF00"/>
              </a:solidFill>
              <a:prstDash val="solid"/>
              <a:round/>
              <a:headEnd len="med" w="med" type="triangle"/>
              <a:tailEnd len="med" w="med"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7"/>
          <p:cNvGrpSpPr/>
          <p:nvPr/>
        </p:nvGrpSpPr>
        <p:grpSpPr>
          <a:xfrm>
            <a:off x="5168062" y="0"/>
            <a:ext cx="3975677" cy="5143500"/>
            <a:chOff x="5712550" y="0"/>
            <a:chExt cx="3431449" cy="5143500"/>
          </a:xfrm>
        </p:grpSpPr>
        <p:pic>
          <p:nvPicPr>
            <p:cNvPr id="87" name="Google Shape;87;p17"/>
            <p:cNvPicPr preferRelativeResize="0"/>
            <p:nvPr/>
          </p:nvPicPr>
          <p:blipFill>
            <a:blip r:embed="rId3">
              <a:alphaModFix/>
            </a:blip>
            <a:stretch>
              <a:fillRect/>
            </a:stretch>
          </p:blipFill>
          <p:spPr>
            <a:xfrm>
              <a:off x="5712550" y="0"/>
              <a:ext cx="3431449" cy="5143500"/>
            </a:xfrm>
            <a:prstGeom prst="rect">
              <a:avLst/>
            </a:prstGeom>
            <a:noFill/>
            <a:ln>
              <a:noFill/>
            </a:ln>
          </p:spPr>
        </p:pic>
        <p:cxnSp>
          <p:nvCxnSpPr>
            <p:cNvPr id="88" name="Google Shape;88;p17"/>
            <p:cNvCxnSpPr/>
            <p:nvPr/>
          </p:nvCxnSpPr>
          <p:spPr>
            <a:xfrm flipH="1" rot="10800000">
              <a:off x="7925450" y="2571650"/>
              <a:ext cx="667500" cy="1137600"/>
            </a:xfrm>
            <a:prstGeom prst="straightConnector1">
              <a:avLst/>
            </a:prstGeom>
            <a:noFill/>
            <a:ln cap="flat" cmpd="sng" w="76200">
              <a:solidFill>
                <a:srgbClr val="FF0000"/>
              </a:solidFill>
              <a:prstDash val="solid"/>
              <a:round/>
              <a:headEnd len="med" w="med" type="none"/>
              <a:tailEnd len="med" w="med" type="triangle"/>
            </a:ln>
          </p:spPr>
        </p:cxnSp>
        <p:cxnSp>
          <p:nvCxnSpPr>
            <p:cNvPr id="89" name="Google Shape;89;p17"/>
            <p:cNvCxnSpPr/>
            <p:nvPr/>
          </p:nvCxnSpPr>
          <p:spPr>
            <a:xfrm flipH="1">
              <a:off x="7146625" y="2151375"/>
              <a:ext cx="717000" cy="531600"/>
            </a:xfrm>
            <a:prstGeom prst="straightConnector1">
              <a:avLst/>
            </a:prstGeom>
            <a:noFill/>
            <a:ln cap="flat" cmpd="sng" w="76200">
              <a:solidFill>
                <a:srgbClr val="00FF00"/>
              </a:solidFill>
              <a:prstDash val="solid"/>
              <a:round/>
              <a:headEnd len="med" w="med" type="none"/>
              <a:tailEnd len="med" w="med" type="triangle"/>
            </a:ln>
          </p:spPr>
        </p:cxnSp>
        <p:cxnSp>
          <p:nvCxnSpPr>
            <p:cNvPr id="90" name="Google Shape;90;p17"/>
            <p:cNvCxnSpPr/>
            <p:nvPr/>
          </p:nvCxnSpPr>
          <p:spPr>
            <a:xfrm rot="10800000">
              <a:off x="5947200" y="2015200"/>
              <a:ext cx="581100" cy="606000"/>
            </a:xfrm>
            <a:prstGeom prst="straightConnector1">
              <a:avLst/>
            </a:prstGeom>
            <a:noFill/>
            <a:ln cap="flat" cmpd="sng" w="76200">
              <a:solidFill>
                <a:srgbClr val="FFFF00"/>
              </a:solidFill>
              <a:prstDash val="solid"/>
              <a:round/>
              <a:headEnd len="med" w="med" type="triangle"/>
              <a:tailEnd len="med" w="med" type="none"/>
            </a:ln>
          </p:spPr>
        </p:cxnSp>
      </p:grpSp>
      <p:graphicFrame>
        <p:nvGraphicFramePr>
          <p:cNvPr id="91" name="Google Shape;91;p17"/>
          <p:cNvGraphicFramePr/>
          <p:nvPr/>
        </p:nvGraphicFramePr>
        <p:xfrm>
          <a:off x="863350" y="173900"/>
          <a:ext cx="3000000" cy="3000000"/>
        </p:xfrm>
        <a:graphic>
          <a:graphicData uri="http://schemas.openxmlformats.org/drawingml/2006/table">
            <a:tbl>
              <a:tblPr>
                <a:noFill/>
                <a:tableStyleId>{4209C7EC-189C-4AAC-B90E-BE06BC37A609}</a:tableStyleId>
              </a:tblPr>
              <a:tblGrid>
                <a:gridCol w="1512350"/>
                <a:gridCol w="1693900"/>
              </a:tblGrid>
              <a:tr h="534375">
                <a:tc gridSpan="2">
                  <a:txBody>
                    <a:bodyPr/>
                    <a:lstStyle/>
                    <a:p>
                      <a:pPr indent="0" lvl="0" marL="0" rtl="0" algn="ctr">
                        <a:lnSpc>
                          <a:spcPct val="115000"/>
                        </a:lnSpc>
                        <a:spcBef>
                          <a:spcPts val="0"/>
                        </a:spcBef>
                        <a:spcAft>
                          <a:spcPts val="0"/>
                        </a:spcAft>
                        <a:buNone/>
                      </a:pPr>
                      <a:r>
                        <a:rPr b="1" lang="en" sz="1600"/>
                        <a:t>Snowdrift Side</a:t>
                      </a:r>
                      <a:endParaRPr b="1"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hMerge="1"/>
              </a:tr>
              <a:tr h="534375">
                <a:tc>
                  <a:txBody>
                    <a:bodyPr/>
                    <a:lstStyle/>
                    <a:p>
                      <a:pPr indent="0" lvl="0" marL="0" rtl="0" algn="ctr">
                        <a:lnSpc>
                          <a:spcPct val="115000"/>
                        </a:lnSpc>
                        <a:spcBef>
                          <a:spcPts val="0"/>
                        </a:spcBef>
                        <a:spcAft>
                          <a:spcPts val="0"/>
                        </a:spcAft>
                        <a:buNone/>
                      </a:pPr>
                      <a:r>
                        <a:rPr b="1" lang="en" sz="1600"/>
                        <a:t>Position (M)</a:t>
                      </a:r>
                      <a:endParaRPr b="1"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t>Thaw Depth (cm)</a:t>
                      </a:r>
                      <a:endParaRPr b="1" sz="16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21</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51</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10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51</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15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19</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20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75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25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72</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30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55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35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40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40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75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45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72</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50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57</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55</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59</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3925">
                <a:tc>
                  <a:txBody>
                    <a:bodyPr/>
                    <a:lstStyle/>
                    <a:p>
                      <a:pPr indent="0" lvl="0" marL="0" rtl="0" algn="ctr">
                        <a:lnSpc>
                          <a:spcPct val="115000"/>
                        </a:lnSpc>
                        <a:spcBef>
                          <a:spcPts val="0"/>
                        </a:spcBef>
                        <a:spcAft>
                          <a:spcPts val="0"/>
                        </a:spcAft>
                        <a:buNone/>
                      </a:pPr>
                      <a:r>
                        <a:rPr b="1" lang="en"/>
                        <a:t>60</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28</a:t>
                      </a:r>
                      <a:endParaRPr b="1"/>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18"/>
          <p:cNvGrpSpPr/>
          <p:nvPr/>
        </p:nvGrpSpPr>
        <p:grpSpPr>
          <a:xfrm>
            <a:off x="5168062" y="0"/>
            <a:ext cx="3975677" cy="5143500"/>
            <a:chOff x="5712550" y="0"/>
            <a:chExt cx="3431449" cy="5143500"/>
          </a:xfrm>
        </p:grpSpPr>
        <p:pic>
          <p:nvPicPr>
            <p:cNvPr id="97" name="Google Shape;97;p18"/>
            <p:cNvPicPr preferRelativeResize="0"/>
            <p:nvPr/>
          </p:nvPicPr>
          <p:blipFill>
            <a:blip r:embed="rId3">
              <a:alphaModFix/>
            </a:blip>
            <a:stretch>
              <a:fillRect/>
            </a:stretch>
          </p:blipFill>
          <p:spPr>
            <a:xfrm>
              <a:off x="5712550" y="0"/>
              <a:ext cx="3431449" cy="5143500"/>
            </a:xfrm>
            <a:prstGeom prst="rect">
              <a:avLst/>
            </a:prstGeom>
            <a:noFill/>
            <a:ln>
              <a:noFill/>
            </a:ln>
          </p:spPr>
        </p:pic>
        <p:cxnSp>
          <p:nvCxnSpPr>
            <p:cNvPr id="98" name="Google Shape;98;p18"/>
            <p:cNvCxnSpPr/>
            <p:nvPr/>
          </p:nvCxnSpPr>
          <p:spPr>
            <a:xfrm flipH="1" rot="10800000">
              <a:off x="7925450" y="2571650"/>
              <a:ext cx="667500" cy="1137600"/>
            </a:xfrm>
            <a:prstGeom prst="straightConnector1">
              <a:avLst/>
            </a:prstGeom>
            <a:noFill/>
            <a:ln cap="flat" cmpd="sng" w="76200">
              <a:solidFill>
                <a:srgbClr val="FF0000"/>
              </a:solidFill>
              <a:prstDash val="solid"/>
              <a:round/>
              <a:headEnd len="med" w="med" type="none"/>
              <a:tailEnd len="med" w="med" type="triangle"/>
            </a:ln>
          </p:spPr>
        </p:cxnSp>
        <p:cxnSp>
          <p:nvCxnSpPr>
            <p:cNvPr id="99" name="Google Shape;99;p18"/>
            <p:cNvCxnSpPr/>
            <p:nvPr/>
          </p:nvCxnSpPr>
          <p:spPr>
            <a:xfrm flipH="1">
              <a:off x="7146625" y="2151375"/>
              <a:ext cx="717000" cy="531600"/>
            </a:xfrm>
            <a:prstGeom prst="straightConnector1">
              <a:avLst/>
            </a:prstGeom>
            <a:noFill/>
            <a:ln cap="flat" cmpd="sng" w="76200">
              <a:solidFill>
                <a:srgbClr val="00FF00"/>
              </a:solidFill>
              <a:prstDash val="solid"/>
              <a:round/>
              <a:headEnd len="med" w="med" type="none"/>
              <a:tailEnd len="med" w="med" type="triangle"/>
            </a:ln>
          </p:spPr>
        </p:cxnSp>
        <p:cxnSp>
          <p:nvCxnSpPr>
            <p:cNvPr id="100" name="Google Shape;100;p18"/>
            <p:cNvCxnSpPr/>
            <p:nvPr/>
          </p:nvCxnSpPr>
          <p:spPr>
            <a:xfrm rot="10800000">
              <a:off x="5947200" y="2015200"/>
              <a:ext cx="581100" cy="606000"/>
            </a:xfrm>
            <a:prstGeom prst="straightConnector1">
              <a:avLst/>
            </a:prstGeom>
            <a:noFill/>
            <a:ln cap="flat" cmpd="sng" w="76200">
              <a:solidFill>
                <a:srgbClr val="FFFF00"/>
              </a:solidFill>
              <a:prstDash val="solid"/>
              <a:round/>
              <a:headEnd len="med" w="med" type="triangle"/>
              <a:tailEnd len="med" w="med" type="none"/>
            </a:ln>
          </p:spPr>
        </p:cxnSp>
      </p:grpSp>
      <p:graphicFrame>
        <p:nvGraphicFramePr>
          <p:cNvPr id="101" name="Google Shape;101;p18"/>
          <p:cNvGraphicFramePr/>
          <p:nvPr/>
        </p:nvGraphicFramePr>
        <p:xfrm>
          <a:off x="597525" y="72088"/>
          <a:ext cx="3000000" cy="3000000"/>
        </p:xfrm>
        <a:graphic>
          <a:graphicData uri="http://schemas.openxmlformats.org/drawingml/2006/table">
            <a:tbl>
              <a:tblPr>
                <a:noFill/>
                <a:tableStyleId>{4209C7EC-189C-4AAC-B90E-BE06BC37A609}</a:tableStyleId>
              </a:tblPr>
              <a:tblGrid>
                <a:gridCol w="1731075"/>
                <a:gridCol w="1938825"/>
              </a:tblGrid>
              <a:tr h="483900">
                <a:tc gridSpan="2">
                  <a:txBody>
                    <a:bodyPr/>
                    <a:lstStyle/>
                    <a:p>
                      <a:pPr indent="0" lvl="0" marL="0" rtl="0" algn="ctr">
                        <a:lnSpc>
                          <a:spcPct val="115000"/>
                        </a:lnSpc>
                        <a:spcBef>
                          <a:spcPts val="0"/>
                        </a:spcBef>
                        <a:spcAft>
                          <a:spcPts val="0"/>
                        </a:spcAft>
                        <a:buNone/>
                      </a:pPr>
                      <a:r>
                        <a:rPr b="1" lang="en" sz="1500"/>
                        <a:t>Control Side</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hMerge="1"/>
              </a:tr>
              <a:tr h="553025">
                <a:tc>
                  <a:txBody>
                    <a:bodyPr/>
                    <a:lstStyle/>
                    <a:p>
                      <a:pPr indent="0" lvl="0" marL="0" rtl="0" algn="ctr">
                        <a:lnSpc>
                          <a:spcPct val="115000"/>
                        </a:lnSpc>
                        <a:spcBef>
                          <a:spcPts val="0"/>
                        </a:spcBef>
                        <a:spcAft>
                          <a:spcPts val="0"/>
                        </a:spcAft>
                        <a:buNone/>
                      </a:pPr>
                      <a:r>
                        <a:rPr b="1" lang="en" sz="1500"/>
                        <a:t>Position (M)</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Thaw Depth (cm)</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46</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55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10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55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15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45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20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40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25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60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30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36</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35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57</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40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49</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45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50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50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32</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55</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47</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4175">
                <a:tc>
                  <a:txBody>
                    <a:bodyPr/>
                    <a:lstStyle/>
                    <a:p>
                      <a:pPr indent="0" lvl="0" marL="0" rtl="0" algn="ctr">
                        <a:lnSpc>
                          <a:spcPct val="115000"/>
                        </a:lnSpc>
                        <a:spcBef>
                          <a:spcPts val="0"/>
                        </a:spcBef>
                        <a:spcAft>
                          <a:spcPts val="0"/>
                        </a:spcAft>
                        <a:buNone/>
                      </a:pPr>
                      <a:r>
                        <a:rPr b="1" lang="en" sz="1500"/>
                        <a:t>60</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38</a:t>
                      </a:r>
                      <a:endParaRPr b="1" sz="15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