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72" r:id="rId4"/>
    <p:sldId id="260" r:id="rId5"/>
    <p:sldId id="259" r:id="rId6"/>
    <p:sldId id="263" r:id="rId7"/>
    <p:sldId id="262" r:id="rId8"/>
    <p:sldId id="264" r:id="rId9"/>
    <p:sldId id="273" r:id="rId10"/>
    <p:sldId id="265" r:id="rId11"/>
    <p:sldId id="266" r:id="rId12"/>
    <p:sldId id="267" r:id="rId13"/>
    <p:sldId id="268" r:id="rId14"/>
    <p:sldId id="270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30684-0F9C-4A15-9940-02AB7F1CE21C}" type="datetimeFigureOut">
              <a:rPr lang="en-US" smtClean="0"/>
              <a:t>2/26/2013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0D0F7-B7C6-455A-A556-A7C8ED823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64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35EC0-1802-467F-8B76-028B103F53B5}" type="datetimeFigureOut">
              <a:rPr lang="en-US" smtClean="0"/>
              <a:t>2/26/2013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3D039-1578-4BFC-807C-6E4983A63D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68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3D039-1578-4BFC-807C-6E4983A63DB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0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3D039-1578-4BFC-807C-6E4983A63DB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58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8B3668-F490-4220-9670-C1E8C77FE0D0}" type="datetimeFigureOut">
              <a:rPr lang="en-US" smtClean="0"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1E81D5-3C36-47E1-9BE1-70655E9A89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8B3668-F490-4220-9670-C1E8C77FE0D0}" type="datetimeFigureOut">
              <a:rPr lang="en-US" smtClean="0"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1E81D5-3C36-47E1-9BE1-70655E9A89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9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8B3668-F490-4220-9670-C1E8C77FE0D0}" type="datetimeFigureOut">
              <a:rPr lang="en-US" smtClean="0"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1E81D5-3C36-47E1-9BE1-70655E9A89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8B3668-F490-4220-9670-C1E8C77FE0D0}" type="datetimeFigureOut">
              <a:rPr lang="en-US" smtClean="0"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1E81D5-3C36-47E1-9BE1-70655E9A89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3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8B3668-F490-4220-9670-C1E8C77FE0D0}" type="datetimeFigureOut">
              <a:rPr lang="en-US" smtClean="0"/>
              <a:t>2/26/2013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1E81D5-3C36-47E1-9BE1-70655E9A89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3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8B3668-F490-4220-9670-C1E8C77FE0D0}" type="datetimeFigureOut">
              <a:rPr lang="en-US" smtClean="0"/>
              <a:t>2/26/2013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1E81D5-3C36-47E1-9BE1-70655E9A89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97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8B3668-F490-4220-9670-C1E8C77FE0D0}" type="datetimeFigureOut">
              <a:rPr lang="en-US" smtClean="0"/>
              <a:t>2/26/2013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1E81D5-3C36-47E1-9BE1-70655E9A89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6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8B3668-F490-4220-9670-C1E8C77FE0D0}" type="datetimeFigureOut">
              <a:rPr lang="en-US" smtClean="0"/>
              <a:t>2/26/2013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1E81D5-3C36-47E1-9BE1-70655E9A89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1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8B3668-F490-4220-9670-C1E8C77FE0D0}" type="datetimeFigureOut">
              <a:rPr lang="en-US" smtClean="0"/>
              <a:t>2/26/2013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1E81D5-3C36-47E1-9BE1-70655E9A89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5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8B3668-F490-4220-9670-C1E8C77FE0D0}" type="datetimeFigureOut">
              <a:rPr lang="en-US" smtClean="0"/>
              <a:t>2/26/2013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1E81D5-3C36-47E1-9BE1-70655E9A89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5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8B3668-F490-4220-9670-C1E8C77FE0D0}" type="datetimeFigureOut">
              <a:rPr lang="en-US" smtClean="0"/>
              <a:t>2/26/2013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1E81D5-3C36-47E1-9BE1-70655E9A89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3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2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06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//upload.wikimedia.org/wikipedia/commons/f/f8/Ice_Age_Temperature.pn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upload.wikimedia.org/wikipedia/commons/a/a2/Mass_balance_atmospheric_circulation.p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Last Glacial Maximum (LGM)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524000" y="6400800"/>
            <a:ext cx="6400800" cy="304800"/>
          </a:xfrm>
        </p:spPr>
        <p:txBody>
          <a:bodyPr>
            <a:normAutofit/>
          </a:bodyPr>
          <a:lstStyle/>
          <a:p>
            <a:r>
              <a:rPr lang="en-US" sz="1200" dirty="0" smtClean="0"/>
              <a:t>Modified from: Royal Geographic Society: Glacial Landscapes Lesson 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57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709" y="1506537"/>
            <a:ext cx="8970963" cy="4349552"/>
            <a:chOff x="27709" y="1506537"/>
            <a:chExt cx="8970963" cy="4349552"/>
          </a:xfrm>
        </p:grpSpPr>
        <p:grpSp>
          <p:nvGrpSpPr>
            <p:cNvPr id="4" name="Group 3"/>
            <p:cNvGrpSpPr/>
            <p:nvPr/>
          </p:nvGrpSpPr>
          <p:grpSpPr>
            <a:xfrm>
              <a:off x="27709" y="1506537"/>
              <a:ext cx="8970963" cy="4041775"/>
              <a:chOff x="0" y="2636838"/>
              <a:chExt cx="8970963" cy="4041775"/>
            </a:xfrm>
          </p:grpSpPr>
          <p:pic>
            <p:nvPicPr>
              <p:cNvPr id="5" name="Picture 2" descr="File:Ice Age Temperature.png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6550" y="2636838"/>
                <a:ext cx="5773738" cy="3859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Box 4"/>
              <p:cNvSpPr txBox="1">
                <a:spLocks noChangeArrowheads="1"/>
              </p:cNvSpPr>
              <p:nvPr/>
            </p:nvSpPr>
            <p:spPr bwMode="auto">
              <a:xfrm>
                <a:off x="0" y="3789363"/>
                <a:ext cx="1560513" cy="922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dirty="0"/>
                  <a:t>Average global</a:t>
                </a:r>
              </a:p>
              <a:p>
                <a:pPr eaLnBrk="1" hangingPunct="1"/>
                <a:r>
                  <a:rPr lang="en-GB" dirty="0"/>
                  <a:t>temp. change</a:t>
                </a:r>
              </a:p>
              <a:p>
                <a:pPr eaLnBrk="1" hangingPunct="1"/>
                <a:r>
                  <a:rPr lang="en-GB" dirty="0"/>
                  <a:t>from today</a:t>
                </a:r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H="1" flipV="1">
                <a:off x="6948488" y="5949950"/>
                <a:ext cx="863600" cy="35877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>
                <a:spLocks noChangeArrowheads="1"/>
              </p:cNvSpPr>
              <p:nvPr/>
            </p:nvSpPr>
            <p:spPr bwMode="auto">
              <a:xfrm>
                <a:off x="7451725" y="6308725"/>
                <a:ext cx="103346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b="1" dirty="0"/>
                  <a:t>The LGM</a:t>
                </a: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H="1">
                <a:off x="7164388" y="5300663"/>
                <a:ext cx="57626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10"/>
              <p:cNvSpPr txBox="1">
                <a:spLocks noChangeArrowheads="1"/>
              </p:cNvSpPr>
              <p:nvPr/>
            </p:nvSpPr>
            <p:spPr bwMode="auto">
              <a:xfrm>
                <a:off x="7667625" y="4868863"/>
                <a:ext cx="1303338" cy="83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sz="1600" dirty="0"/>
                  <a:t>Our present</a:t>
                </a:r>
              </a:p>
              <a:p>
                <a:pPr eaLnBrk="1" hangingPunct="1"/>
                <a:r>
                  <a:rPr lang="en-GB" sz="1600" dirty="0"/>
                  <a:t>warm time,</a:t>
                </a:r>
              </a:p>
              <a:p>
                <a:pPr eaLnBrk="1" hangingPunct="1"/>
                <a:r>
                  <a:rPr lang="en-GB" sz="1600" dirty="0"/>
                  <a:t>the Holocene</a:t>
                </a:r>
              </a:p>
            </p:txBody>
          </p:sp>
          <p:sp>
            <p:nvSpPr>
              <p:cNvPr id="11" name="TextBox 12"/>
              <p:cNvSpPr txBox="1">
                <a:spLocks noChangeArrowheads="1"/>
              </p:cNvSpPr>
              <p:nvPr/>
            </p:nvSpPr>
            <p:spPr bwMode="auto">
              <a:xfrm>
                <a:off x="7164388" y="3644900"/>
                <a:ext cx="1792287" cy="954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sz="1400" dirty="0"/>
                  <a:t>These are two</a:t>
                </a:r>
              </a:p>
              <a:p>
                <a:pPr eaLnBrk="1" hangingPunct="1"/>
                <a:r>
                  <a:rPr lang="en-GB" sz="1400" dirty="0"/>
                  <a:t>ice core based</a:t>
                </a:r>
              </a:p>
              <a:p>
                <a:pPr eaLnBrk="1" hangingPunct="1"/>
                <a:r>
                  <a:rPr lang="en-GB" sz="1400" dirty="0"/>
                  <a:t>temp. reconstructions</a:t>
                </a:r>
              </a:p>
              <a:p>
                <a:pPr eaLnBrk="1" hangingPunct="1"/>
                <a:r>
                  <a:rPr lang="en-GB" sz="1400" dirty="0"/>
                  <a:t>from Antarctica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2590800" y="5548312"/>
              <a:ext cx="40473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Image Source: </a:t>
              </a:r>
              <a:r>
                <a:rPr lang="en-US" sz="1400" dirty="0"/>
                <a:t>Robert A. Rohde / Global Warming 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2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016" y="20782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Differences in Ice Sheet/Sea Ice Extent Between LGM and Today</a:t>
            </a:r>
            <a:endParaRPr lang="en-U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238836" y="1167997"/>
            <a:ext cx="7555593" cy="5662205"/>
            <a:chOff x="1143000" y="1167997"/>
            <a:chExt cx="7555593" cy="5662205"/>
          </a:xfrm>
        </p:grpSpPr>
        <p:grpSp>
          <p:nvGrpSpPr>
            <p:cNvPr id="3" name="Group 2"/>
            <p:cNvGrpSpPr/>
            <p:nvPr/>
          </p:nvGrpSpPr>
          <p:grpSpPr>
            <a:xfrm>
              <a:off x="1143000" y="1167997"/>
              <a:ext cx="7555593" cy="5662205"/>
              <a:chOff x="984763" y="602270"/>
              <a:chExt cx="8061119" cy="5991784"/>
            </a:xfrm>
          </p:grpSpPr>
          <p:pic>
            <p:nvPicPr>
              <p:cNvPr id="4" name="Picture 2" descr="http://www.ncdc.noaa.gov/paleo/slides/images/base/iceage02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545" y="602270"/>
                <a:ext cx="7315200" cy="2790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999545" y="6334872"/>
                <a:ext cx="4572000" cy="24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GB" sz="1000" dirty="0"/>
                  <a:t>Mark McCaffrey , NGDC/NOAA </a:t>
                </a:r>
              </a:p>
            </p:txBody>
          </p:sp>
          <p:pic>
            <p:nvPicPr>
              <p:cNvPr id="6" name="Picture 4" descr="http://www.ncdc.noaa.gov/paleo/slides/images/base/iceage03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763" y="3573463"/>
                <a:ext cx="7315200" cy="2790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4"/>
              <p:cNvSpPr>
                <a:spLocks noChangeArrowheads="1"/>
              </p:cNvSpPr>
              <p:nvPr/>
            </p:nvSpPr>
            <p:spPr bwMode="auto">
              <a:xfrm>
                <a:off x="3519794" y="6347992"/>
                <a:ext cx="5526088" cy="24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GB" sz="1000" dirty="0"/>
                  <a:t>Source: http://www.ncdc.noaa.gov/paleo/slides/slideset/11/11_178_slide.html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676400" y="1731816"/>
              <a:ext cx="523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LGM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28602" y="4419600"/>
              <a:ext cx="523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LGM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845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4636"/>
            <a:ext cx="8229600" cy="1143000"/>
          </a:xfrm>
        </p:spPr>
        <p:txBody>
          <a:bodyPr/>
          <a:lstStyle/>
          <a:p>
            <a:r>
              <a:rPr lang="en-US" dirty="0" smtClean="0"/>
              <a:t>Global Glacial Coverage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495800" y="914400"/>
            <a:ext cx="4040188" cy="639762"/>
          </a:xfrm>
        </p:spPr>
        <p:txBody>
          <a:bodyPr/>
          <a:lstStyle/>
          <a:p>
            <a:r>
              <a:rPr lang="en-US" sz="3200" u="sng" dirty="0" smtClean="0"/>
              <a:t>LGM</a:t>
            </a:r>
            <a:endParaRPr lang="en-US" sz="32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419600" cy="5334000"/>
          </a:xfrm>
        </p:spPr>
        <p:txBody>
          <a:bodyPr>
            <a:normAutofit/>
          </a:bodyPr>
          <a:lstStyle/>
          <a:p>
            <a:r>
              <a:rPr lang="en-GB" sz="2600" b="0" dirty="0" smtClean="0"/>
              <a:t>About 30% of land was covered by glaciers (&gt;40 x 10</a:t>
            </a:r>
            <a:r>
              <a:rPr lang="en-GB" sz="2600" b="0" baseline="30000" dirty="0" smtClean="0"/>
              <a:t>6</a:t>
            </a:r>
            <a:r>
              <a:rPr lang="en-GB" sz="2600" b="0" dirty="0" smtClean="0"/>
              <a:t> km</a:t>
            </a:r>
            <a:r>
              <a:rPr lang="en-GB" sz="2600" b="0" baseline="30000" dirty="0" smtClean="0"/>
              <a:t>2</a:t>
            </a:r>
            <a:r>
              <a:rPr lang="en-GB" sz="2600" b="0" dirty="0" smtClean="0"/>
              <a:t>)</a:t>
            </a:r>
          </a:p>
          <a:p>
            <a:r>
              <a:rPr lang="en-GB" sz="2600" b="0" dirty="0" smtClean="0"/>
              <a:t>Distribution of world’s glacial ice:</a:t>
            </a:r>
          </a:p>
          <a:p>
            <a:pPr lvl="1"/>
            <a:r>
              <a:rPr lang="en-GB" sz="2200" b="0" dirty="0" smtClean="0"/>
              <a:t>Antarctica: 30% </a:t>
            </a:r>
          </a:p>
          <a:p>
            <a:pPr lvl="1"/>
            <a:r>
              <a:rPr lang="en-GB" sz="2200" b="0" dirty="0" smtClean="0"/>
              <a:t>Greenland: 5%</a:t>
            </a:r>
          </a:p>
          <a:p>
            <a:pPr lvl="1"/>
            <a:r>
              <a:rPr lang="en-GB" sz="2200" b="0" dirty="0" smtClean="0"/>
              <a:t>Laurentide Ice Sheet (</a:t>
            </a:r>
            <a:r>
              <a:rPr lang="en-GB" sz="2200" b="0" dirty="0" smtClean="0"/>
              <a:t>northeastern</a:t>
            </a:r>
            <a:r>
              <a:rPr lang="en-GB" sz="2200" b="0" dirty="0" smtClean="0"/>
              <a:t> -  North America): ~30%</a:t>
            </a:r>
          </a:p>
          <a:p>
            <a:pPr lvl="1"/>
            <a:r>
              <a:rPr lang="en-GB" sz="2200" b="0" dirty="0" smtClean="0"/>
              <a:t>Scandinavian Ice Sheet (northern Europe): ~15%</a:t>
            </a:r>
          </a:p>
          <a:p>
            <a:pPr lvl="1"/>
            <a:r>
              <a:rPr lang="en-GB" sz="2200" b="0" dirty="0" smtClean="0"/>
              <a:t>Remainder of globe: ~20%</a:t>
            </a:r>
          </a:p>
          <a:p>
            <a:pPr lvl="1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04800" y="914400"/>
            <a:ext cx="4041775" cy="639762"/>
          </a:xfrm>
        </p:spPr>
        <p:txBody>
          <a:bodyPr/>
          <a:lstStyle/>
          <a:p>
            <a:r>
              <a:rPr lang="en-US" sz="3200" u="sng" dirty="0" smtClean="0"/>
              <a:t>Present</a:t>
            </a:r>
            <a:endParaRPr lang="en-US" sz="3200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81000" y="1524000"/>
            <a:ext cx="4041775" cy="4602163"/>
          </a:xfrm>
        </p:spPr>
        <p:txBody>
          <a:bodyPr/>
          <a:lstStyle/>
          <a:p>
            <a:r>
              <a:rPr lang="en-GB" sz="2600" b="0" dirty="0" smtClean="0"/>
              <a:t>About 10% of land was covered by glaciers (~15 x 10</a:t>
            </a:r>
            <a:r>
              <a:rPr lang="en-GB" sz="2600" b="0" baseline="30000" dirty="0" smtClean="0"/>
              <a:t>6</a:t>
            </a:r>
            <a:r>
              <a:rPr lang="en-GB" sz="2600" b="0" dirty="0" smtClean="0"/>
              <a:t> km</a:t>
            </a:r>
            <a:r>
              <a:rPr lang="en-GB" sz="2600" b="0" baseline="30000" dirty="0" smtClean="0"/>
              <a:t>2</a:t>
            </a:r>
            <a:r>
              <a:rPr lang="en-GB" sz="2600" b="0" dirty="0" smtClean="0"/>
              <a:t>)</a:t>
            </a:r>
          </a:p>
          <a:p>
            <a:r>
              <a:rPr lang="en-GB" sz="2600" b="0" dirty="0" smtClean="0"/>
              <a:t>Distribution of world’s glacial ice:</a:t>
            </a:r>
          </a:p>
          <a:p>
            <a:pPr lvl="1"/>
            <a:r>
              <a:rPr lang="en-GB" sz="2200" b="0" dirty="0" smtClean="0"/>
              <a:t>Antarctica: 85% </a:t>
            </a:r>
          </a:p>
          <a:p>
            <a:pPr lvl="1"/>
            <a:r>
              <a:rPr lang="en-GB" sz="2200" b="0" dirty="0" smtClean="0"/>
              <a:t>Greenland: 11%</a:t>
            </a:r>
          </a:p>
          <a:p>
            <a:pPr lvl="1"/>
            <a:r>
              <a:rPr lang="en-GB" sz="2200" b="0" dirty="0" smtClean="0"/>
              <a:t>Remainder of globe:  4%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5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  <p:bldP spid="6" grpId="0" build="p"/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Average Global Temperatures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Present</a:t>
            </a:r>
            <a:endParaRPr lang="en-US" sz="32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4192588" cy="5029199"/>
          </a:xfrm>
        </p:spPr>
        <p:txBody>
          <a:bodyPr/>
          <a:lstStyle/>
          <a:p>
            <a:r>
              <a:rPr lang="en-GB" sz="2600" b="0" dirty="0" smtClean="0"/>
              <a:t>About 6°C colder</a:t>
            </a:r>
          </a:p>
          <a:p>
            <a:pPr lvl="1"/>
            <a:r>
              <a:rPr lang="en-GB" sz="2400" b="0" dirty="0" smtClean="0"/>
              <a:t>Much colder at high latitudes</a:t>
            </a:r>
          </a:p>
          <a:p>
            <a:pPr lvl="1"/>
            <a:r>
              <a:rPr lang="en-GB" sz="2400" b="0" dirty="0" smtClean="0"/>
              <a:t>Slightly less nearer to the Equator</a:t>
            </a:r>
          </a:p>
          <a:p>
            <a:pPr marL="914400" lvl="2" indent="0">
              <a:buNone/>
            </a:pPr>
            <a:endParaRPr lang="en-GB" sz="2000" dirty="0" smtClean="0"/>
          </a:p>
          <a:p>
            <a:endParaRPr lang="en-GB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066800"/>
            <a:ext cx="4041775" cy="639762"/>
          </a:xfrm>
        </p:spPr>
        <p:txBody>
          <a:bodyPr/>
          <a:lstStyle/>
          <a:p>
            <a:r>
              <a:rPr lang="en-US" sz="3200" u="sng" dirty="0" smtClean="0"/>
              <a:t>LGM</a:t>
            </a:r>
            <a:endParaRPr lang="en-US" sz="32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4800" y="1676400"/>
            <a:ext cx="4194175" cy="5029199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Average:  14.6°C</a:t>
            </a:r>
          </a:p>
          <a:p>
            <a:pPr lvl="1"/>
            <a:r>
              <a:rPr lang="en-US" sz="2600" b="0" dirty="0" smtClean="0"/>
              <a:t>Still colder at high latitudes</a:t>
            </a:r>
          </a:p>
          <a:p>
            <a:pPr lvl="1"/>
            <a:r>
              <a:rPr lang="en-US" sz="2600" b="0" dirty="0" smtClean="0"/>
              <a:t>Warmer nearer to the Equator</a:t>
            </a:r>
          </a:p>
          <a:p>
            <a:r>
              <a:rPr lang="en-US" sz="2600" b="0" dirty="0" smtClean="0"/>
              <a:t>Temperatures have risen 0.5°C since 1960s </a:t>
            </a:r>
          </a:p>
        </p:txBody>
      </p:sp>
    </p:spTree>
    <p:extLst>
      <p:ext uri="{BB962C8B-B14F-4D97-AF65-F5344CB8AC3E}">
        <p14:creationId xmlns:p14="http://schemas.microsoft.com/office/powerpoint/2010/main" val="314559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Sea Level Change During the LGM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r>
              <a:rPr lang="en-GB" dirty="0"/>
              <a:t>D</a:t>
            </a:r>
            <a:r>
              <a:rPr lang="en-GB" dirty="0" smtClean="0"/>
              <a:t>ropped to about 120 meters below present level </a:t>
            </a:r>
          </a:p>
          <a:p>
            <a:pPr lvl="1"/>
            <a:r>
              <a:rPr lang="en-GB" dirty="0" smtClean="0"/>
              <a:t>More of the world’s H</a:t>
            </a:r>
            <a:r>
              <a:rPr lang="en-GB" baseline="-25000" dirty="0" smtClean="0"/>
              <a:t>2</a:t>
            </a:r>
            <a:r>
              <a:rPr lang="en-GB" dirty="0" smtClean="0"/>
              <a:t>0 was transferred from the oceans to glacier ice</a:t>
            </a:r>
          </a:p>
          <a:p>
            <a:endParaRPr lang="en-US" dirty="0"/>
          </a:p>
        </p:txBody>
      </p:sp>
      <p:pic>
        <p:nvPicPr>
          <p:cNvPr id="5" name="Picture 2" descr="File:Mass balance atmospheric circula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757" y="3280800"/>
            <a:ext cx="5764212" cy="348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33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Eastern U.S. Coastline During the LGM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09600" y="1176147"/>
            <a:ext cx="7924800" cy="5527268"/>
            <a:chOff x="609600" y="1295400"/>
            <a:chExt cx="7924800" cy="5527268"/>
          </a:xfrm>
        </p:grpSpPr>
        <p:pic>
          <p:nvPicPr>
            <p:cNvPr id="6146" name="Picture 2" descr="East Coast, 20,000 years a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295400"/>
              <a:ext cx="7924800" cy="5230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902761" y="6514891"/>
              <a:ext cx="33384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Image Source: PBS - NOVA: Mountain of Ice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791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Florida &amp; Eastern Gulf of Mexico Coastline During the LGM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1435100"/>
            <a:ext cx="8077200" cy="5420018"/>
            <a:chOff x="533400" y="1435100"/>
            <a:chExt cx="8077200" cy="5420018"/>
          </a:xfrm>
        </p:grpSpPr>
        <p:pic>
          <p:nvPicPr>
            <p:cNvPr id="9218" name="Picture 2" descr="Florida, 20,000 years a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435100"/>
              <a:ext cx="8077200" cy="5115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902761" y="6547341"/>
              <a:ext cx="33384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Image Source: PBS - NOVA: Mountain of Ice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66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9696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Northern European Coastline During the LGM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143000" y="990600"/>
            <a:ext cx="6972592" cy="5864518"/>
            <a:chOff x="1143000" y="990600"/>
            <a:chExt cx="6972592" cy="5864518"/>
          </a:xfrm>
        </p:grpSpPr>
        <p:pic>
          <p:nvPicPr>
            <p:cNvPr id="10242" name="Picture 2" descr="Northern Europe, 20,000 years a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990600"/>
              <a:ext cx="6972592" cy="5595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902761" y="6547341"/>
              <a:ext cx="33384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Image Source: PBS - NOVA: Mountain of Ice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0355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782"/>
            <a:ext cx="8839200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Southeast Asian Coastline During the LGM</a:t>
            </a:r>
            <a:endParaRPr lang="en-US" sz="3800" dirty="0"/>
          </a:p>
        </p:txBody>
      </p:sp>
      <p:grpSp>
        <p:nvGrpSpPr>
          <p:cNvPr id="4" name="Group 3"/>
          <p:cNvGrpSpPr/>
          <p:nvPr/>
        </p:nvGrpSpPr>
        <p:grpSpPr>
          <a:xfrm>
            <a:off x="322733" y="1123373"/>
            <a:ext cx="8498534" cy="5731745"/>
            <a:chOff x="322733" y="1123373"/>
            <a:chExt cx="8498534" cy="5731745"/>
          </a:xfrm>
        </p:grpSpPr>
        <p:sp>
          <p:nvSpPr>
            <p:cNvPr id="3" name="TextBox 2"/>
            <p:cNvSpPr txBox="1"/>
            <p:nvPr/>
          </p:nvSpPr>
          <p:spPr>
            <a:xfrm>
              <a:off x="2902761" y="6547341"/>
              <a:ext cx="33384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Image Source: PBS - NOVA: Mountain of Ice</a:t>
              </a:r>
              <a:endParaRPr lang="en-US" sz="1400" dirty="0"/>
            </a:p>
          </p:txBody>
        </p:sp>
        <p:pic>
          <p:nvPicPr>
            <p:cNvPr id="11266" name="Picture 2" descr="Southeast Asia, 20,000 years a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33" y="1123373"/>
              <a:ext cx="8498534" cy="5382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77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en-US" dirty="0" smtClean="0"/>
              <a:t>What is the LGM?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562600"/>
          </a:xfrm>
        </p:spPr>
        <p:txBody>
          <a:bodyPr/>
          <a:lstStyle/>
          <a:p>
            <a:r>
              <a:rPr lang="en-US" sz="3600" b="0" dirty="0" smtClean="0"/>
              <a:t>Latest phase in Earth’s geologic history (26,000-18,000 years ago) when the planet’s:</a:t>
            </a:r>
          </a:p>
          <a:p>
            <a:pPr lvl="1"/>
            <a:r>
              <a:rPr lang="en-US" sz="3400" u="sng" dirty="0" smtClean="0"/>
              <a:t>Average</a:t>
            </a:r>
            <a:r>
              <a:rPr lang="en-US" sz="3400" dirty="0" smtClean="0"/>
              <a:t> </a:t>
            </a:r>
            <a:r>
              <a:rPr lang="en-US" sz="3400" b="0" dirty="0" smtClean="0"/>
              <a:t>temperature reached a </a:t>
            </a:r>
            <a:r>
              <a:rPr lang="en-US" sz="3400" u="sng" dirty="0" smtClean="0"/>
              <a:t>minimum</a:t>
            </a:r>
          </a:p>
          <a:p>
            <a:pPr lvl="1"/>
            <a:r>
              <a:rPr lang="en-US" sz="3400" b="0" dirty="0" smtClean="0"/>
              <a:t>Area of land covered by glaciers and ice sheets reached a </a:t>
            </a:r>
            <a:r>
              <a:rPr lang="en-US" sz="3400" u="sng" dirty="0" smtClean="0"/>
              <a:t>maximum</a:t>
            </a:r>
            <a:r>
              <a:rPr lang="en-US" sz="3400" b="0" dirty="0" smtClean="0"/>
              <a:t> </a:t>
            </a:r>
          </a:p>
          <a:p>
            <a:pPr lvl="2"/>
            <a:r>
              <a:rPr lang="en-US" sz="3000" b="0" dirty="0" smtClean="0"/>
              <a:t>~3x more than currently present</a:t>
            </a:r>
          </a:p>
          <a:p>
            <a:pPr lvl="1"/>
            <a:r>
              <a:rPr lang="en-GB" sz="3400" b="0" dirty="0"/>
              <a:t>Sea-level was about 120 </a:t>
            </a:r>
            <a:r>
              <a:rPr lang="en-GB" sz="3400" b="0" dirty="0" smtClean="0"/>
              <a:t>meters </a:t>
            </a:r>
            <a:r>
              <a:rPr lang="en-GB" sz="3400" b="0" dirty="0"/>
              <a:t>lower </a:t>
            </a:r>
            <a:r>
              <a:rPr lang="en-GB" sz="3400" b="0" dirty="0" smtClean="0"/>
              <a:t>than present</a:t>
            </a:r>
            <a:endParaRPr lang="en-GB" sz="3400" b="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8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Global Glacial Coverage During the LGM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" y="1524000"/>
            <a:ext cx="8889356" cy="5150945"/>
            <a:chOff x="152400" y="1524000"/>
            <a:chExt cx="8889356" cy="5150945"/>
          </a:xfrm>
        </p:grpSpPr>
        <p:pic>
          <p:nvPicPr>
            <p:cNvPr id="4098" name="Picture 2" descr="http://www.humberriver.ca/images/worldmap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9" t="9533" r="2993" b="25911"/>
            <a:stretch/>
          </p:blipFill>
          <p:spPr bwMode="auto">
            <a:xfrm>
              <a:off x="152400" y="1524000"/>
              <a:ext cx="8889356" cy="4843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411800" y="6367168"/>
              <a:ext cx="43705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Image Source: http://www.humberriver.ca/globalice.html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7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2743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Glacial Coverage of North America During the LGM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048000" y="122957"/>
            <a:ext cx="5901154" cy="6549963"/>
            <a:chOff x="3048000" y="122957"/>
            <a:chExt cx="5901154" cy="6549963"/>
          </a:xfrm>
        </p:grpSpPr>
        <p:pic>
          <p:nvPicPr>
            <p:cNvPr id="2052" name="Picture 4" descr="http://imnh.isu.edu/digitalatlas/geo/glaciers/glacimg/glacMap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22957"/>
              <a:ext cx="5562600" cy="6549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6949761" y="3244049"/>
              <a:ext cx="36910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Image Source: Idaho Museum of Natural History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084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524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Glacial Coverage of Europe During the LGM</a:t>
            </a:r>
            <a:endParaRPr lang="en-US" sz="44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00" y="1555672"/>
            <a:ext cx="7391400" cy="5302328"/>
            <a:chOff x="914400" y="1653760"/>
            <a:chExt cx="7391400" cy="5302328"/>
          </a:xfrm>
        </p:grpSpPr>
        <p:pic>
          <p:nvPicPr>
            <p:cNvPr id="3074" name="Picture 2" descr="http://media.web.britannica.com/eb-media/17/64917-004-0DA720EC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653760"/>
              <a:ext cx="7391400" cy="4994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059868" y="6648311"/>
              <a:ext cx="310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Image Source: www.kids.britannica.com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936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685800"/>
            <a:ext cx="3948545" cy="5289117"/>
          </a:xfrm>
        </p:spPr>
        <p:txBody>
          <a:bodyPr>
            <a:normAutofit lnSpcReduction="10000"/>
          </a:bodyPr>
          <a:lstStyle/>
          <a:p>
            <a:r>
              <a:rPr lang="en-US" sz="3600" b="0" dirty="0" smtClean="0"/>
              <a:t>The edge of an ice cap in modern day Iceland</a:t>
            </a:r>
          </a:p>
          <a:p>
            <a:pPr lvl="1"/>
            <a:r>
              <a:rPr lang="en-US" sz="3400" b="0" dirty="0" smtClean="0"/>
              <a:t>This may be similar to what landmasses in the Northern Hemisphere looked like during the LGM</a:t>
            </a:r>
            <a:endParaRPr lang="en-US" sz="3400" b="0" dirty="0"/>
          </a:p>
        </p:txBody>
      </p:sp>
      <p:pic>
        <p:nvPicPr>
          <p:cNvPr id="4" name="Picture 4" descr="Myrdasjokull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6"/>
          <a:stretch/>
        </p:blipFill>
        <p:spPr bwMode="auto">
          <a:xfrm>
            <a:off x="4267200" y="1219200"/>
            <a:ext cx="466274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8039358" y="5715000"/>
            <a:ext cx="8905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 dirty="0"/>
              <a:t>D.E.Anderson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1954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 Animals &amp; Ice Age Terrain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1676400"/>
            <a:ext cx="8747125" cy="4619015"/>
            <a:chOff x="228600" y="1676400"/>
            <a:chExt cx="8747125" cy="4619015"/>
          </a:xfrm>
        </p:grpSpPr>
        <p:pic>
          <p:nvPicPr>
            <p:cNvPr id="1026" name="Picture 2" descr="http://www.heritagedaily.com/wp-content/uploads/2011/11/mammoth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676400"/>
              <a:ext cx="8747125" cy="4240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104824" y="5926083"/>
              <a:ext cx="2966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Image source: Wiki Commons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0295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Glacial Cycles within the Quaternary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US" sz="3600" b="0" dirty="0" smtClean="0"/>
              <a:t>Earth’s </a:t>
            </a:r>
            <a:r>
              <a:rPr lang="en-GB" sz="3600" b="0" dirty="0" smtClean="0"/>
              <a:t>climate has oscillated between cold </a:t>
            </a:r>
            <a:r>
              <a:rPr lang="en-GB" sz="3600" b="0" dirty="0"/>
              <a:t>glacial</a:t>
            </a:r>
            <a:r>
              <a:rPr lang="en-GB" sz="3600" b="0" dirty="0" smtClean="0"/>
              <a:t> times and warm </a:t>
            </a:r>
            <a:r>
              <a:rPr lang="en-GB" sz="3600" b="0" dirty="0"/>
              <a:t>interglacial</a:t>
            </a:r>
            <a:r>
              <a:rPr lang="en-GB" sz="3600" b="0" dirty="0" smtClean="0"/>
              <a:t> periods</a:t>
            </a:r>
          </a:p>
          <a:p>
            <a:pPr lvl="1"/>
            <a:r>
              <a:rPr lang="en-GB" sz="3400" b="0" dirty="0" smtClean="0"/>
              <a:t>The LGM was the coldest part of the most recent ‘glacial’ period</a:t>
            </a:r>
          </a:p>
          <a:p>
            <a:pPr lvl="1"/>
            <a:r>
              <a:rPr lang="en-GB" sz="3400" b="0" dirty="0" smtClean="0"/>
              <a:t>We are currently warming up from the LGM and entering an interglacial period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9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  <p:bldP spid="3" grpId="2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1" y="273050"/>
            <a:ext cx="2743200" cy="6264698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 smtClean="0"/>
              <a:t>Retreat of North American Glaciers as the LGM Ended</a:t>
            </a:r>
            <a:endParaRPr lang="en-US" sz="4400" dirty="0"/>
          </a:p>
        </p:txBody>
      </p:sp>
      <p:grpSp>
        <p:nvGrpSpPr>
          <p:cNvPr id="7" name="Group 6"/>
          <p:cNvGrpSpPr/>
          <p:nvPr/>
        </p:nvGrpSpPr>
        <p:grpSpPr>
          <a:xfrm>
            <a:off x="3124200" y="1"/>
            <a:ext cx="5867400" cy="6858000"/>
            <a:chOff x="1600200" y="117763"/>
            <a:chExt cx="5691689" cy="6590813"/>
          </a:xfrm>
        </p:grpSpPr>
        <p:pic>
          <p:nvPicPr>
            <p:cNvPr id="8" name="Picture 2" descr="http://www.museum.state.il.us/exhibits/ice_ages/images/loopglac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17763"/>
              <a:ext cx="5691689" cy="6283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816221" y="6400799"/>
              <a:ext cx="52596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Animation Source</a:t>
              </a:r>
              <a:r>
                <a:rPr lang="en-US" sz="1400" dirty="0" smtClean="0"/>
                <a:t>: </a:t>
              </a:r>
              <a:r>
                <a:rPr lang="en-US" sz="1400" dirty="0"/>
                <a:t>http://www.museum.state.il.us/exhibits/ice_ages/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969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499</Words>
  <Application>Microsoft Office PowerPoint</Application>
  <PresentationFormat>On-screen Show (4:3)</PresentationFormat>
  <Paragraphs>81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 Last Glacial Maximum (LGM)</vt:lpstr>
      <vt:lpstr>What is the LGM?</vt:lpstr>
      <vt:lpstr>Global Glacial Coverage During the LGM</vt:lpstr>
      <vt:lpstr>Glacial Coverage of North America During the LGM</vt:lpstr>
      <vt:lpstr>PowerPoint Presentation</vt:lpstr>
      <vt:lpstr>PowerPoint Presentation</vt:lpstr>
      <vt:lpstr>Extinct Animals &amp; Ice Age Terrain</vt:lpstr>
      <vt:lpstr>Glacial Cycles within the Quaternary</vt:lpstr>
      <vt:lpstr>Retreat of North American Glaciers as the LGM Ended</vt:lpstr>
      <vt:lpstr>PowerPoint Presentation</vt:lpstr>
      <vt:lpstr>Differences in Ice Sheet/Sea Ice Extent Between LGM and Today</vt:lpstr>
      <vt:lpstr>Global Glacial Coverage</vt:lpstr>
      <vt:lpstr>Average Global Temperatures</vt:lpstr>
      <vt:lpstr>Sea Level Change During the LGM</vt:lpstr>
      <vt:lpstr>Eastern U.S. Coastline During the LGM</vt:lpstr>
      <vt:lpstr>Florida &amp; Eastern Gulf of Mexico Coastline During the LGM</vt:lpstr>
      <vt:lpstr>Northern European Coastline During the LGM</vt:lpstr>
      <vt:lpstr>Southeast Asian Coastline During the LGM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Last Glacial Maximum (LGM)</dc:title>
  <dc:creator>Lesley Urasky</dc:creator>
  <cp:lastModifiedBy>Lesley Urasky</cp:lastModifiedBy>
  <cp:revision>32</cp:revision>
  <cp:lastPrinted>2013-02-24T23:42:39Z</cp:lastPrinted>
  <dcterms:created xsi:type="dcterms:W3CDTF">2012-12-28T15:39:50Z</dcterms:created>
  <dcterms:modified xsi:type="dcterms:W3CDTF">2013-02-27T03:53:28Z</dcterms:modified>
</cp:coreProperties>
</file>