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Lst>
  <p:notesMasterIdLst>
    <p:notesMasterId r:id="rId41"/>
  </p:notesMasterIdLst>
  <p:sldIdLst>
    <p:sldId id="367" r:id="rId5"/>
    <p:sldId id="368" r:id="rId6"/>
    <p:sldId id="316" r:id="rId7"/>
    <p:sldId id="317" r:id="rId8"/>
    <p:sldId id="318" r:id="rId9"/>
    <p:sldId id="286" r:id="rId10"/>
    <p:sldId id="293" r:id="rId11"/>
    <p:sldId id="319" r:id="rId12"/>
    <p:sldId id="320" r:id="rId13"/>
    <p:sldId id="321" r:id="rId14"/>
    <p:sldId id="359" r:id="rId15"/>
    <p:sldId id="350" r:id="rId16"/>
    <p:sldId id="325" r:id="rId17"/>
    <p:sldId id="326" r:id="rId18"/>
    <p:sldId id="348" r:id="rId19"/>
    <p:sldId id="349" r:id="rId20"/>
    <p:sldId id="351" r:id="rId21"/>
    <p:sldId id="329" r:id="rId22"/>
    <p:sldId id="327" r:id="rId23"/>
    <p:sldId id="328" r:id="rId24"/>
    <p:sldId id="331" r:id="rId25"/>
    <p:sldId id="333" r:id="rId26"/>
    <p:sldId id="330" r:id="rId27"/>
    <p:sldId id="365" r:id="rId28"/>
    <p:sldId id="357" r:id="rId29"/>
    <p:sldId id="358" r:id="rId30"/>
    <p:sldId id="354" r:id="rId31"/>
    <p:sldId id="360" r:id="rId32"/>
    <p:sldId id="361" r:id="rId33"/>
    <p:sldId id="363" r:id="rId34"/>
    <p:sldId id="364" r:id="rId35"/>
    <p:sldId id="352" r:id="rId36"/>
    <p:sldId id="336" r:id="rId37"/>
    <p:sldId id="337" r:id="rId38"/>
    <p:sldId id="335" r:id="rId39"/>
    <p:sldId id="3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9849" autoAdjust="0"/>
  </p:normalViewPr>
  <p:slideViewPr>
    <p:cSldViewPr snapToObjects="1">
      <p:cViewPr varScale="1">
        <p:scale>
          <a:sx n="71" d="100"/>
          <a:sy n="71" d="100"/>
        </p:scale>
        <p:origin x="-18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35B87-F798-47CC-A503-1D0E52B50819}"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61D17-FDE5-48C8-B5FA-B09CEF306A8E}" type="slidenum">
              <a:rPr lang="en-US" smtClean="0"/>
              <a:t>‹#›</a:t>
            </a:fld>
            <a:endParaRPr lang="en-US"/>
          </a:p>
        </p:txBody>
      </p:sp>
    </p:spTree>
    <p:extLst>
      <p:ext uri="{BB962C8B-B14F-4D97-AF65-F5344CB8AC3E}">
        <p14:creationId xmlns:p14="http://schemas.microsoft.com/office/powerpoint/2010/main" val="212269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arth.columbia.edu/articles/view/26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the depth of the active layer</a:t>
            </a:r>
            <a:r>
              <a:rPr lang="en-US" baseline="0" dirty="0" smtClean="0"/>
              <a:t> is measured.  The metal probe is pushed into the ground until solid permafrost is hit, and the depth is read off the probe in cm. </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10</a:t>
            </a:fld>
            <a:endParaRPr lang="en-US"/>
          </a:p>
        </p:txBody>
      </p:sp>
    </p:spTree>
    <p:extLst>
      <p:ext uri="{BB962C8B-B14F-4D97-AF65-F5344CB8AC3E}">
        <p14:creationId xmlns:p14="http://schemas.microsoft.com/office/powerpoint/2010/main" val="17576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11</a:t>
            </a:fld>
            <a:endParaRPr lang="en-US"/>
          </a:p>
        </p:txBody>
      </p:sp>
    </p:spTree>
    <p:extLst>
      <p:ext uri="{BB962C8B-B14F-4D97-AF65-F5344CB8AC3E}">
        <p14:creationId xmlns:p14="http://schemas.microsoft.com/office/powerpoint/2010/main" val="298751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illustration</a:t>
            </a:r>
            <a:r>
              <a:rPr lang="en-US" baseline="0" dirty="0" smtClean="0"/>
              <a:t> of a positive feedback loop in the earth’s climate system. </a:t>
            </a:r>
          </a:p>
          <a:p>
            <a:endParaRPr lang="en-US" baseline="0" dirty="0" smtClean="0"/>
          </a:p>
          <a:p>
            <a:r>
              <a:rPr lang="en-US" baseline="0" dirty="0" smtClean="0"/>
              <a:t>How it works:</a:t>
            </a:r>
          </a:p>
          <a:p>
            <a:endParaRPr lang="en-US" baseline="0" dirty="0" smtClean="0"/>
          </a:p>
          <a:p>
            <a:r>
              <a:rPr lang="en-US" baseline="0" dirty="0" smtClean="0"/>
              <a:t>The polar ice cap is white, which naturally reflects sunlight back into space.  This has a cooling effect on the earth’s climate system.</a:t>
            </a:r>
          </a:p>
          <a:p>
            <a:endParaRPr lang="en-US" baseline="0" dirty="0" smtClean="0"/>
          </a:p>
          <a:p>
            <a:r>
              <a:rPr lang="en-US" baseline="0" dirty="0" smtClean="0"/>
              <a:t>The ocean, on the other hand, is dark, which naturally absorbs sunlight.  This has a warming effect on the earth’s climate system.</a:t>
            </a:r>
          </a:p>
          <a:p>
            <a:endParaRPr lang="en-US" baseline="0" dirty="0" smtClean="0"/>
          </a:p>
          <a:p>
            <a:r>
              <a:rPr lang="en-US" baseline="0" dirty="0" smtClean="0"/>
              <a:t>As climate warms more polar ice melts, which creates more open ocean.  With less ice and more ocean, less sunlight is reflected and more heat is absorbed, further warming climate.  As climate further warms, more ice melts, causing less reflection and more absorption of sunlight, causing more warming.  And so on. </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13</a:t>
            </a:fld>
            <a:endParaRPr lang="en-US"/>
          </a:p>
        </p:txBody>
      </p:sp>
    </p:spTree>
    <p:extLst>
      <p:ext uri="{BB962C8B-B14F-4D97-AF65-F5344CB8AC3E}">
        <p14:creationId xmlns:p14="http://schemas.microsoft.com/office/powerpoint/2010/main" val="425618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positive feedback loop in the earth’s climate system. </a:t>
            </a:r>
          </a:p>
          <a:p>
            <a:endParaRPr lang="en-US" baseline="0" dirty="0" smtClean="0"/>
          </a:p>
          <a:p>
            <a:r>
              <a:rPr lang="en-US" baseline="0" dirty="0" smtClean="0"/>
              <a:t>How it works:</a:t>
            </a:r>
          </a:p>
          <a:p>
            <a:endParaRPr lang="en-US" baseline="0" dirty="0" smtClean="0"/>
          </a:p>
          <a:p>
            <a:r>
              <a:rPr lang="en-US" baseline="0" dirty="0" smtClean="0"/>
              <a:t>As climate warms permafrost thaws, releasing frozen C to the atmosphere as CO2 (and CH4).  More CO2 increases the greenhouse effect, further warming climate.  As climate further warms, more permafrost thaws, increasing the greenhouse effect and causing more warming.  And so on. </a:t>
            </a:r>
            <a:endParaRPr lang="en-US" dirty="0" smtClean="0"/>
          </a:p>
          <a:p>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14</a:t>
            </a:fld>
            <a:endParaRPr lang="en-US"/>
          </a:p>
        </p:txBody>
      </p:sp>
    </p:spTree>
    <p:extLst>
      <p:ext uri="{BB962C8B-B14F-4D97-AF65-F5344CB8AC3E}">
        <p14:creationId xmlns:p14="http://schemas.microsoft.com/office/powerpoint/2010/main" val="303437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permafrost thawing – a “</a:t>
            </a:r>
            <a:r>
              <a:rPr lang="en-US" baseline="0" dirty="0" err="1" smtClean="0"/>
              <a:t>thermokarst</a:t>
            </a:r>
            <a:r>
              <a:rPr lang="en-US" baseline="0" dirty="0" smtClean="0"/>
              <a:t>” feature, like a sinkhole where there permafrost has thawed and collapsed.  Photo taken near the Toolik Field Station.</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15</a:t>
            </a:fld>
            <a:endParaRPr lang="en-US"/>
          </a:p>
        </p:txBody>
      </p:sp>
    </p:spTree>
    <p:extLst>
      <p:ext uri="{BB962C8B-B14F-4D97-AF65-F5344CB8AC3E}">
        <p14:creationId xmlns:p14="http://schemas.microsoft.com/office/powerpoint/2010/main" val="40850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Slumpin</a:t>
            </a:r>
            <a:r>
              <a:rPr lang="en-US" baseline="0" dirty="0" smtClean="0"/>
              <a:t>g tundra caused by thawing permafrost.</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16</a:t>
            </a:fld>
            <a:endParaRPr lang="en-US"/>
          </a:p>
        </p:txBody>
      </p:sp>
    </p:spTree>
    <p:extLst>
      <p:ext uri="{BB962C8B-B14F-4D97-AF65-F5344CB8AC3E}">
        <p14:creationId xmlns:p14="http://schemas.microsoft.com/office/powerpoint/2010/main" val="180769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9BA4A-B2AA-49B1-BFF9-0FCEF54C764E}" type="slidenum">
              <a:rPr lang="en-US"/>
              <a:pPr/>
              <a:t>18</a:t>
            </a:fld>
            <a:endParaRPr lang="en-US"/>
          </a:p>
        </p:txBody>
      </p:sp>
      <p:sp>
        <p:nvSpPr>
          <p:cNvPr id="222210" name="Rectangle 2"/>
          <p:cNvSpPr>
            <a:spLocks noGrp="1" noRot="1" noChangeAspect="1" noChangeArrowheads="1" noTextEdit="1"/>
          </p:cNvSpPr>
          <p:nvPr>
            <p:ph type="sldImg"/>
          </p:nvPr>
        </p:nvSpPr>
        <p:spPr>
          <a:xfrm>
            <a:off x="1144588" y="685800"/>
            <a:ext cx="4570412" cy="3429000"/>
          </a:xfrm>
          <a:ln/>
        </p:spPr>
      </p:sp>
      <p:sp>
        <p:nvSpPr>
          <p:cNvPr id="222211" name="Rectangle 3"/>
          <p:cNvSpPr>
            <a:spLocks noGrp="1" noChangeArrowheads="1"/>
          </p:cNvSpPr>
          <p:nvPr>
            <p:ph type="body" idx="1"/>
          </p:nvPr>
        </p:nvSpPr>
        <p:spPr>
          <a:xfrm>
            <a:off x="914400" y="4343400"/>
            <a:ext cx="5029200" cy="4114800"/>
          </a:xfrm>
        </p:spPr>
        <p:txBody>
          <a:bodyPr/>
          <a:lstStyle/>
          <a:p>
            <a:r>
              <a:rPr lang="en-US" b="1" dirty="0" smtClean="0"/>
              <a:t>MAIN POINT - </a:t>
            </a:r>
            <a:r>
              <a:rPr lang="en-US" b="0" dirty="0" smtClean="0"/>
              <a:t> </a:t>
            </a:r>
            <a:r>
              <a:rPr lang="en-US" b="0" baseline="0" dirty="0" smtClean="0"/>
              <a:t>When permafrost thaws, the C that has previously been frozen now becomes a participant in the C cycle.  It can be converted to CO2 &amp; CH4, or become dissolved organic matter DOM in groundwater and surface water.  From there, it can be converted into CO2 &amp; CH4, be buried in lake sediments, or flow out to the ocean.  The role of surface water in the Arctic is critical to the C cycle, because research indicates that on an annual basis C is lost from the water to the air, while on land the flow is the opposite with C flowing from air to land.</a:t>
            </a:r>
            <a:endParaRPr lang="en-US"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point of this and the next</a:t>
            </a:r>
            <a:r>
              <a:rPr lang="en-US" baseline="0" dirty="0" smtClean="0"/>
              <a:t> 2 slides are to show the flow of DOM in water on the tundra.  </a:t>
            </a:r>
            <a:r>
              <a:rPr lang="en-US" dirty="0" smtClean="0"/>
              <a:t>To</a:t>
            </a:r>
            <a:r>
              <a:rPr lang="en-US" baseline="0" dirty="0" smtClean="0"/>
              <a:t> understand the flow of C in the Arctic C cycle, we must follow the C from the moment the permafrost thaws.  One of the first steps in the movement of C from thawing permafrost is as DOM in groundwater.  Groundwater flow on the tundra is indicated by water tracks.  </a:t>
            </a:r>
            <a:endParaRPr lang="en-US" dirty="0"/>
          </a:p>
        </p:txBody>
      </p:sp>
      <p:sp>
        <p:nvSpPr>
          <p:cNvPr id="4" name="Slide Number Placeholder 3"/>
          <p:cNvSpPr>
            <a:spLocks noGrp="1"/>
          </p:cNvSpPr>
          <p:nvPr>
            <p:ph type="sldNum" sz="quarter" idx="10"/>
          </p:nvPr>
        </p:nvSpPr>
        <p:spPr/>
        <p:txBody>
          <a:bodyPr/>
          <a:lstStyle/>
          <a:p>
            <a:fld id="{E4075FBF-D1E6-1540-BD77-C59E97DD2EB1}" type="slidenum">
              <a:rPr lang="en-US" smtClean="0"/>
              <a:t>19</a:t>
            </a:fld>
            <a:endParaRPr lang="en-US"/>
          </a:p>
        </p:txBody>
      </p:sp>
    </p:spTree>
    <p:extLst>
      <p:ext uri="{BB962C8B-B14F-4D97-AF65-F5344CB8AC3E}">
        <p14:creationId xmlns:p14="http://schemas.microsoft.com/office/powerpoint/2010/main" val="16902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tracks flow</a:t>
            </a:r>
            <a:r>
              <a:rPr lang="en-US" baseline="0" dirty="0" smtClean="0"/>
              <a:t> into tundra ponds and wetlands.</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20</a:t>
            </a:fld>
            <a:endParaRPr lang="en-US"/>
          </a:p>
        </p:txBody>
      </p:sp>
    </p:spTree>
    <p:extLst>
      <p:ext uri="{BB962C8B-B14F-4D97-AF65-F5344CB8AC3E}">
        <p14:creationId xmlns:p14="http://schemas.microsoft.com/office/powerpoint/2010/main" val="4041059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picture, scientists are measuring the width of a stream to calculate flow rate.  </a:t>
            </a:r>
            <a:r>
              <a:rPr lang="en-US" dirty="0" smtClean="0"/>
              <a:t>Ponds</a:t>
            </a:r>
            <a:r>
              <a:rPr lang="en-US" baseline="0" dirty="0" smtClean="0"/>
              <a:t> &amp; wetlands flow into streams and lakes, and eventually to the ocean.  To understand the overall C cycle, it is important to measure C concentrations in surface water and the rate at which water flows.</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21</a:t>
            </a:fld>
            <a:endParaRPr lang="en-US"/>
          </a:p>
        </p:txBody>
      </p:sp>
    </p:spTree>
    <p:extLst>
      <p:ext uri="{BB962C8B-B14F-4D97-AF65-F5344CB8AC3E}">
        <p14:creationId xmlns:p14="http://schemas.microsoft.com/office/powerpoint/2010/main" val="412102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point of this slide is to show how water quality changes as it flows across the tundra.  At bottom right is a turbid stream flowing into Lake I-8, near the Toolik Field Station.  At top left is clear water flowing out of Lake I-8.  The question is, where did the turbidity go and organic matter in the inflow?  Did it settle at the bottom of Lake I-8?  Was it consumed and converted to CO2?  Did it change into something else?  These questions need to be answered to understand the fate of C from thawing permafrost.</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22</a:t>
            </a:fld>
            <a:endParaRPr lang="en-US"/>
          </a:p>
        </p:txBody>
      </p:sp>
    </p:spTree>
    <p:extLst>
      <p:ext uri="{BB962C8B-B14F-4D97-AF65-F5344CB8AC3E}">
        <p14:creationId xmlns:p14="http://schemas.microsoft.com/office/powerpoint/2010/main" val="138957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3" eaLnBrk="0" hangingPunct="0">
              <a:defRPr sz="2300">
                <a:solidFill>
                  <a:schemeClr val="tx1"/>
                </a:solidFill>
                <a:latin typeface="Comic Sans MS" pitchFamily="66" charset="0"/>
                <a:cs typeface="Times New Roman" pitchFamily="18" charset="0"/>
              </a:defRPr>
            </a:lvl1pPr>
            <a:lvl2pPr marL="702693" indent="-270267" defTabSz="914403" eaLnBrk="0" hangingPunct="0">
              <a:defRPr sz="2300">
                <a:solidFill>
                  <a:schemeClr val="tx1"/>
                </a:solidFill>
                <a:latin typeface="Comic Sans MS" pitchFamily="66" charset="0"/>
                <a:cs typeface="Times New Roman" pitchFamily="18" charset="0"/>
              </a:defRPr>
            </a:lvl2pPr>
            <a:lvl3pPr marL="1081067" indent="-216214" defTabSz="914403" eaLnBrk="0" hangingPunct="0">
              <a:defRPr sz="2300">
                <a:solidFill>
                  <a:schemeClr val="tx1"/>
                </a:solidFill>
                <a:latin typeface="Comic Sans MS" pitchFamily="66" charset="0"/>
                <a:cs typeface="Times New Roman" pitchFamily="18" charset="0"/>
              </a:defRPr>
            </a:lvl3pPr>
            <a:lvl4pPr marL="1513494" indent="-216214" defTabSz="914403" eaLnBrk="0" hangingPunct="0">
              <a:defRPr sz="2300">
                <a:solidFill>
                  <a:schemeClr val="tx1"/>
                </a:solidFill>
                <a:latin typeface="Comic Sans MS" pitchFamily="66" charset="0"/>
                <a:cs typeface="Times New Roman" pitchFamily="18" charset="0"/>
              </a:defRPr>
            </a:lvl4pPr>
            <a:lvl5pPr marL="1945922" indent="-216214" defTabSz="914403" eaLnBrk="0" hangingPunct="0">
              <a:defRPr sz="2300">
                <a:solidFill>
                  <a:schemeClr val="tx1"/>
                </a:solidFill>
                <a:latin typeface="Comic Sans MS" pitchFamily="66" charset="0"/>
                <a:cs typeface="Times New Roman" pitchFamily="18" charset="0"/>
              </a:defRPr>
            </a:lvl5pPr>
            <a:lvl6pPr marL="2378348" indent="-216214" defTabSz="914403" eaLnBrk="0" fontAlgn="base" hangingPunct="0">
              <a:spcBef>
                <a:spcPct val="0"/>
              </a:spcBef>
              <a:spcAft>
                <a:spcPct val="0"/>
              </a:spcAft>
              <a:defRPr sz="2300">
                <a:solidFill>
                  <a:schemeClr val="tx1"/>
                </a:solidFill>
                <a:latin typeface="Comic Sans MS" pitchFamily="66" charset="0"/>
                <a:cs typeface="Times New Roman" pitchFamily="18" charset="0"/>
              </a:defRPr>
            </a:lvl6pPr>
            <a:lvl7pPr marL="2810776" indent="-216214" defTabSz="914403" eaLnBrk="0" fontAlgn="base" hangingPunct="0">
              <a:spcBef>
                <a:spcPct val="0"/>
              </a:spcBef>
              <a:spcAft>
                <a:spcPct val="0"/>
              </a:spcAft>
              <a:defRPr sz="2300">
                <a:solidFill>
                  <a:schemeClr val="tx1"/>
                </a:solidFill>
                <a:latin typeface="Comic Sans MS" pitchFamily="66" charset="0"/>
                <a:cs typeface="Times New Roman" pitchFamily="18" charset="0"/>
              </a:defRPr>
            </a:lvl7pPr>
            <a:lvl8pPr marL="3243202" indent="-216214" defTabSz="914403" eaLnBrk="0" fontAlgn="base" hangingPunct="0">
              <a:spcBef>
                <a:spcPct val="0"/>
              </a:spcBef>
              <a:spcAft>
                <a:spcPct val="0"/>
              </a:spcAft>
              <a:defRPr sz="2300">
                <a:solidFill>
                  <a:schemeClr val="tx1"/>
                </a:solidFill>
                <a:latin typeface="Comic Sans MS" pitchFamily="66" charset="0"/>
                <a:cs typeface="Times New Roman" pitchFamily="18" charset="0"/>
              </a:defRPr>
            </a:lvl8pPr>
            <a:lvl9pPr marL="3675629" indent="-216214" defTabSz="914403" eaLnBrk="0" fontAlgn="base" hangingPunct="0">
              <a:spcBef>
                <a:spcPct val="0"/>
              </a:spcBef>
              <a:spcAft>
                <a:spcPct val="0"/>
              </a:spcAft>
              <a:defRPr sz="2300">
                <a:solidFill>
                  <a:schemeClr val="tx1"/>
                </a:solidFill>
                <a:latin typeface="Comic Sans MS" pitchFamily="66" charset="0"/>
                <a:cs typeface="Times New Roman" pitchFamily="18" charset="0"/>
              </a:defRPr>
            </a:lvl9pPr>
          </a:lstStyle>
          <a:p>
            <a:pPr eaLnBrk="1" hangingPunct="1"/>
            <a:fld id="{961C0236-169E-4537-80DE-D176D2AC866C}" type="slidenum">
              <a:rPr lang="en-US" sz="1200">
                <a:latin typeface="Times New Roman" pitchFamily="18" charset="0"/>
              </a:rPr>
              <a:pPr eaLnBrk="1" hangingPunct="1"/>
              <a:t>23</a:t>
            </a:fld>
            <a:endParaRPr lang="en-US" sz="1200">
              <a:latin typeface="Times New Roman" pitchFamily="18" charset="0"/>
            </a:endParaRPr>
          </a:p>
        </p:txBody>
      </p:sp>
      <p:sp>
        <p:nvSpPr>
          <p:cNvPr id="65539" name="Rectangle 7"/>
          <p:cNvSpPr txBox="1">
            <a:spLocks noGrp="1" noChangeArrowheads="1"/>
          </p:cNvSpPr>
          <p:nvPr/>
        </p:nvSpPr>
        <p:spPr bwMode="auto">
          <a:xfrm>
            <a:off x="3885904" y="868589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defTabSz="965200" eaLnBrk="0" hangingPunct="0">
              <a:defRPr sz="2400">
                <a:solidFill>
                  <a:schemeClr val="tx1"/>
                </a:solidFill>
                <a:latin typeface="Comic Sans MS" pitchFamily="66" charset="0"/>
                <a:cs typeface="Times New Roman" pitchFamily="18" charset="0"/>
              </a:defRPr>
            </a:lvl1pPr>
            <a:lvl2pPr marL="742950" indent="-285750" defTabSz="965200" eaLnBrk="0" hangingPunct="0">
              <a:defRPr sz="2400">
                <a:solidFill>
                  <a:schemeClr val="tx1"/>
                </a:solidFill>
                <a:latin typeface="Comic Sans MS" pitchFamily="66" charset="0"/>
                <a:cs typeface="Times New Roman" pitchFamily="18" charset="0"/>
              </a:defRPr>
            </a:lvl2pPr>
            <a:lvl3pPr marL="1143000" indent="-228600" defTabSz="965200" eaLnBrk="0" hangingPunct="0">
              <a:defRPr sz="2400">
                <a:solidFill>
                  <a:schemeClr val="tx1"/>
                </a:solidFill>
                <a:latin typeface="Comic Sans MS" pitchFamily="66" charset="0"/>
                <a:cs typeface="Times New Roman" pitchFamily="18" charset="0"/>
              </a:defRPr>
            </a:lvl3pPr>
            <a:lvl4pPr marL="1600200" indent="-228600" defTabSz="965200" eaLnBrk="0" hangingPunct="0">
              <a:defRPr sz="2400">
                <a:solidFill>
                  <a:schemeClr val="tx1"/>
                </a:solidFill>
                <a:latin typeface="Comic Sans MS" pitchFamily="66" charset="0"/>
                <a:cs typeface="Times New Roman" pitchFamily="18" charset="0"/>
              </a:defRPr>
            </a:lvl4pPr>
            <a:lvl5pPr marL="2057400" indent="-228600" defTabSz="965200" eaLnBrk="0" hangingPunct="0">
              <a:defRPr sz="2400">
                <a:solidFill>
                  <a:schemeClr val="tx1"/>
                </a:solidFill>
                <a:latin typeface="Comic Sans MS" pitchFamily="66" charset="0"/>
                <a:cs typeface="Times New Roman" pitchFamily="18" charset="0"/>
              </a:defRPr>
            </a:lvl5pPr>
            <a:lvl6pPr marL="2514600" indent="-228600" defTabSz="9652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defTabSz="9652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defTabSz="9652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defTabSz="9652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algn="r" eaLnBrk="1" hangingPunct="1"/>
            <a:fld id="{0A78E5E7-FCE8-4597-9F05-3A0FD6E19599}" type="slidenum">
              <a:rPr lang="en-US" sz="1100">
                <a:latin typeface="Arial" charset="0"/>
              </a:rPr>
              <a:pPr algn="r" eaLnBrk="1" hangingPunct="1"/>
              <a:t>23</a:t>
            </a:fld>
            <a:endParaRPr lang="en-US" sz="1100">
              <a:latin typeface="Arial" charset="0"/>
            </a:endParaRPr>
          </a:p>
        </p:txBody>
      </p:sp>
      <p:sp>
        <p:nvSpPr>
          <p:cNvPr id="65540" name="Rectangle 2"/>
          <p:cNvSpPr>
            <a:spLocks noGrp="1" noRot="1" noChangeAspect="1" noChangeArrowheads="1" noTextEdit="1"/>
          </p:cNvSpPr>
          <p:nvPr>
            <p:ph type="sldImg"/>
          </p:nvPr>
        </p:nvSpPr>
        <p:spPr>
          <a:xfrm>
            <a:off x="1143000" y="684213"/>
            <a:ext cx="4573588" cy="3430587"/>
          </a:xfrm>
          <a:ln/>
        </p:spPr>
      </p:sp>
      <p:sp>
        <p:nvSpPr>
          <p:cNvPr id="65541" name="Rectangle 3"/>
          <p:cNvSpPr>
            <a:spLocks noGrp="1" noChangeArrowheads="1"/>
          </p:cNvSpPr>
          <p:nvPr>
            <p:ph type="body" idx="1"/>
          </p:nvPr>
        </p:nvSpPr>
        <p:spPr>
          <a:xfrm>
            <a:off x="684610" y="4343704"/>
            <a:ext cx="548878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pPr marL="171435" indent="-171435" defTabSz="864931" eaLnBrk="0" fontAlgn="base" hangingPunct="0">
              <a:spcBef>
                <a:spcPct val="30000"/>
              </a:spcBef>
              <a:spcAft>
                <a:spcPct val="0"/>
              </a:spcAft>
              <a:buFont typeface="Arial" charset="0"/>
              <a:buChar char="•"/>
              <a:defRPr/>
            </a:pPr>
            <a:r>
              <a:rPr lang="en-US" b="1" dirty="0"/>
              <a:t>MAIN POINT – </a:t>
            </a:r>
            <a:r>
              <a:rPr lang="en-US" dirty="0"/>
              <a:t>The real driver of climate warming is the human input of heat trapping gases to the </a:t>
            </a:r>
            <a:r>
              <a:rPr lang="en-US" dirty="0" err="1"/>
              <a:t>atm</a:t>
            </a:r>
            <a:r>
              <a:rPr lang="en-US" dirty="0"/>
              <a:t>, now at a rate of ~9 </a:t>
            </a:r>
            <a:r>
              <a:rPr lang="en-US" dirty="0" err="1"/>
              <a:t>Gt</a:t>
            </a:r>
            <a:r>
              <a:rPr lang="en-US" dirty="0"/>
              <a:t> per year, and this perturbation has reached the point where other parts of the natural cycle are poised to change their behavior.  For example, much of this tremendous store of carbon in high latitude soils has been encased in permafrost for many thousands of years, but as climate warms the permafrost melts and that C can once again participate in the C cycle and potentially cause a positive feedback that drives more rapid warming.  The outstanding question then, is what is the arc of change of these feedbacks and how will they determine Earth’s climate in the next 50-100 years.  Another perspective on the importance of this change is that, given the increasing pressure for international climate treaties to limit CO2 emissions, consider that to stabilize at 450 </a:t>
            </a:r>
            <a:r>
              <a:rPr lang="en-US" dirty="0" err="1"/>
              <a:t>ppm</a:t>
            </a:r>
            <a:r>
              <a:rPr lang="en-US" dirty="0"/>
              <a:t> CO2, about a 3C warming, the world can emit another 45 </a:t>
            </a:r>
            <a:r>
              <a:rPr lang="en-US" dirty="0" err="1"/>
              <a:t>Gt</a:t>
            </a:r>
            <a:r>
              <a:rPr lang="en-US" dirty="0"/>
              <a:t> of C.  This amount could easily come from the C stored in permafrost, meaning that nations who share arctic territory may be severely constrained in their emissions and energy policies on the global stage.  </a:t>
            </a:r>
          </a:p>
          <a:p>
            <a:pPr marL="171435" indent="-171435" defTabSz="864931" eaLnBrk="0" fontAlgn="base" hangingPunct="0">
              <a:spcBef>
                <a:spcPct val="30000"/>
              </a:spcBef>
              <a:spcAft>
                <a:spcPct val="0"/>
              </a:spcAft>
              <a:buFont typeface="Arial" charset="0"/>
              <a:buChar char="•"/>
              <a:defRPr/>
            </a:pPr>
            <a:r>
              <a:rPr lang="en-US" dirty="0"/>
              <a:t> What we learned in the Arctic through our LTER program has changed the way we view the global carbon cycle in that land to water transfers are large, and we have added an important term which is the return of C from freshwaters to the atmosphere.</a:t>
            </a:r>
          </a:p>
          <a:p>
            <a:pPr marL="171435" indent="-171435" defTabSz="864931" eaLnBrk="0" fontAlgn="base" hangingPunct="0">
              <a:spcBef>
                <a:spcPct val="30000"/>
              </a:spcBef>
              <a:spcAft>
                <a:spcPct val="0"/>
              </a:spcAft>
              <a:buFont typeface="Arial" charset="0"/>
              <a:buChar char="•"/>
              <a:defRPr/>
            </a:pPr>
            <a:r>
              <a:rPr lang="en-US" dirty="0"/>
              <a:t>Note that these land-water-</a:t>
            </a:r>
            <a:r>
              <a:rPr lang="en-US" dirty="0" err="1"/>
              <a:t>atm</a:t>
            </a:r>
            <a:r>
              <a:rPr lang="en-US" dirty="0"/>
              <a:t> fluxes are roughly equal to the other major net exchanges with the </a:t>
            </a:r>
            <a:r>
              <a:rPr lang="en-US" dirty="0" err="1"/>
              <a:t>atm</a:t>
            </a:r>
            <a:r>
              <a:rPr lang="en-US" dirty="0"/>
              <a:t>, the uptake by oceans and by land.  </a:t>
            </a:r>
          </a:p>
          <a:p>
            <a:pPr marL="171435" indent="-171435" defTabSz="864931" eaLnBrk="0" fontAlgn="base" hangingPunct="0">
              <a:spcBef>
                <a:spcPct val="30000"/>
              </a:spcBef>
              <a:spcAft>
                <a:spcPct val="0"/>
              </a:spcAft>
              <a:buFont typeface="Arial" charset="0"/>
              <a:buChar char="•"/>
              <a:defRPr/>
            </a:pPr>
            <a:r>
              <a:rPr lang="en-US" dirty="0"/>
              <a:t>And within this role of surface waters there is a critical point, a “triple point”, where organic C from land is either oxidized to CO2 and returned to the atmosphere, buried in lake or river sediments, or partially altered and exported to the ocean.</a:t>
            </a:r>
          </a:p>
          <a:p>
            <a:pPr marL="171435" indent="-171435" defTabSz="864931" eaLnBrk="0" fontAlgn="base" hangingPunct="0">
              <a:spcBef>
                <a:spcPct val="30000"/>
              </a:spcBef>
              <a:spcAft>
                <a:spcPct val="0"/>
              </a:spcAft>
              <a:buFont typeface="Arial" charset="0"/>
              <a:buChar char="•"/>
              <a:defRPr/>
            </a:pPr>
            <a:r>
              <a:rPr lang="en-US" i="1" dirty="0"/>
              <a:t>AT THE LEVEL OF OUR LTER, WE ARE ORGANIZED SO THAT THE TERRESTRIAL GROUP IS INVESTIGATING THE C BALANCE ON LAND, AND THE AQUATIC GROUPS ARE LOOKING AT THE IMPACTS OF MATERIALS BROUGHT IN FROM LAND, AND THE LW GROUP IS INTEGRATING THESE TERRESTRIAL AND AQUATIC PIECES IN ORDER TO UNDERSTAND THE LANDSCAPE-LEVEL C BALANCE AND ITS CHANGES OVER TIME.</a:t>
            </a:r>
          </a:p>
          <a:p>
            <a:pPr marL="171435" indent="-171435" defTabSz="864931" eaLnBrk="0" fontAlgn="base" hangingPunct="0">
              <a:spcBef>
                <a:spcPct val="30000"/>
              </a:spcBef>
              <a:spcAft>
                <a:spcPct val="0"/>
              </a:spcAft>
              <a:defRPr/>
            </a:pPr>
            <a:r>
              <a:rPr lang="en-US" i="1" dirty="0"/>
              <a:t>------------------------------------- </a:t>
            </a:r>
          </a:p>
          <a:p>
            <a:pPr marL="171435" indent="-171435" defTabSz="864931" eaLnBrk="0" fontAlgn="base" hangingPunct="0">
              <a:spcBef>
                <a:spcPct val="30000"/>
              </a:spcBef>
              <a:spcAft>
                <a:spcPct val="0"/>
              </a:spcAft>
              <a:buFont typeface="Arial" charset="0"/>
              <a:buChar char="•"/>
              <a:defRPr/>
            </a:pPr>
            <a:r>
              <a:rPr lang="en-US" dirty="0"/>
              <a:t>In our land-water research we started by examining the controls on the production of dissolved C on land and its export to lakes and streams.</a:t>
            </a:r>
          </a:p>
          <a:p>
            <a:pPr defTabSz="864931" eaLnBrk="0" fontAlgn="base" hangingPunct="0">
              <a:spcBef>
                <a:spcPct val="30000"/>
              </a:spcBef>
              <a:spcAft>
                <a:spcPct val="0"/>
              </a:spcAft>
              <a:defRPr/>
            </a:pPr>
            <a:endParaRPr lang="en-US" dirty="0"/>
          </a:p>
          <a:p>
            <a:pPr defTabSz="864931" eaLnBrk="0" fontAlgn="base" hangingPunct="0">
              <a:spcBef>
                <a:spcPct val="30000"/>
              </a:spcBef>
              <a:spcAft>
                <a:spcPct val="0"/>
              </a:spcAft>
              <a:defRPr/>
            </a:pPr>
            <a:r>
              <a:rPr lang="en-US" dirty="0"/>
              <a:t>Key control point of C cycling is at the point where inputs from land have different fates – evasion as gas, storage in sediments, transport as DOC to oceans.  </a:t>
            </a:r>
            <a:endParaRPr lang="en-US" i="1" dirty="0"/>
          </a:p>
          <a:p>
            <a:pPr defTabSz="864931" eaLnBrk="0" fontAlgn="base" hangingPunct="0">
              <a:spcBef>
                <a:spcPct val="30000"/>
              </a:spcBef>
              <a:spcAft>
                <a:spcPct val="0"/>
              </a:spcAft>
              <a:defRPr/>
            </a:pPr>
            <a:r>
              <a:rPr lang="en-US" dirty="0"/>
              <a:t>----------------- </a:t>
            </a:r>
            <a:endParaRPr lang="en-US" b="1" dirty="0"/>
          </a:p>
          <a:p>
            <a:pPr marL="171435" indent="-171435">
              <a:buFont typeface="Arial" charset="0"/>
              <a:buChar char="•"/>
            </a:pPr>
            <a:endParaRPr lang="en-US" b="1" dirty="0"/>
          </a:p>
          <a:p>
            <a:pPr marL="171435" indent="-171435">
              <a:buFont typeface="Arial" charset="0"/>
              <a:buChar char="•"/>
            </a:pPr>
            <a:r>
              <a:rPr lang="en-US" b="1" dirty="0"/>
              <a:t>I want to set the stage for carbon cycling by reviewing this global diagram showing the modern, active C cycle.  </a:t>
            </a:r>
          </a:p>
          <a:p>
            <a:pPr marL="171435" indent="-171435">
              <a:buFont typeface="Arial" charset="0"/>
              <a:buChar char="•"/>
            </a:pPr>
            <a:r>
              <a:rPr lang="en-US" b="1" dirty="0"/>
              <a:t>The largest pool of C is in the ocean, but it also has the slowest turnover.   The ocean also has the largest amount of dissolved organic carbon (DOC), roughly equivalent to the C pool in the atmosphere.  </a:t>
            </a:r>
          </a:p>
          <a:p>
            <a:pPr marL="171435" indent="-171435">
              <a:buFont typeface="Arial" charset="0"/>
              <a:buChar char="•"/>
            </a:pPr>
            <a:r>
              <a:rPr lang="en-US" b="1" dirty="0"/>
              <a:t>There is also a large pool of C stored in frozen soils in the Arctic and boreal zones, that is also about equivalent to the C in the atmosphere.  </a:t>
            </a:r>
          </a:p>
          <a:p>
            <a:pPr marL="171435" indent="-171435">
              <a:buFont typeface="Arial" charset="0"/>
              <a:buChar char="•"/>
            </a:pPr>
            <a:r>
              <a:rPr lang="en-US" b="1" dirty="0"/>
              <a:t>If you look at the net fluxes between the atm and oceans and atm and land, they are comparable and on the same order of magnitude as the amount of dissolved organic carbon moved from land to water, or the amount of land carbon converted to CO2 and released to the atmosphere from surface waters (point to evasion), or the amount of DOC that is moved from land to oceans worldwide.  </a:t>
            </a:r>
          </a:p>
          <a:p>
            <a:pPr marL="171435" indent="-171435">
              <a:buFont typeface="Arial" charset="0"/>
              <a:buChar char="•"/>
            </a:pPr>
            <a:r>
              <a:rPr lang="en-US" b="1" dirty="0"/>
              <a:t>Today I will talk about the specific controls on this degradation of DOM and its conversion to CO2 and why this process matters for the release of frozen carbon stored in arctic soils as the arctic warms. </a:t>
            </a:r>
            <a:endParaRPr lang="en-US" b="1" baseline="0" dirty="0" smtClean="0"/>
          </a:p>
          <a:p>
            <a:pPr eaLnBrk="1" hangingPunct="1"/>
            <a:r>
              <a:rPr lang="en-US" b="1" baseline="0" dirty="0" smtClean="0"/>
              <a:t>+++++++++++++++++++++++++++++++++</a:t>
            </a:r>
          </a:p>
          <a:p>
            <a:pPr eaLnBrk="1" hangingPunct="1"/>
            <a:r>
              <a:rPr lang="en-US" dirty="0" smtClean="0"/>
              <a:t>The real driver of climate warming</a:t>
            </a:r>
            <a:r>
              <a:rPr lang="en-US" baseline="0" dirty="0" smtClean="0"/>
              <a:t> is the human input of heat trapping gases to the </a:t>
            </a:r>
            <a:r>
              <a:rPr lang="en-US" baseline="0" dirty="0" err="1" smtClean="0"/>
              <a:t>atm</a:t>
            </a:r>
            <a:r>
              <a:rPr lang="en-US" baseline="0" dirty="0" smtClean="0"/>
              <a:t>, now at a rate of ~9 </a:t>
            </a:r>
            <a:r>
              <a:rPr lang="en-US" baseline="0" dirty="0" err="1" smtClean="0"/>
              <a:t>Gt</a:t>
            </a:r>
            <a:r>
              <a:rPr lang="en-US" baseline="0" dirty="0" smtClean="0"/>
              <a:t> per year.  This perturbation to the global C cycle has reached the point where other parts of the natural cycle are poised to change their behavior.  For example, much of this tremendous store of carbon in high latitude soils has been encased in permafrost for many thousands of years, but as climate warms the permafrost melts and that C can once again participate in the global C cycle, potentially causing a feedback that drives more rapid warming.  The outstanding question then, is what is the arc of change of these alterations in the carbon cycle, and how will they determine the climate of our world in the next 50-100 years.  Another perspective on the importance of this change is that, </a:t>
            </a:r>
            <a:r>
              <a:rPr lang="en-US" dirty="0" smtClean="0"/>
              <a:t>Given the increasing pressure for international climate </a:t>
            </a:r>
            <a:r>
              <a:rPr lang="en-US" baseline="0" dirty="0" smtClean="0"/>
              <a:t>treaties to limit CO2 emissions, consider that t</a:t>
            </a:r>
            <a:r>
              <a:rPr lang="en-US" dirty="0" smtClean="0"/>
              <a:t>o stabilize at 450 </a:t>
            </a:r>
            <a:r>
              <a:rPr lang="en-US" dirty="0" err="1" smtClean="0"/>
              <a:t>ppm</a:t>
            </a:r>
            <a:r>
              <a:rPr lang="en-US" baseline="0" dirty="0" smtClean="0"/>
              <a:t> CO2, about 3C increase, the world can emit another 45 </a:t>
            </a:r>
            <a:r>
              <a:rPr lang="en-US" baseline="0" dirty="0" err="1" smtClean="0"/>
              <a:t>Gt</a:t>
            </a:r>
            <a:r>
              <a:rPr lang="en-US" baseline="0" dirty="0" smtClean="0"/>
              <a:t> of C.  This amount could easily come from the C stored in permafrost, meaning that nations who share arctic territory may be severely constrained in their emissions and energy policies on the global stage.  </a:t>
            </a:r>
          </a:p>
          <a:p>
            <a:pPr eaLnBrk="1" hangingPunct="1"/>
            <a:endParaRPr lang="en-US" baseline="0" dirty="0" smtClean="0"/>
          </a:p>
          <a:p>
            <a:pPr eaLnBrk="1" hangingPunct="1"/>
            <a:r>
              <a:rPr lang="en-US" baseline="0" dirty="0" smtClean="0"/>
              <a:t>[This is one of the reasons why climate change in general, and the arctic C cycle has generated some of the most intense scientific and social debates of our time.]</a:t>
            </a:r>
          </a:p>
          <a:p>
            <a:pPr eaLnBrk="1" hangingPunct="1"/>
            <a:endParaRPr lang="en-US" baseline="0" dirty="0" smtClean="0"/>
          </a:p>
          <a:p>
            <a:pPr eaLnBrk="1" hangingPunct="1"/>
            <a:r>
              <a:rPr lang="en-US" baseline="0" dirty="0" smtClean="0"/>
              <a:t>This is a relatively simple portrayal of the climate system, and the actual understanding of the role of the Arctic requires tremendous intellectual investment because, it isn’t simple… (next)</a:t>
            </a:r>
          </a:p>
          <a:p>
            <a:pPr eaLnBrk="1" hangingPunct="1"/>
            <a:endParaRPr lang="en-US" baseline="0" dirty="0" smtClean="0"/>
          </a:p>
          <a:p>
            <a:pPr eaLnBrk="1" hangingPunct="1"/>
            <a:r>
              <a:rPr lang="en-US" dirty="0" smtClean="0"/>
              <a:t>This new evasion term is substantial when you consider that it is 25% of the total C moving from land to oceans each year.  And the total flux to the ocean, which is about half inorganic and half organic C, coupled with the evasion is half of the ocean sink.  All this C originates on land, and is processed as it moves across the landscape.  Given that, we have been following this simple conceptual diagram to guide our research on C cycling.</a:t>
            </a:r>
          </a:p>
          <a:p>
            <a:pPr eaLnBrk="1" hangingPunct="1"/>
            <a:r>
              <a:rPr lang="en-US" dirty="0" smtClean="0"/>
              <a:t> </a:t>
            </a:r>
          </a:p>
          <a:p>
            <a:pPr defTabSz="864931" fontAlgn="base">
              <a:spcBef>
                <a:spcPct val="30000"/>
              </a:spcBef>
              <a:spcAft>
                <a:spcPct val="0"/>
              </a:spcAft>
              <a:defRPr/>
            </a:pPr>
            <a:r>
              <a:rPr lang="en-US" dirty="0" smtClean="0"/>
              <a:t>Consider</a:t>
            </a:r>
            <a:r>
              <a:rPr lang="en-US" baseline="0" dirty="0" smtClean="0"/>
              <a:t> this diagram of the arctic C cycle that Dave McGuire and others put together recently.  It has stocks and flows of C, but it doesn’t represent the key questions, one of which is “where in this system are the most important control points on the trajectory of  future change in C and N cycling?   What I want to do today is to s</a:t>
            </a:r>
            <a:r>
              <a:rPr lang="en-US" dirty="0" smtClean="0"/>
              <a:t>ynthesize work we’ve done</a:t>
            </a:r>
            <a:r>
              <a:rPr lang="en-US" baseline="0" dirty="0" smtClean="0"/>
              <a:t> near Toolik Lake not to answer this question outright, but to perhaps help us focus our research motivations, questions, and efforts more precisely. </a:t>
            </a:r>
            <a:r>
              <a:rPr lang="en-US" dirty="0" smtClean="0"/>
              <a:t> </a:t>
            </a:r>
          </a:p>
          <a:p>
            <a:pPr eaLnBrk="1" hangingPunct="1"/>
            <a:endParaRPr lang="en-US" dirty="0" smtClean="0"/>
          </a:p>
          <a:p>
            <a:pPr eaLnBrk="1" hangingPunct="1"/>
            <a:r>
              <a:rPr lang="en-US" dirty="0" smtClean="0"/>
              <a:t>We also found that From a mass balance perspective, DOM is an important flux in the global carbon cycle.  Here is a diagram of the fluxes of C between the major pools; it shows photosynthesis and respiration on land and in the oceans, atmospheric inputs due to the burning of fossil fuel, and this yellow arrow then shows the total transfer of dissolved C from land to water, so both organic and inorganic forms: about half of which is DOC.  Compared to absolute fluxes of photosynthesis and respiration, it is relatively small, but when compared to net fluxes,</a:t>
            </a:r>
          </a:p>
          <a:p>
            <a:pPr eaLnBrk="1" hangingPunct="1"/>
            <a:r>
              <a:rPr lang="en-US" dirty="0" smtClean="0"/>
              <a:t>===============================================================================================</a:t>
            </a:r>
          </a:p>
          <a:p>
            <a:pPr marL="228580" lvl="2"/>
            <a:endParaRPr lang="en-US" dirty="0" smtClean="0"/>
          </a:p>
          <a:p>
            <a:pPr marL="228580" lvl="2"/>
            <a:r>
              <a:rPr lang="en-US" dirty="0" smtClean="0"/>
              <a:t>Here is representation of the global C cycle.</a:t>
            </a:r>
          </a:p>
          <a:p>
            <a:pPr marL="228580" lvl="2"/>
            <a:r>
              <a:rPr lang="en-US" dirty="0" smtClean="0"/>
              <a:t>1)source of E and building block of all living organisms and is intimately </a:t>
            </a:r>
            <a:r>
              <a:rPr lang="en-US" dirty="0" err="1" smtClean="0"/>
              <a:t>linkeed</a:t>
            </a:r>
            <a:r>
              <a:rPr lang="en-US" dirty="0" smtClean="0"/>
              <a:t> with the O2 cycle- important for reduction oxidation reactions.</a:t>
            </a:r>
          </a:p>
          <a:p>
            <a:pPr marL="228580" lvl="2"/>
            <a:r>
              <a:rPr lang="en-US" dirty="0" smtClean="0"/>
              <a:t>2)Understanding regional cycles can give insights into ecological processes- primary production, nutrient and water cycling </a:t>
            </a:r>
          </a:p>
          <a:p>
            <a:pPr marL="228580" lvl="2"/>
            <a:r>
              <a:rPr lang="en-US" dirty="0" smtClean="0"/>
              <a:t>this diagram represents the major pools of C in the </a:t>
            </a:r>
            <a:r>
              <a:rPr lang="en-US" dirty="0" err="1" smtClean="0"/>
              <a:t>bioshpere</a:t>
            </a:r>
            <a:endParaRPr lang="en-US" dirty="0" smtClean="0"/>
          </a:p>
          <a:p>
            <a:r>
              <a:rPr lang="en-US" dirty="0" smtClean="0"/>
              <a:t>	 ocean is the largest pool, slight sink, taking in ~ 2 Pg C per year</a:t>
            </a:r>
          </a:p>
          <a:p>
            <a:r>
              <a:rPr lang="en-US" dirty="0" smtClean="0"/>
              <a:t>		terrestrial C.  200 of this is in </a:t>
            </a:r>
            <a:r>
              <a:rPr lang="en-US" dirty="0" err="1" smtClean="0"/>
              <a:t>thearctic</a:t>
            </a:r>
            <a:endParaRPr lang="en-US" dirty="0" smtClean="0"/>
          </a:p>
          <a:p>
            <a:r>
              <a:rPr lang="en-US" dirty="0" smtClean="0"/>
              <a:t>		Atmosphere is a relatively small pool- increasing about 3 per year  .  </a:t>
            </a:r>
          </a:p>
          <a:p>
            <a:r>
              <a:rPr lang="en-US" dirty="0" smtClean="0"/>
              <a:t>		</a:t>
            </a:r>
          </a:p>
          <a:p>
            <a:r>
              <a:rPr lang="en-US" dirty="0" smtClean="0"/>
              <a:t>	(arrows)Fluxes:  </a:t>
            </a:r>
            <a:r>
              <a:rPr lang="en-US" dirty="0" err="1" smtClean="0"/>
              <a:t>ps</a:t>
            </a:r>
            <a:r>
              <a:rPr lang="en-US" dirty="0" smtClean="0"/>
              <a:t> balanced by respiration of above ground biomass and soils.  </a:t>
            </a:r>
          </a:p>
          <a:p>
            <a:pPr marL="342870" lvl="3"/>
            <a:r>
              <a:rPr lang="en-US" dirty="0" smtClean="0"/>
              <a:t>Burning of fossil fuels and deforestation adding to </a:t>
            </a:r>
            <a:r>
              <a:rPr lang="en-US" dirty="0" err="1" smtClean="0"/>
              <a:t>atmoshperic</a:t>
            </a:r>
            <a:r>
              <a:rPr lang="en-US" dirty="0" smtClean="0"/>
              <a:t> pool</a:t>
            </a:r>
          </a:p>
          <a:p>
            <a:pPr marL="342870" lvl="3"/>
            <a:r>
              <a:rPr lang="en-US" dirty="0" smtClean="0"/>
              <a:t>Not balanced.  So clearly there is more we need to learn about c cycling.</a:t>
            </a:r>
          </a:p>
          <a:p>
            <a:pPr marL="342870" lvl="3"/>
            <a:r>
              <a:rPr lang="en-US" dirty="0" smtClean="0"/>
              <a:t>Flux from land to water is what I will be focusing on. Lots of measurements made</a:t>
            </a:r>
          </a:p>
          <a:p>
            <a:pPr marL="342870" lvl="3"/>
            <a:r>
              <a:rPr lang="en-US" dirty="0" smtClean="0"/>
              <a:t>~90% is in the dissolved rather than the particulate (based on size)</a:t>
            </a:r>
          </a:p>
          <a:p>
            <a:pPr marL="342870" lvl="3"/>
            <a:r>
              <a:rPr lang="en-US" dirty="0" smtClean="0"/>
              <a:t>- what controls this flux?</a:t>
            </a:r>
          </a:p>
          <a:p>
            <a:endParaRPr lang="en-US" dirty="0" smtClean="0"/>
          </a:p>
          <a:p>
            <a:pPr eaLnBrk="1" hangingPunct="1"/>
            <a:endParaRPr lang="en-US" b="1" baseline="0" dirty="0" smtClean="0"/>
          </a:p>
          <a:p>
            <a:pPr eaLnBrk="1" hangingPunct="1"/>
            <a:endParaRPr lang="en-US" dirty="0" smtClean="0"/>
          </a:p>
          <a:p>
            <a:pPr eaLnBrk="1" hangingPunct="1"/>
            <a:r>
              <a:rPr lang="en-US" dirty="0" smtClean="0"/>
              <a:t>If you look at the dominant fluxes into and out of the terrestrial biosphere, the Arctic component is not very noteworthy (0.8 </a:t>
            </a:r>
            <a:r>
              <a:rPr lang="en-US" dirty="0" err="1" smtClean="0"/>
              <a:t>Pg</a:t>
            </a:r>
            <a:r>
              <a:rPr lang="en-US" dirty="0" smtClean="0"/>
              <a:t> NPP, probably 2 GPP – 2% of total flux).  However, if you instead consider the potential for contributing to the net fluxes (current net flux into the atm is the one of most concern), then the northern latitudes stand out due to the great stores of C that are currently locked up in permafrost soils.  In other words, these pools are not currently engaged in C cycling on very short time scales, similar to the deep ocean stores of C.  But the potential for melting permafrost due to global warming, and injecting an amount of C into the atmosphere that could greatly increase the current atm stock, is a very real concern and provides some justification for understanding how C cycling currently operates in the Arctic.</a:t>
            </a:r>
          </a:p>
          <a:p>
            <a:pPr eaLnBrk="1" hangingPunct="1"/>
            <a:endParaRPr lang="en-US" dirty="0" smtClean="0"/>
          </a:p>
          <a:p>
            <a:pPr eaLnBrk="1" hangingPunct="1"/>
            <a:r>
              <a:rPr lang="en-US" dirty="0" smtClean="0"/>
              <a:t>From a mass balance perspective, DOM is an important flux in the global carbon cycle.  Here is a diagram of the fluxes of C between the major pools; it shows photosynthesis and respiration on land and in the oceans, atmospheric inputs due to the burning of fossil fuel, and this yellow arrow then shows the total transfer of dissolved C from land to water, so both organic and inorganic forms: about half of which is DOC.  Compared to absolute fluxes of photosynthesis and respiration, it is relatively small, but when compared to net fluxes it is pretty large, up to 40% of the net balance globally with the atmosphere (0.8/2 </a:t>
            </a:r>
            <a:r>
              <a:rPr lang="en-US" dirty="0" err="1" smtClean="0"/>
              <a:t>Pg</a:t>
            </a:r>
            <a:r>
              <a:rPr lang="en-US" dirty="0" smtClean="0"/>
              <a:t> sink) ignoring human additions.</a:t>
            </a:r>
          </a:p>
          <a:p>
            <a:pPr eaLnBrk="1" hangingPunct="1"/>
            <a:endParaRPr lang="en-US" dirty="0" smtClean="0"/>
          </a:p>
          <a:p>
            <a:pPr eaLnBrk="1" hangingPunct="1"/>
            <a:r>
              <a:rPr lang="en-US" dirty="0" smtClean="0"/>
              <a:t>DOC export</a:t>
            </a:r>
            <a:r>
              <a:rPr lang="en-US" baseline="0" dirty="0" smtClean="0"/>
              <a:t> to ocean is estimated using total C value of rivers and groundwater of 0.9 </a:t>
            </a:r>
            <a:r>
              <a:rPr lang="en-US" baseline="0" dirty="0" err="1" smtClean="0"/>
              <a:t>Pg</a:t>
            </a:r>
            <a:r>
              <a:rPr lang="en-US" baseline="0" dirty="0" smtClean="0"/>
              <a:t>/yr, and a IC/OC ratio of ~0.5 (Cole et al. 2007), and then taking a ratio of DOC/TOC of 0.5 (</a:t>
            </a:r>
            <a:r>
              <a:rPr lang="en-US" baseline="0" dirty="0" err="1" smtClean="0"/>
              <a:t>Seitzinger</a:t>
            </a:r>
            <a:r>
              <a:rPr lang="en-US" baseline="0" dirty="0" smtClean="0"/>
              <a:t> et al. 2005).  That gives 0.9 * 0.5 * 0.5 = 0.225 </a:t>
            </a:r>
            <a:r>
              <a:rPr lang="en-US" baseline="0" dirty="0" err="1" smtClean="0"/>
              <a:t>Pg</a:t>
            </a:r>
            <a:r>
              <a:rPr lang="en-US" baseline="0" dirty="0" smtClean="0"/>
              <a:t>/yr</a:t>
            </a:r>
          </a:p>
          <a:p>
            <a:pPr eaLnBrk="1" hangingPunct="1"/>
            <a:endParaRPr lang="en-US" dirty="0" smtClean="0"/>
          </a:p>
          <a:p>
            <a:pPr eaLnBrk="1" hangingPunct="1"/>
            <a:r>
              <a:rPr lang="en-US" dirty="0" smtClean="0"/>
              <a:t>=======================================================</a:t>
            </a:r>
          </a:p>
          <a:p>
            <a:pPr eaLnBrk="1" hangingPunct="1"/>
            <a:r>
              <a:rPr lang="en-US" dirty="0" smtClean="0"/>
              <a:t>OLD MATERIAL -- I want to set the stage with this figure representing the global C cycle.  If you look at the dominant fluxes into and out of the terrestrial biosphere, the Arctic component is not very noteworthy (0.8 </a:t>
            </a:r>
            <a:r>
              <a:rPr lang="en-US" dirty="0" err="1" smtClean="0"/>
              <a:t>Pg</a:t>
            </a:r>
            <a:r>
              <a:rPr lang="en-US" dirty="0" smtClean="0"/>
              <a:t> NPP, probably 2 GPP – 2% of total flux).  However, if you instead consider the potential for contributing to the net fluxes (current net flux into the </a:t>
            </a:r>
            <a:r>
              <a:rPr lang="en-US" dirty="0" err="1" smtClean="0"/>
              <a:t>atm</a:t>
            </a:r>
            <a:r>
              <a:rPr lang="en-US" dirty="0" smtClean="0"/>
              <a:t> is the one of most concern), then the northern latitudes stand out due to the great stores of C that are currently locked up in permafrost soils.  In other words, these pools are not currently engaged in C cycling on very short time scales, similar to the deep ocean stores of C.  But the potential for melting permafrost due to global warming, and injecting an amount of C into the atmosphere that could greatly increase the current </a:t>
            </a:r>
            <a:r>
              <a:rPr lang="en-US" dirty="0" err="1" smtClean="0"/>
              <a:t>atm</a:t>
            </a:r>
            <a:r>
              <a:rPr lang="en-US" dirty="0" smtClean="0"/>
              <a:t> stock, is a very real concern and provides some justification for understanding how C cycling currently operates in the Arctic.</a:t>
            </a:r>
          </a:p>
          <a:p>
            <a:pPr eaLnBrk="1" hangingPunct="1"/>
            <a:endParaRPr lang="en-US" dirty="0" smtClean="0"/>
          </a:p>
          <a:p>
            <a:pPr eaLnBrk="1" hangingPunct="1"/>
            <a:r>
              <a:rPr lang="en-US" dirty="0" smtClean="0"/>
              <a:t>From a mass balance perspective, DOM is an important flux in the global carbon cycle.  Here is a diagram of the fluxes of C between the major pools; it shows photosynthesis and respiration on land and in the oceans, atmospheric inputs due to the burning of fossil fuel, and this yellow arrow then shows the total transfer of dissolved C from land to water, so both organic and inorganic forms: about half of which is DOC.  Compared to absolute fluxes of photosynthesis and respiration, it is relatively small, but when compared to net fluxes it is pretty large, up to 40% of the net balance globally with the atmosphere (0.8/2 </a:t>
            </a:r>
            <a:r>
              <a:rPr lang="en-US" dirty="0" err="1" smtClean="0"/>
              <a:t>Pg</a:t>
            </a:r>
            <a:r>
              <a:rPr lang="en-US" dirty="0" smtClean="0"/>
              <a:t> sink) ignoring human additions.</a:t>
            </a:r>
          </a:p>
          <a:p>
            <a:pPr eaLnBrk="1" hangingPunct="1"/>
            <a:endParaRPr lang="en-US" dirty="0" smtClean="0"/>
          </a:p>
          <a:p>
            <a:pPr eaLnBrk="1" hangingPunct="1"/>
            <a:r>
              <a:rPr lang="en-US" dirty="0" smtClean="0"/>
              <a:t>DOC export</a:t>
            </a:r>
            <a:r>
              <a:rPr lang="en-US" baseline="0" dirty="0" smtClean="0"/>
              <a:t> to ocean is estimated using total C value of rivers and groundwater of 0.9 </a:t>
            </a:r>
            <a:r>
              <a:rPr lang="en-US" baseline="0" dirty="0" err="1" smtClean="0"/>
              <a:t>Pg</a:t>
            </a:r>
            <a:r>
              <a:rPr lang="en-US" baseline="0" dirty="0" smtClean="0"/>
              <a:t>/</a:t>
            </a:r>
            <a:r>
              <a:rPr lang="en-US" baseline="0" dirty="0" err="1" smtClean="0"/>
              <a:t>yr</a:t>
            </a:r>
            <a:r>
              <a:rPr lang="en-US" baseline="0" dirty="0" smtClean="0"/>
              <a:t>, and a IC/OC ratio of ~0.5 (Cole et al. 2007), and then taking a ratio of DOC/TOC of 0.5 (</a:t>
            </a:r>
            <a:r>
              <a:rPr lang="en-US" baseline="0" dirty="0" err="1" smtClean="0"/>
              <a:t>Seitzinger</a:t>
            </a:r>
            <a:r>
              <a:rPr lang="en-US" baseline="0" dirty="0" smtClean="0"/>
              <a:t> et al. 2005).  That gives 0.9 * 0.5 * 0.5 = 0.225 </a:t>
            </a:r>
            <a:r>
              <a:rPr lang="en-US" baseline="0" dirty="0" err="1" smtClean="0"/>
              <a:t>Pg</a:t>
            </a:r>
            <a:r>
              <a:rPr lang="en-US" baseline="0" dirty="0" smtClean="0"/>
              <a:t>/</a:t>
            </a:r>
            <a:r>
              <a:rPr lang="en-US" baseline="0" dirty="0" err="1" smtClean="0"/>
              <a:t>yr</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Experimental setup to measure the effect of sunlight</a:t>
            </a:r>
            <a:r>
              <a:rPr lang="en-US" baseline="0" dirty="0" smtClean="0"/>
              <a:t> on organic molecules.  </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28</a:t>
            </a:fld>
            <a:endParaRPr lang="en-US"/>
          </a:p>
        </p:txBody>
      </p:sp>
    </p:spTree>
    <p:extLst>
      <p:ext uri="{BB962C8B-B14F-4D97-AF65-F5344CB8AC3E}">
        <p14:creationId xmlns:p14="http://schemas.microsoft.com/office/powerpoint/2010/main" val="264817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orange</a:t>
            </a:r>
            <a:r>
              <a:rPr lang="en-US" baseline="0" dirty="0" smtClean="0"/>
              <a:t> soda looses its color after being photo-exposed for a week, while dark sample retains almost all color.  Colorimeter allows quantification of visual observations.</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29</a:t>
            </a:fld>
            <a:endParaRPr lang="en-US"/>
          </a:p>
        </p:txBody>
      </p:sp>
    </p:spTree>
    <p:extLst>
      <p:ext uri="{BB962C8B-B14F-4D97-AF65-F5344CB8AC3E}">
        <p14:creationId xmlns:p14="http://schemas.microsoft.com/office/powerpoint/2010/main" val="317280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permafrost tunnel</a:t>
            </a:r>
            <a:r>
              <a:rPr lang="en-US" baseline="0" dirty="0" smtClean="0"/>
              <a:t> near Fairbanks, Alaska. http://permafrosttunnel.crrel.usace.army.mil/.  You can see roots of ancient frozen plants poking out from the ceiling.</a:t>
            </a:r>
          </a:p>
          <a:p>
            <a:endParaRPr lang="en-US" baseline="0" dirty="0" smtClean="0"/>
          </a:p>
          <a:p>
            <a:r>
              <a:rPr lang="en-US" baseline="0" dirty="0" smtClean="0"/>
              <a:t>This key point to emphasize is that permafrost contains a huge amount of frozen plant remains, which represents a carbon sink.  (1,600 billion tons of C frozen in permafrost, compared to ~800 billion tons in the atmosphere).  The tunnel here is approximately 15 meters below ground, and the roots in the ceiling are approximately 10,000 years old.  </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3</a:t>
            </a:fld>
            <a:endParaRPr lang="en-US"/>
          </a:p>
        </p:txBody>
      </p:sp>
    </p:spTree>
    <p:extLst>
      <p:ext uri="{BB962C8B-B14F-4D97-AF65-F5344CB8AC3E}">
        <p14:creationId xmlns:p14="http://schemas.microsoft.com/office/powerpoint/2010/main" val="268875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Closeup</a:t>
            </a:r>
            <a:r>
              <a:rPr lang="en-US" dirty="0" smtClean="0"/>
              <a:t> of</a:t>
            </a:r>
            <a:r>
              <a:rPr lang="en-US" baseline="0" dirty="0" smtClean="0"/>
              <a:t> </a:t>
            </a:r>
            <a:r>
              <a:rPr lang="en-US" dirty="0" smtClean="0"/>
              <a:t>ancient</a:t>
            </a:r>
            <a:r>
              <a:rPr lang="en-US" baseline="0" dirty="0" smtClean="0"/>
              <a:t> frozen plant roots in the Permafrost Tunnel.  These are approximately 10,000 years old.</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4</a:t>
            </a:fld>
            <a:endParaRPr lang="en-US"/>
          </a:p>
        </p:txBody>
      </p:sp>
    </p:spTree>
    <p:extLst>
      <p:ext uri="{BB962C8B-B14F-4D97-AF65-F5344CB8AC3E}">
        <p14:creationId xmlns:p14="http://schemas.microsoft.com/office/powerpoint/2010/main" val="309220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a:t>
            </a:r>
            <a:r>
              <a:rPr lang="en-US" baseline="0" dirty="0" smtClean="0"/>
              <a:t> projection map showing extent of permafrost. http://ipa.arcticportal.org/resources.html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Permafrost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covers 25% of the earth’s land surface, approximately 23 million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In some places it can be over 1km deep and 500,000 years</a:t>
            </a:r>
            <a:r>
              <a:rPr lang="en-US" sz="1200" kern="1200" baseline="0" dirty="0" smtClean="0">
                <a:solidFill>
                  <a:schemeClr val="tx1"/>
                </a:solidFill>
                <a:effectLst/>
                <a:latin typeface="+mn-lt"/>
                <a:ea typeface="+mn-ea"/>
                <a:cs typeface="+mn-cs"/>
              </a:rPr>
              <a:t> old</a:t>
            </a:r>
            <a:r>
              <a:rPr lang="en-US" sz="1200" kern="1200" dirty="0" smtClean="0">
                <a:solidFill>
                  <a:schemeClr val="tx1"/>
                </a:solidFill>
                <a:effectLst/>
                <a:latin typeface="+mn-lt"/>
                <a:ea typeface="+mn-ea"/>
                <a:cs typeface="+mn-cs"/>
              </a:rPr>
              <a:t>.  There is a lot of permafrost, and it plays an important role in the earth’s carbon cycle and global climate. Permafrost is estimated to hold approximately 1,600 billion tons of carbon (1.6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which is roughly twice the amount contained in the earth’s atmosphere.  Thus, permafrost represents a major pool of carbon and could play an important role in global warming as Arctic temperatures increase.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Continuous permafrost has no areas of thawing in between and is typically more than 100 meters thick.  Discontinuous permafrost has areas of thawing in between.</a:t>
            </a:r>
          </a:p>
          <a:p>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5</a:t>
            </a:fld>
            <a:endParaRPr lang="en-US"/>
          </a:p>
        </p:txBody>
      </p:sp>
    </p:spTree>
    <p:extLst>
      <p:ext uri="{BB962C8B-B14F-4D97-AF65-F5344CB8AC3E}">
        <p14:creationId xmlns:p14="http://schemas.microsoft.com/office/powerpoint/2010/main" val="425510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C cycle on the tundra.  During the</a:t>
            </a:r>
            <a:r>
              <a:rPr lang="en-US" baseline="0" dirty="0" smtClean="0"/>
              <a:t> short summer growing season, plants convert CO2 from the atmosphere into plant biomass through photosynthesis.  At the same time, respiration takes place with animals eating plants and soil bacteria decomposing plant material, putting CO2 back in the air.</a:t>
            </a:r>
          </a:p>
          <a:p>
            <a:endParaRPr lang="en-US" baseline="0" dirty="0" smtClean="0"/>
          </a:p>
          <a:p>
            <a:r>
              <a:rPr lang="en-US" baseline="0" dirty="0" smtClean="0"/>
              <a:t>In the Arctic, photosynthesis is the dominant process, with more photosynthesis taking place on annual basis compared to respiration.  As a result, dead plant material has been building up over the years, frozen into permafrost.  Thus, in the earth’s carbon cycle, permafrost is a major sink with ~1,600 billion tons of C stored there.</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6</a:t>
            </a:fld>
            <a:endParaRPr lang="en-US"/>
          </a:p>
        </p:txBody>
      </p:sp>
    </p:spTree>
    <p:extLst>
      <p:ext uri="{BB962C8B-B14F-4D97-AF65-F5344CB8AC3E}">
        <p14:creationId xmlns:p14="http://schemas.microsoft.com/office/powerpoint/2010/main" val="405736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a:t>
            </a:r>
            <a:r>
              <a:rPr lang="en-US" baseline="0" dirty="0" smtClean="0"/>
              <a:t> question for Arctic ecology and future climate change is, what is going to happen to this giant C sink as the earth’s climate warms?  </a:t>
            </a:r>
          </a:p>
          <a:p>
            <a:endParaRPr lang="en-US" baseline="0" dirty="0" smtClean="0"/>
          </a:p>
          <a:p>
            <a:r>
              <a:rPr lang="en-US" dirty="0" smtClean="0"/>
              <a:t>If it is broken</a:t>
            </a:r>
            <a:r>
              <a:rPr lang="en-US" baseline="0" dirty="0" smtClean="0"/>
              <a:t> down to CO2 and CH4 (methane), that will increase the greenhouse effect and cause more warming.  On the other hand, warming could increase photosynthesis which would reduce atmospheric C.  </a:t>
            </a:r>
          </a:p>
          <a:p>
            <a:endParaRPr lang="en-US" baseline="0" dirty="0" smtClean="0"/>
          </a:p>
          <a:p>
            <a:r>
              <a:rPr lang="en-US" baseline="0" dirty="0" smtClean="0"/>
              <a:t>The focus of the work here is to better understand the fate of C from thawing permafrost, and to learn about the tools scientists are using to try and answer these questions.</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7</a:t>
            </a:fld>
            <a:endParaRPr lang="en-US"/>
          </a:p>
        </p:txBody>
      </p:sp>
    </p:spTree>
    <p:extLst>
      <p:ext uri="{BB962C8B-B14F-4D97-AF65-F5344CB8AC3E}">
        <p14:creationId xmlns:p14="http://schemas.microsoft.com/office/powerpoint/2010/main" val="419114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rPr>
              <a:t>Temperature changes 2000-2009 relative to the 1951-1980 mean. Warmer areas in red, cooler blue. The largest increases occurred in the Arctic and part of the Antarctic. Image courtesy NASA.</a:t>
            </a:r>
          </a:p>
          <a:p>
            <a:r>
              <a:rPr lang="en-US" sz="1200" dirty="0" smtClean="0">
                <a:hlinkClick r:id="rId3"/>
              </a:rPr>
              <a:t>http://www.earth.columbia.edu/articles/view/2620</a:t>
            </a:r>
            <a:endParaRPr lang="en-US" sz="1200" dirty="0" smtClean="0">
              <a:solidFill>
                <a:schemeClr val="tx1"/>
              </a:solidFill>
            </a:endParaRPr>
          </a:p>
          <a:p>
            <a:r>
              <a:rPr lang="en-US" dirty="0" smtClean="0"/>
              <a:t>https://www.youtube.com/watch?v=gaJJtS_WDmI</a:t>
            </a:r>
          </a:p>
        </p:txBody>
      </p:sp>
      <p:sp>
        <p:nvSpPr>
          <p:cNvPr id="4" name="Slide Number Placeholder 3"/>
          <p:cNvSpPr>
            <a:spLocks noGrp="1"/>
          </p:cNvSpPr>
          <p:nvPr>
            <p:ph type="sldNum" sz="quarter" idx="10"/>
          </p:nvPr>
        </p:nvSpPr>
        <p:spPr/>
        <p:txBody>
          <a:bodyPr/>
          <a:lstStyle/>
          <a:p>
            <a:fld id="{45261D17-FDE5-48C8-B5FA-B09CEF306A8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3979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Toolik Field Station on</a:t>
            </a:r>
            <a:r>
              <a:rPr lang="en-US" baseline="0" dirty="0" smtClean="0"/>
              <a:t> Alaskan tundra, where much of the research that went into this presentation took place.  Toolik is located on the Dalton Highway on the North Slope of Alaska, between the Brooks Range and the Arctic Ocean.  </a:t>
            </a:r>
            <a:endParaRPr lang="en-US" dirty="0"/>
          </a:p>
        </p:txBody>
      </p:sp>
      <p:sp>
        <p:nvSpPr>
          <p:cNvPr id="4" name="Slide Number Placeholder 3"/>
          <p:cNvSpPr>
            <a:spLocks noGrp="1"/>
          </p:cNvSpPr>
          <p:nvPr>
            <p:ph type="sldNum" sz="quarter" idx="10"/>
          </p:nvPr>
        </p:nvSpPr>
        <p:spPr/>
        <p:txBody>
          <a:bodyPr/>
          <a:lstStyle/>
          <a:p>
            <a:fld id="{45261D17-FDE5-48C8-B5FA-B09CEF306A8E}" type="slidenum">
              <a:rPr lang="en-US" smtClean="0"/>
              <a:t>9</a:t>
            </a:fld>
            <a:endParaRPr lang="en-US"/>
          </a:p>
        </p:txBody>
      </p:sp>
    </p:spTree>
    <p:extLst>
      <p:ext uri="{BB962C8B-B14F-4D97-AF65-F5344CB8AC3E}">
        <p14:creationId xmlns:p14="http://schemas.microsoft.com/office/powerpoint/2010/main" val="285593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87BD7-B62A-4F56-9861-F079AE4A93C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42110873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87BD7-B62A-4F56-9861-F079AE4A93C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32180889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87BD7-B62A-4F56-9861-F079AE4A93C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30794765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190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0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326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294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482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537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285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265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87BD7-B62A-4F56-9861-F079AE4A93C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3079791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520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35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813CA-8F80-274E-A57C-39D1F7A9E27B}"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00E0E4-5CCE-594C-B038-112B4527A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362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70A7A1B-2A85-44E9-B173-BEEFB3C7C886}" type="datetimeFigureOut">
              <a:rPr lang="en-US">
                <a:solidFill>
                  <a:prstClr val="black">
                    <a:tint val="75000"/>
                  </a:prstClr>
                </a:solidFill>
              </a:rPr>
              <a:pPr>
                <a:defRPr/>
              </a:pPr>
              <a:t>6/13/2014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2498A5D-0AAE-408B-97B6-7EB43ED2A2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955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87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50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53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641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29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87BD7-B62A-4F56-9861-F079AE4A93C9}"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3269012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012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73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06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895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13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70A7A1B-2A85-44E9-B173-BEEFB3C7C886}" type="datetimeFigureOut">
              <a:rPr lang="en-US"/>
              <a:pPr>
                <a:defRPr/>
              </a:pPr>
              <a:t>6/13/2014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498A5D-0AAE-408B-97B6-7EB43ED2A24A}" type="slidenum">
              <a:rPr lang="en-US"/>
              <a:pPr>
                <a:defRPr/>
              </a:pPr>
              <a:t>‹#›</a:t>
            </a:fld>
            <a:endParaRPr lang="en-US"/>
          </a:p>
        </p:txBody>
      </p:sp>
    </p:spTree>
    <p:extLst>
      <p:ext uri="{BB962C8B-B14F-4D97-AF65-F5344CB8AC3E}">
        <p14:creationId xmlns:p14="http://schemas.microsoft.com/office/powerpoint/2010/main" val="2367519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94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83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58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5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87BD7-B62A-4F56-9861-F079AE4A93C9}"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38751839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984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472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559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846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91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890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2A69-8D76-49F2-8E97-F07D887C0D22}" type="datetimeFigureOut">
              <a:rPr lang="en-US">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316724-C524-4777-BD40-54F7EF8FB46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51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87BD7-B62A-4F56-9861-F079AE4A93C9}" type="datetimeFigureOut">
              <a:rPr lang="en-US" smtClean="0"/>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12685725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87BD7-B62A-4F56-9861-F079AE4A93C9}" type="datetimeFigureOut">
              <a:rPr lang="en-US" smtClean="0"/>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30811714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87BD7-B62A-4F56-9861-F079AE4A93C9}" type="datetimeFigureOut">
              <a:rPr lang="en-US" smtClean="0"/>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13624675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87BD7-B62A-4F56-9861-F079AE4A93C9}"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28596237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87BD7-B62A-4F56-9861-F079AE4A93C9}"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3FC95-0788-477D-BF3E-2C49709DEBF2}" type="slidenum">
              <a:rPr lang="en-US" smtClean="0"/>
              <a:t>‹#›</a:t>
            </a:fld>
            <a:endParaRPr lang="en-US"/>
          </a:p>
        </p:txBody>
      </p:sp>
    </p:spTree>
    <p:extLst>
      <p:ext uri="{BB962C8B-B14F-4D97-AF65-F5344CB8AC3E}">
        <p14:creationId xmlns:p14="http://schemas.microsoft.com/office/powerpoint/2010/main" val="27694625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87BD7-B62A-4F56-9861-F079AE4A93C9}" type="datetimeFigureOut">
              <a:rPr lang="en-US" smtClean="0"/>
              <a:t>6/13/2014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3FC95-0788-477D-BF3E-2C49709DEBF2}" type="slidenum">
              <a:rPr lang="en-US" smtClean="0"/>
              <a:t>‹#›</a:t>
            </a:fld>
            <a:endParaRPr lang="en-US"/>
          </a:p>
        </p:txBody>
      </p:sp>
    </p:spTree>
    <p:extLst>
      <p:ext uri="{BB962C8B-B14F-4D97-AF65-F5344CB8AC3E}">
        <p14:creationId xmlns:p14="http://schemas.microsoft.com/office/powerpoint/2010/main" val="193673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0813CA-8F80-274E-A57C-39D1F7A9E27B}" type="datetimeFigureOut">
              <a:rPr lang="en-US" smtClean="0">
                <a:solidFill>
                  <a:prstClr val="black">
                    <a:tint val="75000"/>
                  </a:prstClr>
                </a:solidFill>
              </a:rPr>
              <a:pPr defTabSz="457200"/>
              <a:t>6/13/2014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C00E0E4-5CCE-594C-B038-112B4527A51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18491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EEFFA-FD1A-419F-BB20-B6B1CA4CEEA3}"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0429-411B-49DC-AF42-8BF2B82262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424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62A69-8D76-49F2-8E97-F07D887C0D22}" type="datetimeFigureOut">
              <a:rPr lang="en-US" smtClean="0">
                <a:solidFill>
                  <a:prstClr val="black">
                    <a:tint val="75000"/>
                  </a:prstClr>
                </a:solidFill>
              </a:rPr>
              <a:pPr/>
              <a:t>6/13/2014</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16724-C524-4777-BD40-54F7EF8FB46D}"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4072255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file/d/0B7forB_bdSXLbEViN2w3UVVGQXM/edit?usp=sharing"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rmcory@umich.edu" TargetMode="External"/><Relationship Id="rId4" Type="http://schemas.openxmlformats.org/officeDocument/2006/relationships/hyperlink" Target="mailto:btaterk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microsoft.com/office/2007/relationships/hdphoto" Target="../media/hdphoto1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microsoft.com/office/2007/relationships/hdphoto" Target="../media/hdphoto11.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2.jpeg"/><Relationship Id="rId5" Type="http://schemas.microsoft.com/office/2007/relationships/hdphoto" Target="../media/hdphoto14.wdp"/><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13.xml"/><Relationship Id="rId6" Type="http://schemas.microsoft.com/office/2007/relationships/hdphoto" Target="../media/hdphoto16.wdp"/><Relationship Id="rId5" Type="http://schemas.openxmlformats.org/officeDocument/2006/relationships/image" Target="../media/image51.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18" Type="http://schemas.microsoft.com/office/2007/relationships/hdphoto" Target="../media/hdphoto8.wdp"/><Relationship Id="rId3" Type="http://schemas.openxmlformats.org/officeDocument/2006/relationships/notesSlide" Target="../notesSlides/notesSlide6.xml"/><Relationship Id="rId7" Type="http://schemas.openxmlformats.org/officeDocument/2006/relationships/image" Target="../media/image10.png"/><Relationship Id="rId12" Type="http://schemas.microsoft.com/office/2007/relationships/hdphoto" Target="../media/hdphoto5.wdp"/><Relationship Id="rId17" Type="http://schemas.openxmlformats.org/officeDocument/2006/relationships/image" Target="../media/image15.png"/><Relationship Id="rId2" Type="http://schemas.openxmlformats.org/officeDocument/2006/relationships/slideLayout" Target="../slideLayouts/slideLayout2.xml"/><Relationship Id="rId16" Type="http://schemas.microsoft.com/office/2007/relationships/hdphoto" Target="../media/hdphoto7.wdp"/><Relationship Id="rId1" Type="http://schemas.openxmlformats.org/officeDocument/2006/relationships/tags" Target="../tags/tag1.xml"/><Relationship Id="rId6" Type="http://schemas.openxmlformats.org/officeDocument/2006/relationships/image" Target="../media/image9.wmf"/><Relationship Id="rId11" Type="http://schemas.openxmlformats.org/officeDocument/2006/relationships/image" Target="../media/image12.png"/><Relationship Id="rId5" Type="http://schemas.microsoft.com/office/2007/relationships/hdphoto" Target="../media/hdphoto2.wdp"/><Relationship Id="rId15" Type="http://schemas.openxmlformats.org/officeDocument/2006/relationships/image" Target="../media/image14.png"/><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1.png"/><Relationship Id="rId1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9.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10.wdp"/><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0" y="3810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baseline="0" dirty="0">
                <a:solidFill>
                  <a:schemeClr val="dk1"/>
                </a:solidFill>
                <a:latin typeface="Calibri"/>
                <a:ea typeface="Calibri"/>
                <a:cs typeface="Calibri"/>
                <a:sym typeface="Calibri"/>
              </a:rPr>
              <a:t>Thawing Permafrost Lessons &amp; </a:t>
            </a:r>
            <a:r>
              <a:rPr lang="en-US" b="1" i="0" u="none" strike="noStrike" cap="none" baseline="0" dirty="0" smtClean="0">
                <a:solidFill>
                  <a:schemeClr val="dk1"/>
                </a:solidFill>
                <a:latin typeface="Calibri"/>
                <a:ea typeface="Calibri"/>
                <a:cs typeface="Calibri"/>
                <a:sym typeface="Calibri"/>
              </a:rPr>
              <a:t>Labs</a:t>
            </a:r>
            <a:r>
              <a:rPr lang="en-US" b="0" i="0" u="none" strike="noStrike" cap="none" baseline="0" dirty="0" smtClean="0">
                <a:solidFill>
                  <a:schemeClr val="dk1"/>
                </a:solidFill>
                <a:latin typeface="Calibri"/>
                <a:ea typeface="Calibri"/>
                <a:cs typeface="Calibri"/>
                <a:sym typeface="Calibri"/>
              </a:rPr>
              <a:t/>
            </a:r>
            <a:br>
              <a:rPr lang="en-US" b="0" i="0" u="none" strike="noStrike" cap="none" baseline="0" dirty="0" smtClean="0">
                <a:solidFill>
                  <a:schemeClr val="dk1"/>
                </a:solidFill>
                <a:latin typeface="Calibri"/>
                <a:ea typeface="Calibri"/>
                <a:cs typeface="Calibri"/>
                <a:sym typeface="Calibri"/>
              </a:rPr>
            </a:br>
            <a:r>
              <a:rPr lang="en-US" sz="2400" b="1" i="0" u="none" strike="noStrike" cap="none" baseline="0" dirty="0" smtClean="0">
                <a:solidFill>
                  <a:schemeClr val="dk1"/>
                </a:solidFill>
                <a:latin typeface="Calibri"/>
                <a:ea typeface="Calibri"/>
                <a:cs typeface="Calibri"/>
                <a:sym typeface="Calibri"/>
              </a:rPr>
              <a:t>By </a:t>
            </a:r>
            <a:r>
              <a:rPr lang="en-US" sz="2400" b="1" i="0" u="none" strike="noStrike" cap="none" baseline="0" dirty="0">
                <a:solidFill>
                  <a:schemeClr val="dk1"/>
                </a:solidFill>
                <a:latin typeface="Calibri"/>
                <a:ea typeface="Calibri"/>
                <a:cs typeface="Calibri"/>
                <a:sym typeface="Calibri"/>
              </a:rPr>
              <a:t>Bruce Taterka, West Morris Mendham High School</a:t>
            </a:r>
          </a:p>
          <a:p>
            <a:pPr marL="0" marR="0" lvl="0" indent="0" algn="ctr" rtl="0">
              <a:spcBef>
                <a:spcPts val="0"/>
              </a:spcBef>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and Rose Cory, University of Michigan</a:t>
            </a:r>
          </a:p>
        </p:txBody>
      </p:sp>
      <p:sp>
        <p:nvSpPr>
          <p:cNvPr id="320" name="Shape 320"/>
          <p:cNvSpPr txBox="1"/>
          <p:nvPr/>
        </p:nvSpPr>
        <p:spPr>
          <a:xfrm>
            <a:off x="914400" y="4845725"/>
            <a:ext cx="7291799" cy="1649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a:solidFill>
                  <a:schemeClr val="dk1"/>
                </a:solidFill>
                <a:latin typeface="Calibri"/>
                <a:ea typeface="Calibri"/>
                <a:cs typeface="Calibri"/>
                <a:sym typeface="Calibri"/>
              </a:rPr>
              <a:t>Version 1.  June 13, 2014.</a:t>
            </a:r>
          </a:p>
          <a:p>
            <a:pPr marL="0" marR="0" lvl="0" indent="0" algn="ctr" rtl="0">
              <a:spcBef>
                <a:spcPts val="0"/>
              </a:spcBef>
              <a:buSzPct val="25000"/>
              <a:buNone/>
            </a:pPr>
            <a:r>
              <a:rPr lang="en-US" sz="1800" b="1" dirty="0">
                <a:solidFill>
                  <a:schemeClr val="dk1"/>
                </a:solidFill>
                <a:latin typeface="Calibri"/>
                <a:ea typeface="Calibri"/>
                <a:cs typeface="Calibri"/>
                <a:sym typeface="Calibri"/>
              </a:rPr>
              <a:t>This presentation is meant to be used in conjunction with the companion </a:t>
            </a:r>
            <a:r>
              <a:rPr lang="en-US" sz="1800" b="1" u="sng" dirty="0">
                <a:solidFill>
                  <a:schemeClr val="hlink"/>
                </a:solidFill>
                <a:latin typeface="Calibri"/>
                <a:ea typeface="Calibri"/>
                <a:cs typeface="Calibri"/>
                <a:sym typeface="Calibri"/>
                <a:hlinkClick r:id="rId3"/>
              </a:rPr>
              <a:t>Thawing Permafrost Lessons &amp; Lab Manual</a:t>
            </a:r>
            <a:r>
              <a:rPr lang="en-US" sz="1800" b="1" dirty="0">
                <a:solidFill>
                  <a:schemeClr val="dk1"/>
                </a:solidFill>
                <a:latin typeface="Calibri"/>
                <a:ea typeface="Calibri"/>
                <a:cs typeface="Calibri"/>
                <a:sym typeface="Calibri"/>
              </a:rPr>
              <a:t>.</a:t>
            </a:r>
          </a:p>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Feedback and questions are welcome:</a:t>
            </a:r>
          </a:p>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Bruce Taterka: </a:t>
            </a:r>
            <a:r>
              <a:rPr lang="en-US" sz="1800" b="1" i="0" u="sng" strike="noStrike" cap="none" baseline="0" dirty="0">
                <a:solidFill>
                  <a:schemeClr val="hlink"/>
                </a:solidFill>
                <a:latin typeface="Calibri"/>
                <a:ea typeface="Calibri"/>
                <a:cs typeface="Calibri"/>
                <a:sym typeface="Calibri"/>
                <a:hlinkClick r:id="rId4"/>
              </a:rPr>
              <a:t>btaterka@gmail.com</a:t>
            </a:r>
          </a:p>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Rose Cory : </a:t>
            </a:r>
            <a:r>
              <a:rPr lang="en-US" sz="1800" b="1" i="0" u="sng" strike="noStrike" cap="none" baseline="0" dirty="0">
                <a:solidFill>
                  <a:schemeClr val="hlink"/>
                </a:solidFill>
                <a:latin typeface="Calibri"/>
                <a:ea typeface="Calibri"/>
                <a:cs typeface="Calibri"/>
                <a:sym typeface="Calibri"/>
                <a:hlinkClick r:id="rId5"/>
              </a:rPr>
              <a:t>rmcory@umich.edu</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321" name="Shape 321"/>
          <p:cNvPicPr preferRelativeResize="0"/>
          <p:nvPr/>
        </p:nvPicPr>
        <p:blipFill>
          <a:blip r:embed="rId6"/>
          <a:stretch>
            <a:fillRect/>
          </a:stretch>
        </p:blipFill>
        <p:spPr>
          <a:xfrm>
            <a:off x="965450" y="2260475"/>
            <a:ext cx="3111454" cy="1960224"/>
          </a:xfrm>
          <a:prstGeom prst="rect">
            <a:avLst/>
          </a:prstGeom>
        </p:spPr>
      </p:pic>
      <p:pic>
        <p:nvPicPr>
          <p:cNvPr id="322" name="Shape 322"/>
          <p:cNvPicPr preferRelativeResize="0"/>
          <p:nvPr/>
        </p:nvPicPr>
        <p:blipFill>
          <a:blip r:embed="rId7"/>
          <a:stretch>
            <a:fillRect/>
          </a:stretch>
        </p:blipFill>
        <p:spPr>
          <a:xfrm>
            <a:off x="5715982" y="2260474"/>
            <a:ext cx="1958192" cy="1960224"/>
          </a:xfrm>
          <a:prstGeom prst="rect">
            <a:avLst/>
          </a:prstGeom>
        </p:spPr>
      </p:pic>
    </p:spTree>
    <p:extLst>
      <p:ext uri="{BB962C8B-B14F-4D97-AF65-F5344CB8AC3E}">
        <p14:creationId xmlns:p14="http://schemas.microsoft.com/office/powerpoint/2010/main" val="14589354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P1915"/>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3" name="TextBox 2"/>
          <p:cNvSpPr txBox="1"/>
          <p:nvPr/>
        </p:nvSpPr>
        <p:spPr>
          <a:xfrm>
            <a:off x="378385" y="70134"/>
            <a:ext cx="9056318" cy="646331"/>
          </a:xfrm>
          <a:prstGeom prst="rect">
            <a:avLst/>
          </a:prstGeom>
          <a:noFill/>
          <a:ln>
            <a:noFill/>
          </a:ln>
        </p:spPr>
        <p:txBody>
          <a:bodyPr wrap="square" rtlCol="0">
            <a:spAutoFit/>
          </a:bodyPr>
          <a:lstStyle/>
          <a:p>
            <a:r>
              <a:rPr lang="en-US" sz="3600" b="1" dirty="0" smtClean="0"/>
              <a:t>Measuring thaw depth</a:t>
            </a:r>
            <a:endParaRPr lang="en-US" sz="3600" b="1" dirty="0"/>
          </a:p>
        </p:txBody>
      </p:sp>
    </p:spTree>
    <p:extLst>
      <p:ext uri="{BB962C8B-B14F-4D97-AF65-F5344CB8AC3E}">
        <p14:creationId xmlns:p14="http://schemas.microsoft.com/office/powerpoint/2010/main" val="2768453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
            <a:ext cx="6324600" cy="40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
          <p:cNvSpPr txBox="1">
            <a:spLocks noChangeArrowheads="1"/>
          </p:cNvSpPr>
          <p:nvPr/>
        </p:nvSpPr>
        <p:spPr bwMode="auto">
          <a:xfrm>
            <a:off x="0" y="6477000"/>
            <a:ext cx="9144000"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2000" b="1" dirty="0">
                <a:effectLst/>
                <a:latin typeface="Cambria"/>
                <a:ea typeface="MS Mincho"/>
                <a:cs typeface="Times New Roman"/>
              </a:rPr>
              <a:t>Figure 1.  Soil respiration experimental </a:t>
            </a:r>
            <a:r>
              <a:rPr lang="en-US" sz="2000" b="1" dirty="0" smtClean="0">
                <a:effectLst/>
                <a:latin typeface="Cambria"/>
                <a:ea typeface="MS Mincho"/>
                <a:cs typeface="Times New Roman"/>
              </a:rPr>
              <a:t>setup &amp; results.</a:t>
            </a:r>
            <a:endParaRPr lang="en-US" sz="2000" b="1" dirty="0">
              <a:effectLst/>
              <a:latin typeface="Cambria"/>
              <a:ea typeface="MS Mincho"/>
              <a:cs typeface="Times New Roman"/>
            </a:endParaRPr>
          </a:p>
        </p:txBody>
      </p:sp>
      <p:sp>
        <p:nvSpPr>
          <p:cNvPr id="4" name="Text Box 2"/>
          <p:cNvSpPr txBox="1">
            <a:spLocks noChangeArrowheads="1"/>
          </p:cNvSpPr>
          <p:nvPr/>
        </p:nvSpPr>
        <p:spPr bwMode="auto">
          <a:xfrm>
            <a:off x="0" y="4343400"/>
            <a:ext cx="2590800"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600" dirty="0" smtClean="0">
                <a:effectLst/>
                <a:latin typeface="Cambria"/>
                <a:ea typeface="MS Mincho"/>
                <a:cs typeface="Times New Roman"/>
              </a:rPr>
              <a:t>Container with leaf litter</a:t>
            </a:r>
            <a:endParaRPr lang="en-US" sz="1600" dirty="0">
              <a:effectLst/>
              <a:latin typeface="Cambria"/>
              <a:ea typeface="MS Mincho"/>
              <a:cs typeface="Times New Roman"/>
            </a:endParaRPr>
          </a:p>
        </p:txBody>
      </p:sp>
      <p:sp>
        <p:nvSpPr>
          <p:cNvPr id="5" name="Text Box 2"/>
          <p:cNvSpPr txBox="1">
            <a:spLocks noChangeArrowheads="1"/>
          </p:cNvSpPr>
          <p:nvPr/>
        </p:nvSpPr>
        <p:spPr bwMode="auto">
          <a:xfrm>
            <a:off x="6705600" y="1207994"/>
            <a:ext cx="1086970" cy="457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600" dirty="0" smtClean="0">
                <a:effectLst/>
                <a:latin typeface="Cambria"/>
                <a:ea typeface="MS Mincho"/>
                <a:cs typeface="Times New Roman"/>
              </a:rPr>
              <a:t>Control</a:t>
            </a:r>
            <a:endParaRPr lang="en-US" sz="1600" dirty="0">
              <a:effectLst/>
              <a:latin typeface="Cambria"/>
              <a:ea typeface="MS Mincho"/>
              <a:cs typeface="Times New Roman"/>
            </a:endParaRPr>
          </a:p>
        </p:txBody>
      </p:sp>
      <p:cxnSp>
        <p:nvCxnSpPr>
          <p:cNvPr id="7" name="Straight Arrow Connector 6"/>
          <p:cNvCxnSpPr/>
          <p:nvPr/>
        </p:nvCxnSpPr>
        <p:spPr>
          <a:xfrm flipV="1">
            <a:off x="838200" y="2590800"/>
            <a:ext cx="990600" cy="176709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181600" y="1524000"/>
            <a:ext cx="1524000" cy="45720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4930" y="3733800"/>
            <a:ext cx="4432176"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33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b="1" dirty="0" smtClean="0"/>
              <a:t>Lesson </a:t>
            </a:r>
            <a:r>
              <a:rPr lang="en-US" b="1" dirty="0" smtClean="0"/>
              <a:t>2 – Climate Feedback Loops</a:t>
            </a:r>
            <a:endParaRPr lang="en-US" sz="3100" dirty="0"/>
          </a:p>
        </p:txBody>
      </p:sp>
      <p:pic>
        <p:nvPicPr>
          <p:cNvPr id="4" name="Shape 329"/>
          <p:cNvPicPr preferRelativeResize="0"/>
          <p:nvPr/>
        </p:nvPicPr>
        <p:blipFill>
          <a:blip r:embed="rId2"/>
          <a:stretch>
            <a:fillRect/>
          </a:stretch>
        </p:blipFill>
        <p:spPr>
          <a:xfrm>
            <a:off x="1082925" y="4639500"/>
            <a:ext cx="3111454" cy="1960224"/>
          </a:xfrm>
          <a:prstGeom prst="rect">
            <a:avLst/>
          </a:prstGeom>
        </p:spPr>
      </p:pic>
      <p:pic>
        <p:nvPicPr>
          <p:cNvPr id="5" name="Shape 330"/>
          <p:cNvPicPr preferRelativeResize="0"/>
          <p:nvPr/>
        </p:nvPicPr>
        <p:blipFill>
          <a:blip r:embed="rId3"/>
          <a:stretch>
            <a:fillRect/>
          </a:stretch>
        </p:blipFill>
        <p:spPr>
          <a:xfrm>
            <a:off x="5833457" y="4639500"/>
            <a:ext cx="1958192" cy="1960224"/>
          </a:xfrm>
          <a:prstGeom prst="rect">
            <a:avLst/>
          </a:prstGeom>
        </p:spPr>
      </p:pic>
      <p:sp>
        <p:nvSpPr>
          <p:cNvPr id="6" name="Shape 319"/>
          <p:cNvSpPr txBox="1">
            <a:spLocks/>
          </p:cNvSpPr>
          <p:nvPr/>
        </p:nvSpPr>
        <p:spPr>
          <a:xfrm>
            <a:off x="0" y="381000"/>
            <a:ext cx="91440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buFont typeface="Calibri"/>
              <a:buNone/>
            </a:pPr>
            <a:r>
              <a:rPr lang="en-US" b="1" dirty="0" smtClean="0">
                <a:solidFill>
                  <a:schemeClr val="dk1"/>
                </a:solidFill>
                <a:latin typeface="Calibri"/>
                <a:ea typeface="Calibri"/>
                <a:cs typeface="Calibri"/>
                <a:sym typeface="Calibri"/>
              </a:rPr>
              <a:t>Thawing Permafrost Lessons &amp; Labs</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US" sz="2400" b="1" dirty="0" smtClean="0">
                <a:solidFill>
                  <a:schemeClr val="dk1"/>
                </a:solidFill>
                <a:latin typeface="Calibri"/>
                <a:ea typeface="Calibri"/>
                <a:cs typeface="Calibri"/>
                <a:sym typeface="Calibri"/>
              </a:rPr>
              <a:t>By Bruce Taterka, West Morris Mendham High School</a:t>
            </a:r>
          </a:p>
          <a:p>
            <a:pPr>
              <a:spcBef>
                <a:spcPts val="0"/>
              </a:spcBef>
              <a:buClr>
                <a:schemeClr val="dk1"/>
              </a:buClr>
              <a:buSzPct val="25000"/>
              <a:buFont typeface="Calibri"/>
              <a:buNone/>
            </a:pPr>
            <a:r>
              <a:rPr lang="en-US" sz="2400" b="1" dirty="0" smtClean="0">
                <a:solidFill>
                  <a:schemeClr val="dk1"/>
                </a:solidFill>
                <a:latin typeface="Calibri"/>
                <a:ea typeface="Calibri"/>
                <a:cs typeface="Calibri"/>
                <a:sym typeface="Calibri"/>
              </a:rPr>
              <a:t>and Rose Cory, University of Michigan</a:t>
            </a: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8446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143000"/>
            <a:ext cx="10160000" cy="5715000"/>
          </a:xfrm>
          <a:prstGeom prst="rect">
            <a:avLst/>
          </a:prstGeom>
        </p:spPr>
      </p:pic>
      <p:sp>
        <p:nvSpPr>
          <p:cNvPr id="5" name="Freeform 4"/>
          <p:cNvSpPr/>
          <p:nvPr/>
        </p:nvSpPr>
        <p:spPr>
          <a:xfrm>
            <a:off x="2624447" y="2113808"/>
            <a:ext cx="4061361" cy="3158836"/>
          </a:xfrm>
          <a:custGeom>
            <a:avLst/>
            <a:gdLst>
              <a:gd name="connsiteX0" fmla="*/ 1045028 w 4061361"/>
              <a:gd name="connsiteY0" fmla="*/ 136566 h 3158836"/>
              <a:gd name="connsiteX1" fmla="*/ 950026 w 4061361"/>
              <a:gd name="connsiteY1" fmla="*/ 225631 h 3158836"/>
              <a:gd name="connsiteX2" fmla="*/ 902524 w 4061361"/>
              <a:gd name="connsiteY2" fmla="*/ 314696 h 3158836"/>
              <a:gd name="connsiteX3" fmla="*/ 860961 w 4061361"/>
              <a:gd name="connsiteY3" fmla="*/ 356260 h 3158836"/>
              <a:gd name="connsiteX4" fmla="*/ 813459 w 4061361"/>
              <a:gd name="connsiteY4" fmla="*/ 469075 h 3158836"/>
              <a:gd name="connsiteX5" fmla="*/ 813459 w 4061361"/>
              <a:gd name="connsiteY5" fmla="*/ 540327 h 3158836"/>
              <a:gd name="connsiteX6" fmla="*/ 771896 w 4061361"/>
              <a:gd name="connsiteY6" fmla="*/ 599704 h 3158836"/>
              <a:gd name="connsiteX7" fmla="*/ 665018 w 4061361"/>
              <a:gd name="connsiteY7" fmla="*/ 682831 h 3158836"/>
              <a:gd name="connsiteX8" fmla="*/ 599704 w 4061361"/>
              <a:gd name="connsiteY8" fmla="*/ 742208 h 3158836"/>
              <a:gd name="connsiteX9" fmla="*/ 558140 w 4061361"/>
              <a:gd name="connsiteY9" fmla="*/ 783771 h 3158836"/>
              <a:gd name="connsiteX10" fmla="*/ 516576 w 4061361"/>
              <a:gd name="connsiteY10" fmla="*/ 849086 h 3158836"/>
              <a:gd name="connsiteX11" fmla="*/ 463137 w 4061361"/>
              <a:gd name="connsiteY11" fmla="*/ 902524 h 3158836"/>
              <a:gd name="connsiteX12" fmla="*/ 409698 w 4061361"/>
              <a:gd name="connsiteY12" fmla="*/ 961901 h 3158836"/>
              <a:gd name="connsiteX13" fmla="*/ 338447 w 4061361"/>
              <a:gd name="connsiteY13" fmla="*/ 1039091 h 3158836"/>
              <a:gd name="connsiteX14" fmla="*/ 225631 w 4061361"/>
              <a:gd name="connsiteY14" fmla="*/ 1122218 h 3158836"/>
              <a:gd name="connsiteX15" fmla="*/ 124691 w 4061361"/>
              <a:gd name="connsiteY15" fmla="*/ 1217221 h 3158836"/>
              <a:gd name="connsiteX16" fmla="*/ 47501 w 4061361"/>
              <a:gd name="connsiteY16" fmla="*/ 1335974 h 3158836"/>
              <a:gd name="connsiteX17" fmla="*/ 5937 w 4061361"/>
              <a:gd name="connsiteY17" fmla="*/ 1442852 h 3158836"/>
              <a:gd name="connsiteX18" fmla="*/ 0 w 4061361"/>
              <a:gd name="connsiteY18" fmla="*/ 1496291 h 3158836"/>
              <a:gd name="connsiteX19" fmla="*/ 0 w 4061361"/>
              <a:gd name="connsiteY19" fmla="*/ 1520041 h 3158836"/>
              <a:gd name="connsiteX20" fmla="*/ 59376 w 4061361"/>
              <a:gd name="connsiteY20" fmla="*/ 1537854 h 3158836"/>
              <a:gd name="connsiteX21" fmla="*/ 53439 w 4061361"/>
              <a:gd name="connsiteY21" fmla="*/ 1573480 h 3158836"/>
              <a:gd name="connsiteX22" fmla="*/ 59376 w 4061361"/>
              <a:gd name="connsiteY22" fmla="*/ 1620982 h 3158836"/>
              <a:gd name="connsiteX23" fmla="*/ 112815 w 4061361"/>
              <a:gd name="connsiteY23" fmla="*/ 1680358 h 3158836"/>
              <a:gd name="connsiteX24" fmla="*/ 178130 w 4061361"/>
              <a:gd name="connsiteY24" fmla="*/ 1799111 h 3158836"/>
              <a:gd name="connsiteX25" fmla="*/ 285008 w 4061361"/>
              <a:gd name="connsiteY25" fmla="*/ 1805049 h 3158836"/>
              <a:gd name="connsiteX26" fmla="*/ 338447 w 4061361"/>
              <a:gd name="connsiteY26" fmla="*/ 1864426 h 3158836"/>
              <a:gd name="connsiteX27" fmla="*/ 380010 w 4061361"/>
              <a:gd name="connsiteY27" fmla="*/ 1900052 h 3158836"/>
              <a:gd name="connsiteX28" fmla="*/ 492826 w 4061361"/>
              <a:gd name="connsiteY28" fmla="*/ 1900052 h 3158836"/>
              <a:gd name="connsiteX29" fmla="*/ 552202 w 4061361"/>
              <a:gd name="connsiteY29" fmla="*/ 1989117 h 3158836"/>
              <a:gd name="connsiteX30" fmla="*/ 629392 w 4061361"/>
              <a:gd name="connsiteY30" fmla="*/ 2095995 h 3158836"/>
              <a:gd name="connsiteX31" fmla="*/ 718457 w 4061361"/>
              <a:gd name="connsiteY31" fmla="*/ 2137558 h 3158836"/>
              <a:gd name="connsiteX32" fmla="*/ 795647 w 4061361"/>
              <a:gd name="connsiteY32" fmla="*/ 2226623 h 3158836"/>
              <a:gd name="connsiteX33" fmla="*/ 831272 w 4061361"/>
              <a:gd name="connsiteY33" fmla="*/ 2369127 h 3158836"/>
              <a:gd name="connsiteX34" fmla="*/ 872836 w 4061361"/>
              <a:gd name="connsiteY34" fmla="*/ 2404753 h 3158836"/>
              <a:gd name="connsiteX35" fmla="*/ 932213 w 4061361"/>
              <a:gd name="connsiteY35" fmla="*/ 2493818 h 3158836"/>
              <a:gd name="connsiteX36" fmla="*/ 1027215 w 4061361"/>
              <a:gd name="connsiteY36" fmla="*/ 2576945 h 3158836"/>
              <a:gd name="connsiteX37" fmla="*/ 1092530 w 4061361"/>
              <a:gd name="connsiteY37" fmla="*/ 2630384 h 3158836"/>
              <a:gd name="connsiteX38" fmla="*/ 1163782 w 4061361"/>
              <a:gd name="connsiteY38" fmla="*/ 2731324 h 3158836"/>
              <a:gd name="connsiteX39" fmla="*/ 1288472 w 4061361"/>
              <a:gd name="connsiteY39" fmla="*/ 2814452 h 3158836"/>
              <a:gd name="connsiteX40" fmla="*/ 1413163 w 4061361"/>
              <a:gd name="connsiteY40" fmla="*/ 2844140 h 3158836"/>
              <a:gd name="connsiteX41" fmla="*/ 1525979 w 4061361"/>
              <a:gd name="connsiteY41" fmla="*/ 2867891 h 3158836"/>
              <a:gd name="connsiteX42" fmla="*/ 1745672 w 4061361"/>
              <a:gd name="connsiteY42" fmla="*/ 2820389 h 3158836"/>
              <a:gd name="connsiteX43" fmla="*/ 1805049 w 4061361"/>
              <a:gd name="connsiteY43" fmla="*/ 2802576 h 3158836"/>
              <a:gd name="connsiteX44" fmla="*/ 1894114 w 4061361"/>
              <a:gd name="connsiteY44" fmla="*/ 2594758 h 3158836"/>
              <a:gd name="connsiteX45" fmla="*/ 1977241 w 4061361"/>
              <a:gd name="connsiteY45" fmla="*/ 2559132 h 3158836"/>
              <a:gd name="connsiteX46" fmla="*/ 2030680 w 4061361"/>
              <a:gd name="connsiteY46" fmla="*/ 2594758 h 3158836"/>
              <a:gd name="connsiteX47" fmla="*/ 2107870 w 4061361"/>
              <a:gd name="connsiteY47" fmla="*/ 2612571 h 3158836"/>
              <a:gd name="connsiteX48" fmla="*/ 2179122 w 4061361"/>
              <a:gd name="connsiteY48" fmla="*/ 2618509 h 3158836"/>
              <a:gd name="connsiteX49" fmla="*/ 2196935 w 4061361"/>
              <a:gd name="connsiteY49" fmla="*/ 2671948 h 3158836"/>
              <a:gd name="connsiteX50" fmla="*/ 2214748 w 4061361"/>
              <a:gd name="connsiteY50" fmla="*/ 2713511 h 3158836"/>
              <a:gd name="connsiteX51" fmla="*/ 2084119 w 4061361"/>
              <a:gd name="connsiteY51" fmla="*/ 2778826 h 3158836"/>
              <a:gd name="connsiteX52" fmla="*/ 2084119 w 4061361"/>
              <a:gd name="connsiteY52" fmla="*/ 2778826 h 3158836"/>
              <a:gd name="connsiteX53" fmla="*/ 2143496 w 4061361"/>
              <a:gd name="connsiteY53" fmla="*/ 2885704 h 3158836"/>
              <a:gd name="connsiteX54" fmla="*/ 2220685 w 4061361"/>
              <a:gd name="connsiteY54" fmla="*/ 2986644 h 3158836"/>
              <a:gd name="connsiteX55" fmla="*/ 2280062 w 4061361"/>
              <a:gd name="connsiteY55" fmla="*/ 3093522 h 3158836"/>
              <a:gd name="connsiteX56" fmla="*/ 2339439 w 4061361"/>
              <a:gd name="connsiteY56" fmla="*/ 3158836 h 3158836"/>
              <a:gd name="connsiteX57" fmla="*/ 2428504 w 4061361"/>
              <a:gd name="connsiteY57" fmla="*/ 3129148 h 3158836"/>
              <a:gd name="connsiteX58" fmla="*/ 2624447 w 4061361"/>
              <a:gd name="connsiteY58" fmla="*/ 3129148 h 3158836"/>
              <a:gd name="connsiteX59" fmla="*/ 2832265 w 4061361"/>
              <a:gd name="connsiteY59" fmla="*/ 3051958 h 3158836"/>
              <a:gd name="connsiteX60" fmla="*/ 2891641 w 4061361"/>
              <a:gd name="connsiteY60" fmla="*/ 3016332 h 3158836"/>
              <a:gd name="connsiteX61" fmla="*/ 3004457 w 4061361"/>
              <a:gd name="connsiteY61" fmla="*/ 2927267 h 3158836"/>
              <a:gd name="connsiteX62" fmla="*/ 3057896 w 4061361"/>
              <a:gd name="connsiteY62" fmla="*/ 2945080 h 3158836"/>
              <a:gd name="connsiteX63" fmla="*/ 3117272 w 4061361"/>
              <a:gd name="connsiteY63" fmla="*/ 2980706 h 3158836"/>
              <a:gd name="connsiteX64" fmla="*/ 3188524 w 4061361"/>
              <a:gd name="connsiteY64" fmla="*/ 3034145 h 3158836"/>
              <a:gd name="connsiteX65" fmla="*/ 3230088 w 4061361"/>
              <a:gd name="connsiteY65" fmla="*/ 2974769 h 3158836"/>
              <a:gd name="connsiteX66" fmla="*/ 3194462 w 4061361"/>
              <a:gd name="connsiteY66" fmla="*/ 2790701 h 3158836"/>
              <a:gd name="connsiteX67" fmla="*/ 3129148 w 4061361"/>
              <a:gd name="connsiteY67" fmla="*/ 2594758 h 3158836"/>
              <a:gd name="connsiteX68" fmla="*/ 3230088 w 4061361"/>
              <a:gd name="connsiteY68" fmla="*/ 2493818 h 3158836"/>
              <a:gd name="connsiteX69" fmla="*/ 3336966 w 4061361"/>
              <a:gd name="connsiteY69" fmla="*/ 2541319 h 3158836"/>
              <a:gd name="connsiteX70" fmla="*/ 3360717 w 4061361"/>
              <a:gd name="connsiteY70" fmla="*/ 2470067 h 3158836"/>
              <a:gd name="connsiteX71" fmla="*/ 3206337 w 4061361"/>
              <a:gd name="connsiteY71" fmla="*/ 2072244 h 3158836"/>
              <a:gd name="connsiteX72" fmla="*/ 3141023 w 4061361"/>
              <a:gd name="connsiteY72" fmla="*/ 1882239 h 3158836"/>
              <a:gd name="connsiteX73" fmla="*/ 3176649 w 4061361"/>
              <a:gd name="connsiteY73" fmla="*/ 1715984 h 3158836"/>
              <a:gd name="connsiteX74" fmla="*/ 3253839 w 4061361"/>
              <a:gd name="connsiteY74" fmla="*/ 1781298 h 3158836"/>
              <a:gd name="connsiteX75" fmla="*/ 3283527 w 4061361"/>
              <a:gd name="connsiteY75" fmla="*/ 1810987 h 3158836"/>
              <a:gd name="connsiteX76" fmla="*/ 3283527 w 4061361"/>
              <a:gd name="connsiteY76" fmla="*/ 1810987 h 3158836"/>
              <a:gd name="connsiteX77" fmla="*/ 3283527 w 4061361"/>
              <a:gd name="connsiteY77" fmla="*/ 1745673 h 3158836"/>
              <a:gd name="connsiteX78" fmla="*/ 3236026 w 4061361"/>
              <a:gd name="connsiteY78" fmla="*/ 1650670 h 3158836"/>
              <a:gd name="connsiteX79" fmla="*/ 3271652 w 4061361"/>
              <a:gd name="connsiteY79" fmla="*/ 1632857 h 3158836"/>
              <a:gd name="connsiteX80" fmla="*/ 3283527 w 4061361"/>
              <a:gd name="connsiteY80" fmla="*/ 1549730 h 3158836"/>
              <a:gd name="connsiteX81" fmla="*/ 3218213 w 4061361"/>
              <a:gd name="connsiteY81" fmla="*/ 1430976 h 3158836"/>
              <a:gd name="connsiteX82" fmla="*/ 3129148 w 4061361"/>
              <a:gd name="connsiteY82" fmla="*/ 1466602 h 3158836"/>
              <a:gd name="connsiteX83" fmla="*/ 3105397 w 4061361"/>
              <a:gd name="connsiteY83" fmla="*/ 1276597 h 3158836"/>
              <a:gd name="connsiteX84" fmla="*/ 3063834 w 4061361"/>
              <a:gd name="connsiteY84" fmla="*/ 1157844 h 3158836"/>
              <a:gd name="connsiteX85" fmla="*/ 3040083 w 4061361"/>
              <a:gd name="connsiteY85" fmla="*/ 1050966 h 3158836"/>
              <a:gd name="connsiteX86" fmla="*/ 2992582 w 4061361"/>
              <a:gd name="connsiteY86" fmla="*/ 855023 h 3158836"/>
              <a:gd name="connsiteX87" fmla="*/ 3046021 w 4061361"/>
              <a:gd name="connsiteY87" fmla="*/ 813460 h 3158836"/>
              <a:gd name="connsiteX88" fmla="*/ 3135085 w 4061361"/>
              <a:gd name="connsiteY88" fmla="*/ 783771 h 3158836"/>
              <a:gd name="connsiteX89" fmla="*/ 3182587 w 4061361"/>
              <a:gd name="connsiteY89" fmla="*/ 771896 h 3158836"/>
              <a:gd name="connsiteX90" fmla="*/ 3117272 w 4061361"/>
              <a:gd name="connsiteY90" fmla="*/ 694706 h 3158836"/>
              <a:gd name="connsiteX91" fmla="*/ 3164774 w 4061361"/>
              <a:gd name="connsiteY91" fmla="*/ 653143 h 3158836"/>
              <a:gd name="connsiteX92" fmla="*/ 3241963 w 4061361"/>
              <a:gd name="connsiteY92" fmla="*/ 665018 h 3158836"/>
              <a:gd name="connsiteX93" fmla="*/ 3491345 w 4061361"/>
              <a:gd name="connsiteY93" fmla="*/ 754083 h 3158836"/>
              <a:gd name="connsiteX94" fmla="*/ 3633849 w 4061361"/>
              <a:gd name="connsiteY94" fmla="*/ 771896 h 3158836"/>
              <a:gd name="connsiteX95" fmla="*/ 3746665 w 4061361"/>
              <a:gd name="connsiteY95" fmla="*/ 771896 h 3158836"/>
              <a:gd name="connsiteX96" fmla="*/ 3788228 w 4061361"/>
              <a:gd name="connsiteY96" fmla="*/ 813460 h 3158836"/>
              <a:gd name="connsiteX97" fmla="*/ 4013859 w 4061361"/>
              <a:gd name="connsiteY97" fmla="*/ 825335 h 3158836"/>
              <a:gd name="connsiteX98" fmla="*/ 4061361 w 4061361"/>
              <a:gd name="connsiteY98" fmla="*/ 819397 h 3158836"/>
              <a:gd name="connsiteX99" fmla="*/ 3669475 w 4061361"/>
              <a:gd name="connsiteY99" fmla="*/ 629392 h 3158836"/>
              <a:gd name="connsiteX100" fmla="*/ 3538847 w 4061361"/>
              <a:gd name="connsiteY100" fmla="*/ 528452 h 3158836"/>
              <a:gd name="connsiteX101" fmla="*/ 3336966 w 4061361"/>
              <a:gd name="connsiteY101" fmla="*/ 475013 h 3158836"/>
              <a:gd name="connsiteX102" fmla="*/ 3117272 w 4061361"/>
              <a:gd name="connsiteY102" fmla="*/ 427511 h 3158836"/>
              <a:gd name="connsiteX103" fmla="*/ 3028208 w 4061361"/>
              <a:gd name="connsiteY103" fmla="*/ 368135 h 3158836"/>
              <a:gd name="connsiteX104" fmla="*/ 2986644 w 4061361"/>
              <a:gd name="connsiteY104" fmla="*/ 344384 h 3158836"/>
              <a:gd name="connsiteX105" fmla="*/ 2939143 w 4061361"/>
              <a:gd name="connsiteY105" fmla="*/ 332509 h 3158836"/>
              <a:gd name="connsiteX106" fmla="*/ 2939143 w 4061361"/>
              <a:gd name="connsiteY106" fmla="*/ 332509 h 3158836"/>
              <a:gd name="connsiteX107" fmla="*/ 2879766 w 4061361"/>
              <a:gd name="connsiteY107" fmla="*/ 285008 h 3158836"/>
              <a:gd name="connsiteX108" fmla="*/ 2879766 w 4061361"/>
              <a:gd name="connsiteY108" fmla="*/ 231569 h 3158836"/>
              <a:gd name="connsiteX109" fmla="*/ 2802576 w 4061361"/>
              <a:gd name="connsiteY109" fmla="*/ 213756 h 3158836"/>
              <a:gd name="connsiteX110" fmla="*/ 2624447 w 4061361"/>
              <a:gd name="connsiteY110" fmla="*/ 148441 h 3158836"/>
              <a:gd name="connsiteX111" fmla="*/ 2422566 w 4061361"/>
              <a:gd name="connsiteY111" fmla="*/ 124691 h 3158836"/>
              <a:gd name="connsiteX112" fmla="*/ 2339439 w 4061361"/>
              <a:gd name="connsiteY112" fmla="*/ 106878 h 3158836"/>
              <a:gd name="connsiteX113" fmla="*/ 2280062 w 4061361"/>
              <a:gd name="connsiteY113" fmla="*/ 83127 h 3158836"/>
              <a:gd name="connsiteX114" fmla="*/ 2161309 w 4061361"/>
              <a:gd name="connsiteY114" fmla="*/ 35626 h 3158836"/>
              <a:gd name="connsiteX115" fmla="*/ 2066306 w 4061361"/>
              <a:gd name="connsiteY115" fmla="*/ 29688 h 3158836"/>
              <a:gd name="connsiteX116" fmla="*/ 2018805 w 4061361"/>
              <a:gd name="connsiteY116" fmla="*/ 29688 h 3158836"/>
              <a:gd name="connsiteX117" fmla="*/ 1977241 w 4061361"/>
              <a:gd name="connsiteY117" fmla="*/ 53439 h 3158836"/>
              <a:gd name="connsiteX118" fmla="*/ 1858488 w 4061361"/>
              <a:gd name="connsiteY118" fmla="*/ 11875 h 3158836"/>
              <a:gd name="connsiteX119" fmla="*/ 1805049 w 4061361"/>
              <a:gd name="connsiteY119" fmla="*/ 17813 h 3158836"/>
              <a:gd name="connsiteX120" fmla="*/ 1710047 w 4061361"/>
              <a:gd name="connsiteY120" fmla="*/ 0 h 3158836"/>
              <a:gd name="connsiteX121" fmla="*/ 1597231 w 4061361"/>
              <a:gd name="connsiteY121" fmla="*/ 29688 h 3158836"/>
              <a:gd name="connsiteX122" fmla="*/ 1460665 w 4061361"/>
              <a:gd name="connsiteY122" fmla="*/ 29688 h 3158836"/>
              <a:gd name="connsiteX123" fmla="*/ 1413163 w 4061361"/>
              <a:gd name="connsiteY123" fmla="*/ 59376 h 3158836"/>
              <a:gd name="connsiteX124" fmla="*/ 1324098 w 4061361"/>
              <a:gd name="connsiteY124" fmla="*/ 65314 h 3158836"/>
              <a:gd name="connsiteX125" fmla="*/ 1264722 w 4061361"/>
              <a:gd name="connsiteY125" fmla="*/ 83127 h 3158836"/>
              <a:gd name="connsiteX126" fmla="*/ 1223158 w 4061361"/>
              <a:gd name="connsiteY126" fmla="*/ 148441 h 3158836"/>
              <a:gd name="connsiteX127" fmla="*/ 1157844 w 4061361"/>
              <a:gd name="connsiteY127" fmla="*/ 172192 h 3158836"/>
              <a:gd name="connsiteX128" fmla="*/ 1045028 w 4061361"/>
              <a:gd name="connsiteY128" fmla="*/ 136566 h 315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061361" h="3158836">
                <a:moveTo>
                  <a:pt x="1045028" y="136566"/>
                </a:moveTo>
                <a:lnTo>
                  <a:pt x="950026" y="225631"/>
                </a:lnTo>
                <a:lnTo>
                  <a:pt x="902524" y="314696"/>
                </a:lnTo>
                <a:lnTo>
                  <a:pt x="860961" y="356260"/>
                </a:lnTo>
                <a:lnTo>
                  <a:pt x="813459" y="469075"/>
                </a:lnTo>
                <a:lnTo>
                  <a:pt x="813459" y="540327"/>
                </a:lnTo>
                <a:lnTo>
                  <a:pt x="771896" y="599704"/>
                </a:lnTo>
                <a:lnTo>
                  <a:pt x="665018" y="682831"/>
                </a:lnTo>
                <a:lnTo>
                  <a:pt x="599704" y="742208"/>
                </a:lnTo>
                <a:lnTo>
                  <a:pt x="558140" y="783771"/>
                </a:lnTo>
                <a:lnTo>
                  <a:pt x="516576" y="849086"/>
                </a:lnTo>
                <a:lnTo>
                  <a:pt x="463137" y="902524"/>
                </a:lnTo>
                <a:lnTo>
                  <a:pt x="409698" y="961901"/>
                </a:lnTo>
                <a:lnTo>
                  <a:pt x="338447" y="1039091"/>
                </a:lnTo>
                <a:lnTo>
                  <a:pt x="225631" y="1122218"/>
                </a:lnTo>
                <a:lnTo>
                  <a:pt x="124691" y="1217221"/>
                </a:lnTo>
                <a:lnTo>
                  <a:pt x="47501" y="1335974"/>
                </a:lnTo>
                <a:lnTo>
                  <a:pt x="5937" y="1442852"/>
                </a:lnTo>
                <a:lnTo>
                  <a:pt x="0" y="1496291"/>
                </a:lnTo>
                <a:lnTo>
                  <a:pt x="0" y="1520041"/>
                </a:lnTo>
                <a:lnTo>
                  <a:pt x="59376" y="1537854"/>
                </a:lnTo>
                <a:lnTo>
                  <a:pt x="53439" y="1573480"/>
                </a:lnTo>
                <a:lnTo>
                  <a:pt x="59376" y="1620982"/>
                </a:lnTo>
                <a:lnTo>
                  <a:pt x="112815" y="1680358"/>
                </a:lnTo>
                <a:lnTo>
                  <a:pt x="178130" y="1799111"/>
                </a:lnTo>
                <a:lnTo>
                  <a:pt x="285008" y="1805049"/>
                </a:lnTo>
                <a:lnTo>
                  <a:pt x="338447" y="1864426"/>
                </a:lnTo>
                <a:lnTo>
                  <a:pt x="380010" y="1900052"/>
                </a:lnTo>
                <a:lnTo>
                  <a:pt x="492826" y="1900052"/>
                </a:lnTo>
                <a:lnTo>
                  <a:pt x="552202" y="1989117"/>
                </a:lnTo>
                <a:lnTo>
                  <a:pt x="629392" y="2095995"/>
                </a:lnTo>
                <a:lnTo>
                  <a:pt x="718457" y="2137558"/>
                </a:lnTo>
                <a:lnTo>
                  <a:pt x="795647" y="2226623"/>
                </a:lnTo>
                <a:lnTo>
                  <a:pt x="831272" y="2369127"/>
                </a:lnTo>
                <a:lnTo>
                  <a:pt x="872836" y="2404753"/>
                </a:lnTo>
                <a:lnTo>
                  <a:pt x="932213" y="2493818"/>
                </a:lnTo>
                <a:lnTo>
                  <a:pt x="1027215" y="2576945"/>
                </a:lnTo>
                <a:lnTo>
                  <a:pt x="1092530" y="2630384"/>
                </a:lnTo>
                <a:lnTo>
                  <a:pt x="1163782" y="2731324"/>
                </a:lnTo>
                <a:lnTo>
                  <a:pt x="1288472" y="2814452"/>
                </a:lnTo>
                <a:lnTo>
                  <a:pt x="1413163" y="2844140"/>
                </a:lnTo>
                <a:lnTo>
                  <a:pt x="1525979" y="2867891"/>
                </a:lnTo>
                <a:lnTo>
                  <a:pt x="1745672" y="2820389"/>
                </a:lnTo>
                <a:lnTo>
                  <a:pt x="1805049" y="2802576"/>
                </a:lnTo>
                <a:lnTo>
                  <a:pt x="1894114" y="2594758"/>
                </a:lnTo>
                <a:lnTo>
                  <a:pt x="1977241" y="2559132"/>
                </a:lnTo>
                <a:lnTo>
                  <a:pt x="2030680" y="2594758"/>
                </a:lnTo>
                <a:lnTo>
                  <a:pt x="2107870" y="2612571"/>
                </a:lnTo>
                <a:lnTo>
                  <a:pt x="2179122" y="2618509"/>
                </a:lnTo>
                <a:lnTo>
                  <a:pt x="2196935" y="2671948"/>
                </a:lnTo>
                <a:lnTo>
                  <a:pt x="2214748" y="2713511"/>
                </a:lnTo>
                <a:lnTo>
                  <a:pt x="2084119" y="2778826"/>
                </a:lnTo>
                <a:lnTo>
                  <a:pt x="2084119" y="2778826"/>
                </a:lnTo>
                <a:lnTo>
                  <a:pt x="2143496" y="2885704"/>
                </a:lnTo>
                <a:lnTo>
                  <a:pt x="2220685" y="2986644"/>
                </a:lnTo>
                <a:lnTo>
                  <a:pt x="2280062" y="3093522"/>
                </a:lnTo>
                <a:lnTo>
                  <a:pt x="2339439" y="3158836"/>
                </a:lnTo>
                <a:lnTo>
                  <a:pt x="2428504" y="3129148"/>
                </a:lnTo>
                <a:lnTo>
                  <a:pt x="2624447" y="3129148"/>
                </a:lnTo>
                <a:lnTo>
                  <a:pt x="2832265" y="3051958"/>
                </a:lnTo>
                <a:lnTo>
                  <a:pt x="2891641" y="3016332"/>
                </a:lnTo>
                <a:lnTo>
                  <a:pt x="3004457" y="2927267"/>
                </a:lnTo>
                <a:lnTo>
                  <a:pt x="3057896" y="2945080"/>
                </a:lnTo>
                <a:lnTo>
                  <a:pt x="3117272" y="2980706"/>
                </a:lnTo>
                <a:lnTo>
                  <a:pt x="3188524" y="3034145"/>
                </a:lnTo>
                <a:lnTo>
                  <a:pt x="3230088" y="2974769"/>
                </a:lnTo>
                <a:lnTo>
                  <a:pt x="3194462" y="2790701"/>
                </a:lnTo>
                <a:lnTo>
                  <a:pt x="3129148" y="2594758"/>
                </a:lnTo>
                <a:lnTo>
                  <a:pt x="3230088" y="2493818"/>
                </a:lnTo>
                <a:lnTo>
                  <a:pt x="3336966" y="2541319"/>
                </a:lnTo>
                <a:lnTo>
                  <a:pt x="3360717" y="2470067"/>
                </a:lnTo>
                <a:lnTo>
                  <a:pt x="3206337" y="2072244"/>
                </a:lnTo>
                <a:lnTo>
                  <a:pt x="3141023" y="1882239"/>
                </a:lnTo>
                <a:lnTo>
                  <a:pt x="3176649" y="1715984"/>
                </a:lnTo>
                <a:lnTo>
                  <a:pt x="3253839" y="1781298"/>
                </a:lnTo>
                <a:lnTo>
                  <a:pt x="3283527" y="1810987"/>
                </a:lnTo>
                <a:lnTo>
                  <a:pt x="3283527" y="1810987"/>
                </a:lnTo>
                <a:lnTo>
                  <a:pt x="3283527" y="1745673"/>
                </a:lnTo>
                <a:lnTo>
                  <a:pt x="3236026" y="1650670"/>
                </a:lnTo>
                <a:lnTo>
                  <a:pt x="3271652" y="1632857"/>
                </a:lnTo>
                <a:lnTo>
                  <a:pt x="3283527" y="1549730"/>
                </a:lnTo>
                <a:lnTo>
                  <a:pt x="3218213" y="1430976"/>
                </a:lnTo>
                <a:lnTo>
                  <a:pt x="3129148" y="1466602"/>
                </a:lnTo>
                <a:lnTo>
                  <a:pt x="3105397" y="1276597"/>
                </a:lnTo>
                <a:lnTo>
                  <a:pt x="3063834" y="1157844"/>
                </a:lnTo>
                <a:lnTo>
                  <a:pt x="3040083" y="1050966"/>
                </a:lnTo>
                <a:lnTo>
                  <a:pt x="2992582" y="855023"/>
                </a:lnTo>
                <a:lnTo>
                  <a:pt x="3046021" y="813460"/>
                </a:lnTo>
                <a:lnTo>
                  <a:pt x="3135085" y="783771"/>
                </a:lnTo>
                <a:lnTo>
                  <a:pt x="3182587" y="771896"/>
                </a:lnTo>
                <a:lnTo>
                  <a:pt x="3117272" y="694706"/>
                </a:lnTo>
                <a:lnTo>
                  <a:pt x="3164774" y="653143"/>
                </a:lnTo>
                <a:lnTo>
                  <a:pt x="3241963" y="665018"/>
                </a:lnTo>
                <a:lnTo>
                  <a:pt x="3491345" y="754083"/>
                </a:lnTo>
                <a:lnTo>
                  <a:pt x="3633849" y="771896"/>
                </a:lnTo>
                <a:lnTo>
                  <a:pt x="3746665" y="771896"/>
                </a:lnTo>
                <a:lnTo>
                  <a:pt x="3788228" y="813460"/>
                </a:lnTo>
                <a:lnTo>
                  <a:pt x="4013859" y="825335"/>
                </a:lnTo>
                <a:lnTo>
                  <a:pt x="4061361" y="819397"/>
                </a:lnTo>
                <a:lnTo>
                  <a:pt x="3669475" y="629392"/>
                </a:lnTo>
                <a:lnTo>
                  <a:pt x="3538847" y="528452"/>
                </a:lnTo>
                <a:lnTo>
                  <a:pt x="3336966" y="475013"/>
                </a:lnTo>
                <a:lnTo>
                  <a:pt x="3117272" y="427511"/>
                </a:lnTo>
                <a:lnTo>
                  <a:pt x="3028208" y="368135"/>
                </a:lnTo>
                <a:lnTo>
                  <a:pt x="2986644" y="344384"/>
                </a:lnTo>
                <a:lnTo>
                  <a:pt x="2939143" y="332509"/>
                </a:lnTo>
                <a:lnTo>
                  <a:pt x="2939143" y="332509"/>
                </a:lnTo>
                <a:lnTo>
                  <a:pt x="2879766" y="285008"/>
                </a:lnTo>
                <a:lnTo>
                  <a:pt x="2879766" y="231569"/>
                </a:lnTo>
                <a:lnTo>
                  <a:pt x="2802576" y="213756"/>
                </a:lnTo>
                <a:lnTo>
                  <a:pt x="2624447" y="148441"/>
                </a:lnTo>
                <a:lnTo>
                  <a:pt x="2422566" y="124691"/>
                </a:lnTo>
                <a:lnTo>
                  <a:pt x="2339439" y="106878"/>
                </a:lnTo>
                <a:lnTo>
                  <a:pt x="2280062" y="83127"/>
                </a:lnTo>
                <a:lnTo>
                  <a:pt x="2161309" y="35626"/>
                </a:lnTo>
                <a:lnTo>
                  <a:pt x="2066306" y="29688"/>
                </a:lnTo>
                <a:lnTo>
                  <a:pt x="2018805" y="29688"/>
                </a:lnTo>
                <a:lnTo>
                  <a:pt x="1977241" y="53439"/>
                </a:lnTo>
                <a:lnTo>
                  <a:pt x="1858488" y="11875"/>
                </a:lnTo>
                <a:lnTo>
                  <a:pt x="1805049" y="17813"/>
                </a:lnTo>
                <a:lnTo>
                  <a:pt x="1710047" y="0"/>
                </a:lnTo>
                <a:lnTo>
                  <a:pt x="1597231" y="29688"/>
                </a:lnTo>
                <a:lnTo>
                  <a:pt x="1460665" y="29688"/>
                </a:lnTo>
                <a:lnTo>
                  <a:pt x="1413163" y="59376"/>
                </a:lnTo>
                <a:lnTo>
                  <a:pt x="1324098" y="65314"/>
                </a:lnTo>
                <a:lnTo>
                  <a:pt x="1264722" y="83127"/>
                </a:lnTo>
                <a:lnTo>
                  <a:pt x="1223158" y="148441"/>
                </a:lnTo>
                <a:lnTo>
                  <a:pt x="1157844" y="172192"/>
                </a:lnTo>
                <a:lnTo>
                  <a:pt x="1045028" y="13656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6200" y="1524000"/>
            <a:ext cx="2209801" cy="400110"/>
          </a:xfrm>
          <a:prstGeom prst="rect">
            <a:avLst/>
          </a:prstGeom>
          <a:solidFill>
            <a:schemeClr val="tx1"/>
          </a:solidFill>
        </p:spPr>
        <p:txBody>
          <a:bodyPr wrap="square" rtlCol="0">
            <a:spAutoFit/>
          </a:bodyPr>
          <a:lstStyle/>
          <a:p>
            <a:r>
              <a:rPr lang="en-US" sz="2000" b="1" dirty="0" smtClean="0">
                <a:solidFill>
                  <a:prstClr val="white"/>
                </a:solidFill>
                <a:latin typeface="Arial" pitchFamily="34" charset="0"/>
                <a:cs typeface="Arial" pitchFamily="34" charset="0"/>
              </a:rPr>
              <a:t>September 1979</a:t>
            </a:r>
            <a:endParaRPr lang="en-US" sz="2000" b="1" dirty="0">
              <a:solidFill>
                <a:prstClr val="white"/>
              </a:solidFill>
              <a:latin typeface="Arial" pitchFamily="34" charset="0"/>
              <a:cs typeface="Arial" pitchFamily="34" charset="0"/>
            </a:endParaRPr>
          </a:p>
        </p:txBody>
      </p:sp>
      <p:pic>
        <p:nvPicPr>
          <p:cNvPr id="1026" name="Picture 2" descr="http://www.free-clipart-pictures.net/free_clipart/sun_clipart/sun_clipart_2.g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500" l="0" r="100000">
                        <a14:foregroundMark x1="46500" y1="21000" x2="46500" y2="21000"/>
                        <a14:foregroundMark x1="38000" y1="27000" x2="38000" y2="27000"/>
                        <a14:foregroundMark x1="26500" y1="37500" x2="26500" y2="37500"/>
                        <a14:foregroundMark x1="24500" y1="46500" x2="24500" y2="46500"/>
                        <a14:foregroundMark x1="28000" y1="58000" x2="28000" y2="58000"/>
                        <a14:foregroundMark x1="30000" y1="66500" x2="30000" y2="66500"/>
                        <a14:foregroundMark x1="38000" y1="73500" x2="38000" y2="73500"/>
                        <a14:foregroundMark x1="49000" y1="75500" x2="49000" y2="75500"/>
                        <a14:foregroundMark x1="61000" y1="77500" x2="61000" y2="77500"/>
                        <a14:foregroundMark x1="71000" y1="72500" x2="71000" y2="72500"/>
                        <a14:foregroundMark x1="79000" y1="65500" x2="79000" y2="65500"/>
                        <a14:foregroundMark x1="82500" y1="55000" x2="82500" y2="55000"/>
                        <a14:foregroundMark x1="83000" y1="44500" x2="83000" y2="44500"/>
                        <a14:foregroundMark x1="79000" y1="34500" x2="79000" y2="34500"/>
                        <a14:foregroundMark x1="73000" y1="23500" x2="73000" y2="23500"/>
                        <a14:foregroundMark x1="59000" y1="22000" x2="59000" y2="22000"/>
                      </a14:backgroundRemoval>
                    </a14:imgEffect>
                  </a14:imgLayer>
                </a14:imgProps>
              </a:ext>
              <a:ext uri="{28A0092B-C50C-407E-A947-70E740481C1C}">
                <a14:useLocalDpi xmlns:a14="http://schemas.microsoft.com/office/drawing/2010/main"/>
              </a:ext>
            </a:extLst>
          </a:blip>
          <a:srcRect/>
          <a:stretch>
            <a:fillRect/>
          </a:stretch>
        </p:blipFill>
        <p:spPr bwMode="auto">
          <a:xfrm>
            <a:off x="7265894" y="0"/>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3124200" y="1143000"/>
            <a:ext cx="4267200" cy="2362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57600" y="1524000"/>
            <a:ext cx="3886200" cy="2590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038600" y="1981200"/>
            <a:ext cx="3733800" cy="2667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810000" y="571500"/>
            <a:ext cx="266700" cy="39243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819400" y="647700"/>
            <a:ext cx="838200" cy="33147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286000" y="1000155"/>
            <a:ext cx="804553" cy="242884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38600" y="228600"/>
            <a:ext cx="2609108" cy="707886"/>
          </a:xfrm>
          <a:prstGeom prst="rect">
            <a:avLst/>
          </a:prstGeom>
          <a:noFill/>
        </p:spPr>
        <p:txBody>
          <a:bodyPr wrap="square" rtlCol="0">
            <a:spAutoFit/>
          </a:bodyPr>
          <a:lstStyle/>
          <a:p>
            <a:r>
              <a:rPr lang="en-US" sz="2000" b="1" dirty="0" smtClean="0">
                <a:solidFill>
                  <a:prstClr val="white"/>
                </a:solidFill>
              </a:rPr>
              <a:t>Heat reflected into space keeps earth cool</a:t>
            </a:r>
            <a:endParaRPr lang="en-US" sz="2000" b="1" dirty="0">
              <a:solidFill>
                <a:prstClr val="white"/>
              </a:solidFill>
            </a:endParaRPr>
          </a:p>
        </p:txBody>
      </p:sp>
      <p:sp>
        <p:nvSpPr>
          <p:cNvPr id="30" name="TextBox 29"/>
          <p:cNvSpPr txBox="1"/>
          <p:nvPr/>
        </p:nvSpPr>
        <p:spPr>
          <a:xfrm>
            <a:off x="76200" y="1524000"/>
            <a:ext cx="2209801" cy="400110"/>
          </a:xfrm>
          <a:prstGeom prst="rect">
            <a:avLst/>
          </a:prstGeom>
          <a:solidFill>
            <a:schemeClr val="bg1"/>
          </a:solidFill>
        </p:spPr>
        <p:txBody>
          <a:bodyPr wrap="square" rtlCol="0">
            <a:spAutoFit/>
          </a:bodyPr>
          <a:lstStyle/>
          <a:p>
            <a:r>
              <a:rPr lang="en-US" sz="2000" b="1" dirty="0" smtClean="0">
                <a:solidFill>
                  <a:prstClr val="black"/>
                </a:solidFill>
                <a:latin typeface="Arial" pitchFamily="34" charset="0"/>
                <a:cs typeface="Arial" pitchFamily="34" charset="0"/>
              </a:rPr>
              <a:t>September 2012</a:t>
            </a:r>
            <a:endParaRPr lang="en-US" sz="2000" b="1" dirty="0">
              <a:solidFill>
                <a:prstClr val="black"/>
              </a:solidFill>
              <a:latin typeface="Arial" pitchFamily="34" charset="0"/>
              <a:cs typeface="Arial" pitchFamily="34" charset="0"/>
            </a:endParaRPr>
          </a:p>
        </p:txBody>
      </p:sp>
      <p:sp>
        <p:nvSpPr>
          <p:cNvPr id="35" name="TextBox 34"/>
          <p:cNvSpPr txBox="1"/>
          <p:nvPr/>
        </p:nvSpPr>
        <p:spPr>
          <a:xfrm>
            <a:off x="352980" y="4397514"/>
            <a:ext cx="2999820" cy="400110"/>
          </a:xfrm>
          <a:prstGeom prst="rect">
            <a:avLst/>
          </a:prstGeom>
          <a:solidFill>
            <a:schemeClr val="tx1"/>
          </a:solidFill>
          <a:ln>
            <a:solidFill>
              <a:schemeClr val="bg1"/>
            </a:solidFill>
          </a:ln>
        </p:spPr>
        <p:txBody>
          <a:bodyPr wrap="square" rtlCol="0">
            <a:spAutoFit/>
          </a:bodyPr>
          <a:lstStyle/>
          <a:p>
            <a:pPr algn="ctr"/>
            <a:r>
              <a:rPr lang="en-US" sz="2000" b="1" dirty="0" smtClean="0">
                <a:solidFill>
                  <a:prstClr val="white"/>
                </a:solidFill>
              </a:rPr>
              <a:t>Open ocean </a:t>
            </a:r>
            <a:r>
              <a:rPr lang="en-US" sz="2000" b="1" i="1" dirty="0" smtClean="0">
                <a:solidFill>
                  <a:prstClr val="white"/>
                </a:solidFill>
              </a:rPr>
              <a:t>absorbs</a:t>
            </a:r>
            <a:r>
              <a:rPr lang="en-US" sz="2000" b="1" dirty="0" smtClean="0">
                <a:solidFill>
                  <a:prstClr val="white"/>
                </a:solidFill>
              </a:rPr>
              <a:t> heat</a:t>
            </a:r>
            <a:endParaRPr lang="en-US" sz="2000" b="1" dirty="0">
              <a:solidFill>
                <a:prstClr val="white"/>
              </a:solidFill>
            </a:endParaRPr>
          </a:p>
        </p:txBody>
      </p:sp>
      <p:sp>
        <p:nvSpPr>
          <p:cNvPr id="16" name="TextBox 15"/>
          <p:cNvSpPr txBox="1"/>
          <p:nvPr/>
        </p:nvSpPr>
        <p:spPr>
          <a:xfrm>
            <a:off x="1059846" y="6096000"/>
            <a:ext cx="2719110" cy="400110"/>
          </a:xfrm>
          <a:prstGeom prst="rect">
            <a:avLst/>
          </a:prstGeom>
          <a:solidFill>
            <a:schemeClr val="tx1"/>
          </a:solidFill>
          <a:ln>
            <a:solidFill>
              <a:schemeClr val="bg1"/>
            </a:solidFill>
          </a:ln>
        </p:spPr>
        <p:txBody>
          <a:bodyPr wrap="square" rtlCol="0">
            <a:spAutoFit/>
          </a:bodyPr>
          <a:lstStyle/>
          <a:p>
            <a:pPr algn="ctr"/>
            <a:r>
              <a:rPr lang="en-US" sz="2000" b="1" i="1" dirty="0" smtClean="0">
                <a:solidFill>
                  <a:prstClr val="white"/>
                </a:solidFill>
              </a:rPr>
              <a:t>More</a:t>
            </a:r>
            <a:r>
              <a:rPr lang="en-US" sz="2000" b="1" dirty="0" smtClean="0">
                <a:solidFill>
                  <a:prstClr val="white"/>
                </a:solidFill>
              </a:rPr>
              <a:t> ice melts</a:t>
            </a:r>
            <a:endParaRPr lang="en-US" sz="2000" b="1" dirty="0">
              <a:solidFill>
                <a:prstClr val="white"/>
              </a:solidFill>
            </a:endParaRPr>
          </a:p>
        </p:txBody>
      </p:sp>
      <p:sp>
        <p:nvSpPr>
          <p:cNvPr id="20" name="TextBox 19"/>
          <p:cNvSpPr txBox="1"/>
          <p:nvPr/>
        </p:nvSpPr>
        <p:spPr>
          <a:xfrm>
            <a:off x="4826092" y="5514945"/>
            <a:ext cx="2158816" cy="400110"/>
          </a:xfrm>
          <a:prstGeom prst="rect">
            <a:avLst/>
          </a:prstGeom>
          <a:solidFill>
            <a:schemeClr val="tx1"/>
          </a:solidFill>
          <a:ln>
            <a:solidFill>
              <a:schemeClr val="bg1"/>
            </a:solidFill>
          </a:ln>
        </p:spPr>
        <p:txBody>
          <a:bodyPr wrap="square" rtlCol="0">
            <a:spAutoFit/>
          </a:bodyPr>
          <a:lstStyle/>
          <a:p>
            <a:pPr algn="ctr"/>
            <a:r>
              <a:rPr lang="en-US" sz="2000" b="1" dirty="0" smtClean="0">
                <a:solidFill>
                  <a:prstClr val="white"/>
                </a:solidFill>
              </a:rPr>
              <a:t>Climate warms</a:t>
            </a:r>
            <a:endParaRPr lang="en-US" sz="2000" b="1" dirty="0">
              <a:solidFill>
                <a:prstClr val="white"/>
              </a:solidFill>
            </a:endParaRPr>
          </a:p>
        </p:txBody>
      </p:sp>
      <p:cxnSp>
        <p:nvCxnSpPr>
          <p:cNvPr id="21" name="Straight Arrow Connector 20"/>
          <p:cNvCxnSpPr/>
          <p:nvPr/>
        </p:nvCxnSpPr>
        <p:spPr>
          <a:xfrm flipH="1">
            <a:off x="3505200" y="5867400"/>
            <a:ext cx="2286000" cy="42865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600200" y="4797624"/>
            <a:ext cx="252690" cy="137457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38500" y="4597569"/>
            <a:ext cx="1714500" cy="111743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124200" y="4797624"/>
            <a:ext cx="1651000" cy="106977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352800" y="5867400"/>
            <a:ext cx="1295400" cy="21432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0" y="5410200"/>
            <a:ext cx="2005853" cy="461665"/>
          </a:xfrm>
          <a:prstGeom prst="rect">
            <a:avLst/>
          </a:prstGeom>
          <a:noFill/>
        </p:spPr>
        <p:txBody>
          <a:bodyPr wrap="square" rtlCol="0">
            <a:spAutoFit/>
          </a:bodyPr>
          <a:lstStyle/>
          <a:p>
            <a:r>
              <a:rPr lang="en-US" sz="2400" b="1" dirty="0" smtClean="0">
                <a:solidFill>
                  <a:srgbClr val="FF0000"/>
                </a:solidFill>
              </a:rPr>
              <a:t>And so on ...</a:t>
            </a:r>
            <a:endParaRPr lang="en-US" sz="2400" b="1" dirty="0">
              <a:solidFill>
                <a:srgbClr val="FF0000"/>
              </a:solidFill>
            </a:endParaRPr>
          </a:p>
        </p:txBody>
      </p:sp>
    </p:spTree>
    <p:extLst>
      <p:ext uri="{BB962C8B-B14F-4D97-AF65-F5344CB8AC3E}">
        <p14:creationId xmlns:p14="http://schemas.microsoft.com/office/powerpoint/2010/main" val="5926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28" grpId="1"/>
      <p:bldP spid="30" grpId="0" animBg="1"/>
      <p:bldP spid="35" grpId="0" animBg="1"/>
      <p:bldP spid="16" grpId="0" animBg="1"/>
      <p:bldP spid="20"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ctic Map.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394209"/>
            <a:ext cx="8991600" cy="8892791"/>
          </a:xfrm>
        </p:spPr>
      </p:pic>
      <p:pic>
        <p:nvPicPr>
          <p:cNvPr id="7" name="Picture 2" descr="http://www.free-clipart-pictures.net/free_clipart/sun_clipart/sun_clipart_2.gi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500" l="0" r="100000">
                        <a14:foregroundMark x1="46500" y1="21000" x2="46500" y2="21000"/>
                        <a14:foregroundMark x1="38000" y1="27000" x2="38000" y2="27000"/>
                        <a14:foregroundMark x1="26500" y1="37500" x2="26500" y2="37500"/>
                        <a14:foregroundMark x1="24500" y1="46500" x2="24500" y2="46500"/>
                        <a14:foregroundMark x1="28000" y1="58000" x2="28000" y2="58000"/>
                        <a14:foregroundMark x1="30000" y1="66500" x2="30000" y2="66500"/>
                        <a14:foregroundMark x1="38000" y1="73500" x2="38000" y2="73500"/>
                        <a14:foregroundMark x1="49000" y1="75500" x2="49000" y2="75500"/>
                        <a14:foregroundMark x1="61000" y1="77500" x2="61000" y2="77500"/>
                        <a14:foregroundMark x1="71000" y1="72500" x2="71000" y2="72500"/>
                        <a14:foregroundMark x1="79000" y1="65500" x2="79000" y2="65500"/>
                        <a14:foregroundMark x1="82500" y1="55000" x2="82500" y2="55000"/>
                        <a14:foregroundMark x1="83000" y1="44500" x2="83000" y2="44500"/>
                        <a14:foregroundMark x1="79000" y1="34500" x2="79000" y2="34500"/>
                        <a14:foregroundMark x1="73000" y1="23500" x2="73000" y2="23500"/>
                        <a14:foregroundMark x1="59000" y1="22000" x2="59000" y2="22000"/>
                      </a14:backgroundRemoval>
                    </a14:imgEffect>
                  </a14:imgLayer>
                </a14:imgProps>
              </a:ext>
              <a:ext uri="{28A0092B-C50C-407E-A947-70E740481C1C}">
                <a14:useLocalDpi xmlns:a14="http://schemas.microsoft.com/office/drawing/2010/main"/>
              </a:ext>
            </a:extLst>
          </a:blip>
          <a:srcRect/>
          <a:stretch>
            <a:fillRect/>
          </a:stretch>
        </p:blipFill>
        <p:spPr bwMode="auto">
          <a:xfrm>
            <a:off x="7265894" y="0"/>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5562600" y="1143000"/>
            <a:ext cx="1828800" cy="2514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905500" y="1524000"/>
            <a:ext cx="1638300" cy="2590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00800" y="1981200"/>
            <a:ext cx="1371600" cy="281642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4155936"/>
            <a:ext cx="3566331" cy="707886"/>
          </a:xfrm>
          <a:prstGeom prst="rect">
            <a:avLst/>
          </a:prstGeom>
          <a:solidFill>
            <a:schemeClr val="tx1"/>
          </a:solidFill>
          <a:ln>
            <a:solidFill>
              <a:schemeClr val="bg1"/>
            </a:solidFill>
          </a:ln>
        </p:spPr>
        <p:txBody>
          <a:bodyPr wrap="square" rtlCol="0">
            <a:spAutoFit/>
          </a:bodyPr>
          <a:lstStyle/>
          <a:p>
            <a:pPr algn="ctr"/>
            <a:r>
              <a:rPr lang="en-US" sz="2000" b="1" dirty="0" smtClean="0">
                <a:solidFill>
                  <a:prstClr val="white"/>
                </a:solidFill>
              </a:rPr>
              <a:t>Warmer temperatures </a:t>
            </a:r>
            <a:r>
              <a:rPr lang="en-US" sz="2000" b="1" u="sng" dirty="0" smtClean="0">
                <a:solidFill>
                  <a:prstClr val="white"/>
                </a:solidFill>
              </a:rPr>
              <a:t>increase</a:t>
            </a:r>
            <a:r>
              <a:rPr lang="en-US" sz="2000" b="1" dirty="0" smtClean="0">
                <a:solidFill>
                  <a:prstClr val="white"/>
                </a:solidFill>
              </a:rPr>
              <a:t> thawing permafrost</a:t>
            </a:r>
            <a:endParaRPr lang="en-US" sz="2000" b="1" dirty="0">
              <a:solidFill>
                <a:prstClr val="white"/>
              </a:solidFill>
            </a:endParaRPr>
          </a:p>
        </p:txBody>
      </p:sp>
      <p:sp>
        <p:nvSpPr>
          <p:cNvPr id="12" name="TextBox 11"/>
          <p:cNvSpPr txBox="1"/>
          <p:nvPr/>
        </p:nvSpPr>
        <p:spPr>
          <a:xfrm>
            <a:off x="366990" y="1905000"/>
            <a:ext cx="2719110" cy="707886"/>
          </a:xfrm>
          <a:prstGeom prst="rect">
            <a:avLst/>
          </a:prstGeom>
          <a:solidFill>
            <a:schemeClr val="tx1"/>
          </a:solidFill>
          <a:ln>
            <a:solidFill>
              <a:schemeClr val="bg1"/>
            </a:solidFill>
          </a:ln>
        </p:spPr>
        <p:txBody>
          <a:bodyPr wrap="square" rtlCol="0">
            <a:spAutoFit/>
          </a:bodyPr>
          <a:lstStyle/>
          <a:p>
            <a:pPr algn="ctr"/>
            <a:r>
              <a:rPr lang="en-US" sz="2000" b="1" dirty="0" smtClean="0">
                <a:solidFill>
                  <a:prstClr val="white"/>
                </a:solidFill>
              </a:rPr>
              <a:t>More </a:t>
            </a:r>
            <a:r>
              <a:rPr lang="en-US" sz="2000" b="1" dirty="0">
                <a:solidFill>
                  <a:prstClr val="white"/>
                </a:solidFill>
              </a:rPr>
              <a:t>CO</a:t>
            </a:r>
            <a:r>
              <a:rPr lang="en-US" sz="2000" b="1" baseline="-25000" dirty="0">
                <a:solidFill>
                  <a:prstClr val="white"/>
                </a:solidFill>
              </a:rPr>
              <a:t>2 </a:t>
            </a:r>
            <a:r>
              <a:rPr lang="en-US" sz="2000" b="1" baseline="-25000" dirty="0" smtClean="0">
                <a:solidFill>
                  <a:prstClr val="white"/>
                </a:solidFill>
              </a:rPr>
              <a:t> </a:t>
            </a:r>
            <a:r>
              <a:rPr lang="en-US" sz="2000" b="1" dirty="0" smtClean="0">
                <a:solidFill>
                  <a:prstClr val="white"/>
                </a:solidFill>
              </a:rPr>
              <a:t>causes warmer temperatures</a:t>
            </a:r>
            <a:endParaRPr lang="en-US" sz="2000" b="1" dirty="0">
              <a:solidFill>
                <a:prstClr val="white"/>
              </a:solidFill>
            </a:endParaRPr>
          </a:p>
        </p:txBody>
      </p:sp>
      <p:sp>
        <p:nvSpPr>
          <p:cNvPr id="13" name="TextBox 12"/>
          <p:cNvSpPr txBox="1"/>
          <p:nvPr/>
        </p:nvSpPr>
        <p:spPr>
          <a:xfrm>
            <a:off x="3048000" y="587514"/>
            <a:ext cx="2771775" cy="707886"/>
          </a:xfrm>
          <a:prstGeom prst="rect">
            <a:avLst/>
          </a:prstGeom>
          <a:solidFill>
            <a:schemeClr val="tx1"/>
          </a:solidFill>
          <a:ln>
            <a:solidFill>
              <a:schemeClr val="bg1"/>
            </a:solidFill>
          </a:ln>
        </p:spPr>
        <p:txBody>
          <a:bodyPr wrap="square" rtlCol="0">
            <a:spAutoFit/>
          </a:bodyPr>
          <a:lstStyle/>
          <a:p>
            <a:pPr algn="ctr"/>
            <a:r>
              <a:rPr lang="en-US" sz="2000" b="1" i="1" dirty="0" smtClean="0">
                <a:solidFill>
                  <a:prstClr val="white"/>
                </a:solidFill>
              </a:rPr>
              <a:t>Thawing permafrost releases CO</a:t>
            </a:r>
            <a:r>
              <a:rPr lang="en-US" sz="2000" b="1" i="1" baseline="-25000" dirty="0" smtClean="0">
                <a:solidFill>
                  <a:prstClr val="white"/>
                </a:solidFill>
              </a:rPr>
              <a:t>2</a:t>
            </a:r>
            <a:endParaRPr lang="en-US" sz="2000" b="1" baseline="-25000" dirty="0">
              <a:solidFill>
                <a:prstClr val="white"/>
              </a:solidFill>
            </a:endParaRPr>
          </a:p>
        </p:txBody>
      </p:sp>
      <p:cxnSp>
        <p:nvCxnSpPr>
          <p:cNvPr id="15" name="Straight Arrow Connector 14"/>
          <p:cNvCxnSpPr/>
          <p:nvPr/>
        </p:nvCxnSpPr>
        <p:spPr>
          <a:xfrm>
            <a:off x="1852890" y="2647950"/>
            <a:ext cx="1195110" cy="131445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562600" y="952501"/>
            <a:ext cx="685800" cy="339089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257800" y="1104900"/>
            <a:ext cx="609600" cy="27051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852890" y="952501"/>
            <a:ext cx="1347510" cy="80009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438400" y="1104900"/>
            <a:ext cx="990600" cy="61263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72000" y="1219200"/>
            <a:ext cx="838200" cy="289560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438400" y="2667000"/>
            <a:ext cx="1143000" cy="1447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3119735"/>
            <a:ext cx="2005853" cy="461665"/>
          </a:xfrm>
          <a:prstGeom prst="rect">
            <a:avLst/>
          </a:prstGeom>
          <a:noFill/>
        </p:spPr>
        <p:txBody>
          <a:bodyPr wrap="square" rtlCol="0">
            <a:spAutoFit/>
          </a:bodyPr>
          <a:lstStyle/>
          <a:p>
            <a:r>
              <a:rPr lang="en-US" sz="2400" b="1" dirty="0" smtClean="0">
                <a:solidFill>
                  <a:srgbClr val="FF0000"/>
                </a:solidFill>
              </a:rPr>
              <a:t>And so on ...</a:t>
            </a:r>
            <a:endParaRPr lang="en-US" sz="2400" b="1" dirty="0">
              <a:solidFill>
                <a:srgbClr val="FF0000"/>
              </a:solidFill>
            </a:endParaRPr>
          </a:p>
        </p:txBody>
      </p:sp>
    </p:spTree>
    <p:extLst>
      <p:ext uri="{BB962C8B-B14F-4D97-AF65-F5344CB8AC3E}">
        <p14:creationId xmlns:p14="http://schemas.microsoft.com/office/powerpoint/2010/main" val="4095459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72416" y="12526"/>
            <a:ext cx="4208746" cy="646331"/>
          </a:xfrm>
          <a:prstGeom prst="rect">
            <a:avLst/>
          </a:prstGeom>
          <a:noFill/>
        </p:spPr>
        <p:txBody>
          <a:bodyPr wrap="square" rtlCol="0">
            <a:spAutoFit/>
          </a:bodyPr>
          <a:lstStyle/>
          <a:p>
            <a:pPr algn="r"/>
            <a:r>
              <a:rPr lang="en-US" sz="3600" b="1" dirty="0" smtClean="0"/>
              <a:t>“</a:t>
            </a:r>
            <a:r>
              <a:rPr lang="en-US" sz="3600" b="1" dirty="0" err="1" smtClean="0"/>
              <a:t>Thermokarst</a:t>
            </a:r>
            <a:r>
              <a:rPr lang="en-US" sz="3600" b="1" dirty="0" smtClean="0"/>
              <a:t>”</a:t>
            </a:r>
            <a:endParaRPr lang="en-US" sz="3600" b="1" dirty="0"/>
          </a:p>
        </p:txBody>
      </p:sp>
    </p:spTree>
    <p:extLst>
      <p:ext uri="{BB962C8B-B14F-4D97-AF65-F5344CB8AC3E}">
        <p14:creationId xmlns:p14="http://schemas.microsoft.com/office/powerpoint/2010/main" val="19965421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6"/>
        <p14:stopEvt time="11438" objId="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062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43000"/>
          </a:xfrm>
        </p:spPr>
        <p:txBody>
          <a:bodyPr>
            <a:normAutofit fontScale="90000"/>
          </a:bodyPr>
          <a:lstStyle/>
          <a:p>
            <a:r>
              <a:rPr lang="en-US" b="1" dirty="0" smtClean="0"/>
              <a:t>Lesson </a:t>
            </a:r>
            <a:r>
              <a:rPr lang="en-US" b="1" dirty="0" smtClean="0"/>
              <a:t>3</a:t>
            </a:r>
            <a:r>
              <a:rPr lang="en-US" b="1" dirty="0"/>
              <a:t/>
            </a:r>
            <a:br>
              <a:rPr lang="en-US" b="1" dirty="0"/>
            </a:br>
            <a:r>
              <a:rPr lang="en-US" sz="4000" b="1" dirty="0"/>
              <a:t>Dissolved Organic Matter in Natural Waters</a:t>
            </a:r>
            <a:endParaRPr lang="en-US" sz="2700" dirty="0"/>
          </a:p>
        </p:txBody>
      </p:sp>
      <p:pic>
        <p:nvPicPr>
          <p:cNvPr id="3" name="Shape 329"/>
          <p:cNvPicPr preferRelativeResize="0"/>
          <p:nvPr/>
        </p:nvPicPr>
        <p:blipFill>
          <a:blip r:embed="rId2"/>
          <a:stretch>
            <a:fillRect/>
          </a:stretch>
        </p:blipFill>
        <p:spPr>
          <a:xfrm>
            <a:off x="1082925" y="4639500"/>
            <a:ext cx="3111454" cy="1960224"/>
          </a:xfrm>
          <a:prstGeom prst="rect">
            <a:avLst/>
          </a:prstGeom>
        </p:spPr>
      </p:pic>
      <p:pic>
        <p:nvPicPr>
          <p:cNvPr id="4" name="Shape 330"/>
          <p:cNvPicPr preferRelativeResize="0"/>
          <p:nvPr/>
        </p:nvPicPr>
        <p:blipFill>
          <a:blip r:embed="rId3"/>
          <a:stretch>
            <a:fillRect/>
          </a:stretch>
        </p:blipFill>
        <p:spPr>
          <a:xfrm>
            <a:off x="5833457" y="4639500"/>
            <a:ext cx="1958192" cy="1960224"/>
          </a:xfrm>
          <a:prstGeom prst="rect">
            <a:avLst/>
          </a:prstGeom>
        </p:spPr>
      </p:pic>
      <p:sp>
        <p:nvSpPr>
          <p:cNvPr id="5" name="Shape 319"/>
          <p:cNvSpPr txBox="1">
            <a:spLocks/>
          </p:cNvSpPr>
          <p:nvPr/>
        </p:nvSpPr>
        <p:spPr>
          <a:xfrm>
            <a:off x="0" y="381000"/>
            <a:ext cx="91440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buFont typeface="Calibri"/>
              <a:buNone/>
            </a:pPr>
            <a:r>
              <a:rPr lang="en-US" b="1" dirty="0" smtClean="0">
                <a:solidFill>
                  <a:schemeClr val="dk1"/>
                </a:solidFill>
                <a:latin typeface="Calibri"/>
                <a:ea typeface="Calibri"/>
                <a:cs typeface="Calibri"/>
                <a:sym typeface="Calibri"/>
              </a:rPr>
              <a:t>Thawing Permafrost Lessons &amp; Labs</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US" sz="2400" b="1" dirty="0" smtClean="0">
                <a:solidFill>
                  <a:schemeClr val="dk1"/>
                </a:solidFill>
                <a:latin typeface="Calibri"/>
                <a:ea typeface="Calibri"/>
                <a:cs typeface="Calibri"/>
                <a:sym typeface="Calibri"/>
              </a:rPr>
              <a:t>By Bruce Taterka, West Morris Mendham High School</a:t>
            </a:r>
          </a:p>
          <a:p>
            <a:pPr>
              <a:spcBef>
                <a:spcPts val="0"/>
              </a:spcBef>
              <a:buClr>
                <a:schemeClr val="dk1"/>
              </a:buClr>
              <a:buSzPct val="25000"/>
              <a:buFont typeface="Calibri"/>
              <a:buNone/>
            </a:pPr>
            <a:r>
              <a:rPr lang="en-US" sz="2400" b="1" dirty="0" smtClean="0">
                <a:solidFill>
                  <a:schemeClr val="dk1"/>
                </a:solidFill>
                <a:latin typeface="Calibri"/>
                <a:ea typeface="Calibri"/>
                <a:cs typeface="Calibri"/>
                <a:sym typeface="Calibri"/>
              </a:rPr>
              <a:t>and Rose Cory, University of Michigan</a:t>
            </a: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8446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1186" name="Picture 2" descr="DSC_0001"/>
          <p:cNvPicPr>
            <a:picLocks noGrp="1" noChangeAspect="1" noChangeArrowheads="1"/>
          </p:cNvPicPr>
          <p:nvPr>
            <p:ph/>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259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1192" name="Rectangle 8"/>
          <p:cNvSpPr>
            <a:spLocks noChangeArrowheads="1"/>
          </p:cNvSpPr>
          <p:nvPr/>
        </p:nvSpPr>
        <p:spPr bwMode="auto">
          <a:xfrm>
            <a:off x="7938" y="0"/>
            <a:ext cx="9126537"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smtClean="0"/>
              <a:t>Arctic Carbon Balance</a:t>
            </a:r>
          </a:p>
          <a:p>
            <a:pPr algn="ctr"/>
            <a:r>
              <a:rPr lang="en-US" dirty="0">
                <a:solidFill>
                  <a:srgbClr val="C00000"/>
                </a:solidFill>
              </a:rPr>
              <a:t> </a:t>
            </a:r>
            <a:r>
              <a:rPr lang="en-US" dirty="0" smtClean="0">
                <a:solidFill>
                  <a:srgbClr val="C00000"/>
                </a:solidFill>
              </a:rPr>
              <a:t>       </a:t>
            </a:r>
            <a:r>
              <a:rPr lang="en-US" sz="2200" i="1" dirty="0" smtClean="0">
                <a:solidFill>
                  <a:srgbClr val="C00000"/>
                </a:solidFill>
              </a:rPr>
              <a:t>On Land:   10 – 30 g C/m</a:t>
            </a:r>
            <a:r>
              <a:rPr lang="en-US" sz="2200" i="1" baseline="30000" dirty="0" smtClean="0">
                <a:solidFill>
                  <a:srgbClr val="C00000"/>
                </a:solidFill>
              </a:rPr>
              <a:t>2</a:t>
            </a:r>
            <a:r>
              <a:rPr lang="en-US" sz="2200" i="1" dirty="0" smtClean="0">
                <a:solidFill>
                  <a:srgbClr val="C00000"/>
                </a:solidFill>
              </a:rPr>
              <a:t>/yr  </a:t>
            </a:r>
            <a:r>
              <a:rPr lang="en-US" sz="2200" i="1" u="sng" dirty="0" smtClean="0">
                <a:solidFill>
                  <a:srgbClr val="C00000"/>
                </a:solidFill>
              </a:rPr>
              <a:t>storage</a:t>
            </a:r>
          </a:p>
          <a:p>
            <a:pPr algn="ctr"/>
            <a:r>
              <a:rPr lang="en-US" sz="2200" i="1" dirty="0" smtClean="0">
                <a:solidFill>
                  <a:srgbClr val="0000FF"/>
                </a:solidFill>
              </a:rPr>
              <a:t>Freshwater: 20 – 30 g C/m</a:t>
            </a:r>
            <a:r>
              <a:rPr lang="en-US" sz="2200" i="1" baseline="30000" dirty="0" smtClean="0">
                <a:solidFill>
                  <a:srgbClr val="0000FF"/>
                </a:solidFill>
              </a:rPr>
              <a:t>2</a:t>
            </a:r>
            <a:r>
              <a:rPr lang="en-US" sz="2200" i="1" dirty="0" smtClean="0">
                <a:solidFill>
                  <a:srgbClr val="0000FF"/>
                </a:solidFill>
              </a:rPr>
              <a:t>/yr  </a:t>
            </a:r>
            <a:r>
              <a:rPr lang="en-US" sz="2200" i="1" u="sng" dirty="0" smtClean="0">
                <a:solidFill>
                  <a:srgbClr val="0000FF"/>
                </a:solidFill>
              </a:rPr>
              <a:t>loss</a:t>
            </a:r>
            <a:endParaRPr lang="en-US" sz="2200" u="sng" dirty="0">
              <a:solidFill>
                <a:srgbClr val="0000FF"/>
              </a:solidFill>
            </a:endParaRPr>
          </a:p>
        </p:txBody>
      </p:sp>
    </p:spTree>
    <p:extLst>
      <p:ext uri="{BB962C8B-B14F-4D97-AF65-F5344CB8AC3E}">
        <p14:creationId xmlns:p14="http://schemas.microsoft.com/office/powerpoint/2010/main" val="555440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hoto Backup\Pentax Backup\117_0708\IMGP3930.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6700"/>
                    </a14:imgEffect>
                    <a14:imgEffect>
                      <a14:saturation sat="121000"/>
                    </a14:imgEffect>
                    <a14:imgEffect>
                      <a14:brightnessContrast bright="12000" contrast="19000"/>
                    </a14:imgEffect>
                  </a14:imgLayer>
                </a14:imgProps>
              </a:ext>
              <a:ext uri="{28A0092B-C50C-407E-A947-70E740481C1C}">
                <a14:useLocalDpi xmlns:a14="http://schemas.microsoft.com/office/drawing/2010/main"/>
              </a:ext>
            </a:extLst>
          </a:blip>
          <a:src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610303" y="1355834"/>
            <a:ext cx="3184635" cy="99322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326524" y="1508234"/>
            <a:ext cx="867104" cy="192076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418897" y="1508234"/>
            <a:ext cx="1639613" cy="271692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40354" y="926939"/>
            <a:ext cx="4208746" cy="646331"/>
          </a:xfrm>
          <a:prstGeom prst="rect">
            <a:avLst/>
          </a:prstGeom>
          <a:noFill/>
        </p:spPr>
        <p:txBody>
          <a:bodyPr wrap="square" rtlCol="0">
            <a:spAutoFit/>
          </a:bodyPr>
          <a:lstStyle/>
          <a:p>
            <a:pPr algn="r"/>
            <a:r>
              <a:rPr lang="en-US" sz="3600" b="1" dirty="0" smtClean="0"/>
              <a:t>Water Tracks</a:t>
            </a:r>
            <a:endParaRPr lang="en-US" sz="3600" b="1" dirty="0"/>
          </a:p>
        </p:txBody>
      </p:sp>
    </p:spTree>
    <p:extLst>
      <p:ext uri="{BB962C8B-B14F-4D97-AF65-F5344CB8AC3E}">
        <p14:creationId xmlns:p14="http://schemas.microsoft.com/office/powerpoint/2010/main" val="3376649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209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baseline="0" dirty="0" smtClean="0">
                <a:solidFill>
                  <a:schemeClr val="dk1"/>
                </a:solidFill>
                <a:latin typeface="Calibri"/>
                <a:ea typeface="Calibri"/>
                <a:cs typeface="Calibri"/>
                <a:sym typeface="Calibri"/>
              </a:rPr>
              <a:t>Lesson </a:t>
            </a:r>
            <a:r>
              <a:rPr lang="en-US" sz="3950" b="1" dirty="0">
                <a:solidFill>
                  <a:schemeClr val="dk1"/>
                </a:solidFill>
                <a:latin typeface="Calibri"/>
                <a:ea typeface="Calibri"/>
                <a:cs typeface="Calibri"/>
                <a:sym typeface="Calibri"/>
              </a:rPr>
              <a:t>1</a:t>
            </a:r>
            <a:r>
              <a:rPr lang="en-US" sz="3950" b="1" i="0" u="none" strike="noStrike" cap="none" baseline="0" dirty="0">
                <a:solidFill>
                  <a:schemeClr val="dk1"/>
                </a:solidFill>
                <a:latin typeface="Calibri"/>
                <a:ea typeface="Calibri"/>
                <a:cs typeface="Calibri"/>
                <a:sym typeface="Calibri"/>
              </a:rPr>
              <a:t> – </a:t>
            </a:r>
            <a:r>
              <a:rPr lang="en-US" sz="3950" b="1" dirty="0">
                <a:solidFill>
                  <a:schemeClr val="dk1"/>
                </a:solidFill>
                <a:latin typeface="Calibri"/>
                <a:ea typeface="Calibri"/>
                <a:cs typeface="Calibri"/>
                <a:sym typeface="Calibri"/>
              </a:rPr>
              <a:t>What is Permafrost?</a:t>
            </a:r>
          </a:p>
        </p:txBody>
      </p:sp>
      <p:pic>
        <p:nvPicPr>
          <p:cNvPr id="329" name="Shape 329"/>
          <p:cNvPicPr preferRelativeResize="0"/>
          <p:nvPr/>
        </p:nvPicPr>
        <p:blipFill>
          <a:blip r:embed="rId3"/>
          <a:stretch>
            <a:fillRect/>
          </a:stretch>
        </p:blipFill>
        <p:spPr>
          <a:xfrm>
            <a:off x="1082925" y="4639500"/>
            <a:ext cx="3111454" cy="1960224"/>
          </a:xfrm>
          <a:prstGeom prst="rect">
            <a:avLst/>
          </a:prstGeom>
        </p:spPr>
      </p:pic>
      <p:pic>
        <p:nvPicPr>
          <p:cNvPr id="330" name="Shape 330"/>
          <p:cNvPicPr preferRelativeResize="0"/>
          <p:nvPr/>
        </p:nvPicPr>
        <p:blipFill>
          <a:blip r:embed="rId4"/>
          <a:stretch>
            <a:fillRect/>
          </a:stretch>
        </p:blipFill>
        <p:spPr>
          <a:xfrm>
            <a:off x="5833457" y="4639500"/>
            <a:ext cx="1958192" cy="1960224"/>
          </a:xfrm>
          <a:prstGeom prst="rect">
            <a:avLst/>
          </a:prstGeom>
        </p:spPr>
      </p:pic>
      <p:sp>
        <p:nvSpPr>
          <p:cNvPr id="5" name="Shape 319"/>
          <p:cNvSpPr txBox="1">
            <a:spLocks/>
          </p:cNvSpPr>
          <p:nvPr/>
        </p:nvSpPr>
        <p:spPr>
          <a:xfrm>
            <a:off x="0" y="381000"/>
            <a:ext cx="91440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buFont typeface="Calibri"/>
              <a:buNone/>
            </a:pPr>
            <a:r>
              <a:rPr lang="en-US" b="1" dirty="0" smtClean="0">
                <a:solidFill>
                  <a:schemeClr val="dk1"/>
                </a:solidFill>
                <a:latin typeface="Calibri"/>
                <a:ea typeface="Calibri"/>
                <a:cs typeface="Calibri"/>
                <a:sym typeface="Calibri"/>
              </a:rPr>
              <a:t>Thawing Permafrost Lessons &amp; Labs</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US" sz="2400" b="1" dirty="0" smtClean="0">
                <a:solidFill>
                  <a:schemeClr val="dk1"/>
                </a:solidFill>
                <a:latin typeface="Calibri"/>
                <a:ea typeface="Calibri"/>
                <a:cs typeface="Calibri"/>
                <a:sym typeface="Calibri"/>
              </a:rPr>
              <a:t>By Bruce Taterka, West Morris Mendham High School</a:t>
            </a:r>
          </a:p>
          <a:p>
            <a:pPr>
              <a:spcBef>
                <a:spcPts val="0"/>
              </a:spcBef>
              <a:buClr>
                <a:schemeClr val="dk1"/>
              </a:buClr>
              <a:buSzPct val="25000"/>
              <a:buFont typeface="Calibri"/>
              <a:buNone/>
            </a:pPr>
            <a:r>
              <a:rPr lang="en-US" sz="2400" b="1" dirty="0" smtClean="0">
                <a:solidFill>
                  <a:schemeClr val="dk1"/>
                </a:solidFill>
                <a:latin typeface="Calibri"/>
                <a:ea typeface="Calibri"/>
                <a:cs typeface="Calibri"/>
                <a:sym typeface="Calibri"/>
              </a:rPr>
              <a:t>and Rose Cory, University of Michigan</a:t>
            </a: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2516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P23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5148199" y="70134"/>
            <a:ext cx="3908119" cy="646331"/>
          </a:xfrm>
          <a:prstGeom prst="rect">
            <a:avLst/>
          </a:prstGeom>
          <a:noFill/>
          <a:ln>
            <a:noFill/>
          </a:ln>
        </p:spPr>
        <p:txBody>
          <a:bodyPr wrap="square" rtlCol="0">
            <a:spAutoFit/>
          </a:bodyPr>
          <a:lstStyle/>
          <a:p>
            <a:pPr algn="ctr"/>
            <a:r>
              <a:rPr lang="en-US" sz="3600" b="1" dirty="0" smtClean="0"/>
              <a:t>Ponds &amp; Wetlands</a:t>
            </a:r>
            <a:endParaRPr lang="en-US" sz="3600" b="1" dirty="0"/>
          </a:p>
        </p:txBody>
      </p:sp>
    </p:spTree>
    <p:extLst>
      <p:ext uri="{BB962C8B-B14F-4D97-AF65-F5344CB8AC3E}">
        <p14:creationId xmlns:p14="http://schemas.microsoft.com/office/powerpoint/2010/main" val="447463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5034"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P23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1487939"/>
      </p:ext>
    </p:extLst>
  </p:cSld>
  <p:clrMapOvr>
    <a:masterClrMapping/>
  </p:clrMapOvr>
  <mc:AlternateContent xmlns:mc="http://schemas.openxmlformats.org/markup-compatibility/2006" xmlns:p14="http://schemas.microsoft.com/office/powerpoint/2010/main">
    <mc:Choice Requires="p14">
      <p:transition p14:dur="300" advTm="6343">
        <p:fade/>
      </p:transition>
    </mc:Choice>
    <mc:Fallback xmlns="">
      <p:transition xmlns:p14="http://schemas.microsoft.com/office/powerpoint/2010/main" advTm="6343">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GP2339"/>
          <p:cNvPicPr>
            <a:picLocks noGrp="1" noChangeAspect="1"/>
          </p:cNvPicPr>
          <p:nvPr isPhoto="1"/>
        </p:nvPicPr>
        <p:blipFill rotWithShape="1">
          <a:blip r:embed="rId3" cstate="print">
            <a:lum/>
            <a:extLst>
              <a:ext uri="{28A0092B-C50C-407E-A947-70E740481C1C}">
                <a14:useLocalDpi xmlns:a14="http://schemas.microsoft.com/office/drawing/2010/main"/>
              </a:ext>
            </a:extLst>
          </a:blip>
          <a:srcRect/>
          <a:stretch/>
        </p:blipFill>
        <p:spPr>
          <a:xfrm>
            <a:off x="3124200" y="2480207"/>
            <a:ext cx="6025443" cy="4377793"/>
          </a:xfrm>
          <a:prstGeom prst="rect">
            <a:avLst/>
          </a:prstGeom>
          <a:noFill/>
          <a:ln w="57150">
            <a:solidFill>
              <a:schemeClr val="tx1"/>
            </a:solidFill>
          </a:ln>
        </p:spPr>
      </p:pic>
      <p:pic>
        <p:nvPicPr>
          <p:cNvPr id="4" name="Picture 3" descr="IMGP2344"/>
          <p:cNvPicPr>
            <a:picLocks noGrp="1" noChangeAspect="1"/>
          </p:cNvPicPr>
          <p:nvPr isPhoto="1"/>
        </p:nvPicPr>
        <p:blipFill rotWithShape="1">
          <a:blip r:embed="rId4" cstate="print">
            <a:lum/>
            <a:extLst>
              <a:ext uri="{28A0092B-C50C-407E-A947-70E740481C1C}">
                <a14:useLocalDpi xmlns:a14="http://schemas.microsoft.com/office/drawing/2010/main"/>
              </a:ext>
            </a:extLst>
          </a:blip>
          <a:srcRect/>
          <a:stretch/>
        </p:blipFill>
        <p:spPr>
          <a:xfrm>
            <a:off x="8466" y="1"/>
            <a:ext cx="5554134" cy="4573422"/>
          </a:xfrm>
          <a:prstGeom prst="rect">
            <a:avLst/>
          </a:prstGeom>
          <a:noFill/>
          <a:ln w="28575">
            <a:solidFill>
              <a:schemeClr val="tx1"/>
            </a:solidFill>
          </a:ln>
        </p:spPr>
      </p:pic>
      <p:sp>
        <p:nvSpPr>
          <p:cNvPr id="3" name="TextBox 2"/>
          <p:cNvSpPr txBox="1"/>
          <p:nvPr/>
        </p:nvSpPr>
        <p:spPr>
          <a:xfrm>
            <a:off x="6019800" y="2488674"/>
            <a:ext cx="2961362" cy="646331"/>
          </a:xfrm>
          <a:prstGeom prst="rect">
            <a:avLst/>
          </a:prstGeom>
          <a:noFill/>
        </p:spPr>
        <p:txBody>
          <a:bodyPr wrap="square" rtlCol="0">
            <a:spAutoFit/>
          </a:bodyPr>
          <a:lstStyle/>
          <a:p>
            <a:pPr algn="r"/>
            <a:r>
              <a:rPr lang="en-US" sz="3600" b="1" dirty="0" smtClean="0"/>
              <a:t>Lake I-8 inlet</a:t>
            </a:r>
            <a:endParaRPr lang="en-US" sz="3600" b="1" dirty="0"/>
          </a:p>
        </p:txBody>
      </p:sp>
      <p:sp>
        <p:nvSpPr>
          <p:cNvPr id="5" name="TextBox 4"/>
          <p:cNvSpPr txBox="1"/>
          <p:nvPr/>
        </p:nvSpPr>
        <p:spPr>
          <a:xfrm>
            <a:off x="2570194" y="152400"/>
            <a:ext cx="2961362" cy="646331"/>
          </a:xfrm>
          <a:prstGeom prst="rect">
            <a:avLst/>
          </a:prstGeom>
          <a:noFill/>
        </p:spPr>
        <p:txBody>
          <a:bodyPr wrap="square" rtlCol="0">
            <a:spAutoFit/>
          </a:bodyPr>
          <a:lstStyle/>
          <a:p>
            <a:pPr algn="r"/>
            <a:r>
              <a:rPr lang="en-US" sz="3600" b="1" dirty="0" smtClean="0"/>
              <a:t>Lake I-8 outlet</a:t>
            </a:r>
            <a:endParaRPr lang="en-US" sz="3600" b="1" dirty="0"/>
          </a:p>
        </p:txBody>
      </p:sp>
    </p:spTree>
    <p:extLst>
      <p:ext uri="{BB962C8B-B14F-4D97-AF65-F5344CB8AC3E}">
        <p14:creationId xmlns:p14="http://schemas.microsoft.com/office/powerpoint/2010/main" val="14928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Oval 2"/>
          <p:cNvSpPr>
            <a:spLocks noChangeArrowheads="1"/>
          </p:cNvSpPr>
          <p:nvPr/>
        </p:nvSpPr>
        <p:spPr bwMode="auto">
          <a:xfrm>
            <a:off x="6004919" y="632114"/>
            <a:ext cx="2578100" cy="1693863"/>
          </a:xfrm>
          <a:prstGeom prst="ellipse">
            <a:avLst/>
          </a:prstGeom>
          <a:solidFill>
            <a:srgbClr val="FF6600"/>
          </a:solidFill>
          <a:ln w="12700">
            <a:solidFill>
              <a:schemeClr val="tx1"/>
            </a:solidFill>
            <a:round/>
            <a:headEnd/>
            <a:tailEnd/>
          </a:ln>
        </p:spPr>
        <p:txBody>
          <a:bodyPr wrap="none" lIns="92075" tIns="46038" rIns="92075" bIns="46038" anchor="ctr"/>
          <a:lstStyle/>
          <a:p>
            <a:pPr algn="ctr" eaLnBrk="0" hangingPunct="0"/>
            <a:r>
              <a:rPr lang="en-US" sz="2400" b="1" i="1" dirty="0">
                <a:solidFill>
                  <a:schemeClr val="bg1"/>
                </a:solidFill>
                <a:latin typeface="Arial" pitchFamily="34" charset="0"/>
                <a:cs typeface="Arial" pitchFamily="34" charset="0"/>
              </a:rPr>
              <a:t>Atmosphere</a:t>
            </a:r>
          </a:p>
          <a:p>
            <a:pPr algn="ctr" eaLnBrk="0" hangingPunct="0">
              <a:lnSpc>
                <a:spcPct val="110000"/>
              </a:lnSpc>
            </a:pPr>
            <a:r>
              <a:rPr lang="en-US" sz="2400" b="1" dirty="0" smtClean="0">
                <a:solidFill>
                  <a:schemeClr val="bg1"/>
                </a:solidFill>
                <a:latin typeface="Arial" pitchFamily="34" charset="0"/>
                <a:cs typeface="Arial" pitchFamily="34" charset="0"/>
              </a:rPr>
              <a:t>860</a:t>
            </a:r>
            <a:endParaRPr lang="en-US" sz="2000" i="1" dirty="0">
              <a:solidFill>
                <a:schemeClr val="bg1"/>
              </a:solidFill>
              <a:latin typeface="Arial" pitchFamily="34" charset="0"/>
              <a:cs typeface="Arial" pitchFamily="34" charset="0"/>
            </a:endParaRPr>
          </a:p>
        </p:txBody>
      </p:sp>
      <p:sp>
        <p:nvSpPr>
          <p:cNvPr id="32772" name="Oval 3"/>
          <p:cNvSpPr>
            <a:spLocks noChangeArrowheads="1"/>
          </p:cNvSpPr>
          <p:nvPr/>
        </p:nvSpPr>
        <p:spPr bwMode="auto">
          <a:xfrm>
            <a:off x="152400" y="685800"/>
            <a:ext cx="3048000" cy="3581400"/>
          </a:xfrm>
          <a:prstGeom prst="ellipse">
            <a:avLst/>
          </a:prstGeom>
          <a:solidFill>
            <a:srgbClr val="006600"/>
          </a:solidFill>
          <a:ln w="12700">
            <a:solidFill>
              <a:schemeClr val="tx1"/>
            </a:solidFill>
            <a:round/>
            <a:headEnd/>
            <a:tailEnd/>
          </a:ln>
        </p:spPr>
        <p:txBody>
          <a:bodyPr wrap="none" lIns="92075" tIns="46038" rIns="92075" bIns="46038" anchor="ctr"/>
          <a:lstStyle/>
          <a:p>
            <a:pPr algn="ctr" eaLnBrk="0" hangingPunct="0"/>
            <a:endParaRPr lang="en-US" sz="2800" b="1" i="1" dirty="0">
              <a:solidFill>
                <a:schemeClr val="bg1"/>
              </a:solidFill>
              <a:latin typeface="Arial" pitchFamily="34" charset="0"/>
              <a:cs typeface="Arial" pitchFamily="34" charset="0"/>
            </a:endParaRPr>
          </a:p>
          <a:p>
            <a:pPr algn="ctr" eaLnBrk="0" hangingPunct="0"/>
            <a:endParaRPr lang="en-US" sz="2800" b="1" i="1" dirty="0">
              <a:solidFill>
                <a:schemeClr val="bg1"/>
              </a:solidFill>
              <a:latin typeface="Arial" pitchFamily="34" charset="0"/>
              <a:cs typeface="Arial" pitchFamily="34" charset="0"/>
            </a:endParaRPr>
          </a:p>
          <a:p>
            <a:pPr algn="ctr" eaLnBrk="0" hangingPunct="0"/>
            <a:endParaRPr lang="en-US" sz="2800" b="1" i="1" dirty="0">
              <a:solidFill>
                <a:schemeClr val="bg1"/>
              </a:solidFill>
              <a:latin typeface="Arial" pitchFamily="34" charset="0"/>
              <a:cs typeface="Arial" pitchFamily="34" charset="0"/>
            </a:endParaRPr>
          </a:p>
          <a:p>
            <a:pPr algn="ctr" eaLnBrk="0" hangingPunct="0"/>
            <a:endParaRPr lang="en-US" sz="2800" b="1" i="1" dirty="0">
              <a:solidFill>
                <a:schemeClr val="bg1"/>
              </a:solidFill>
              <a:latin typeface="Arial" pitchFamily="34" charset="0"/>
              <a:cs typeface="Arial" pitchFamily="34" charset="0"/>
            </a:endParaRPr>
          </a:p>
          <a:p>
            <a:pPr algn="ctr" eaLnBrk="0" hangingPunct="0"/>
            <a:r>
              <a:rPr lang="en-US" sz="2400" b="1" i="1" dirty="0" smtClean="0">
                <a:solidFill>
                  <a:schemeClr val="bg1"/>
                </a:solidFill>
                <a:latin typeface="Arial" pitchFamily="34" charset="0"/>
                <a:cs typeface="Arial" pitchFamily="34" charset="0"/>
              </a:rPr>
              <a:t>Land (plants &amp; soil)</a:t>
            </a:r>
            <a:endParaRPr lang="en-US" sz="2400" b="1" i="1" dirty="0">
              <a:solidFill>
                <a:schemeClr val="bg1"/>
              </a:solidFill>
              <a:latin typeface="Arial" pitchFamily="34" charset="0"/>
              <a:cs typeface="Arial" pitchFamily="34" charset="0"/>
            </a:endParaRPr>
          </a:p>
          <a:p>
            <a:pPr algn="ctr" eaLnBrk="0" hangingPunct="0">
              <a:lnSpc>
                <a:spcPct val="110000"/>
              </a:lnSpc>
            </a:pPr>
            <a:r>
              <a:rPr lang="en-US" sz="2800" b="1" dirty="0" smtClean="0">
                <a:solidFill>
                  <a:schemeClr val="bg1"/>
                </a:solidFill>
                <a:latin typeface="Arial" pitchFamily="34" charset="0"/>
                <a:cs typeface="Arial" pitchFamily="34" charset="0"/>
              </a:rPr>
              <a:t>2,400</a:t>
            </a:r>
            <a:endParaRPr lang="en-US" sz="2800" b="1" dirty="0">
              <a:solidFill>
                <a:schemeClr val="bg1"/>
              </a:solidFill>
              <a:latin typeface="Arial" pitchFamily="34" charset="0"/>
              <a:cs typeface="Arial" pitchFamily="34" charset="0"/>
            </a:endParaRPr>
          </a:p>
        </p:txBody>
      </p:sp>
      <p:sp>
        <p:nvSpPr>
          <p:cNvPr id="32773" name="Oval 4"/>
          <p:cNvSpPr>
            <a:spLocks noChangeArrowheads="1"/>
          </p:cNvSpPr>
          <p:nvPr/>
        </p:nvSpPr>
        <p:spPr bwMode="auto">
          <a:xfrm>
            <a:off x="6248399" y="3637447"/>
            <a:ext cx="2667001" cy="3003567"/>
          </a:xfrm>
          <a:prstGeom prst="ellipse">
            <a:avLst/>
          </a:prstGeom>
          <a:solidFill>
            <a:srgbClr val="0066FF"/>
          </a:solidFill>
          <a:ln w="12700">
            <a:solidFill>
              <a:schemeClr val="tx1"/>
            </a:solidFill>
            <a:round/>
            <a:headEnd/>
            <a:tailEnd/>
          </a:ln>
        </p:spPr>
        <p:txBody>
          <a:bodyPr wrap="none" lIns="92075" tIns="46038" rIns="92075" bIns="46038" anchor="ctr"/>
          <a:lstStyle/>
          <a:p>
            <a:pPr algn="ctr" eaLnBrk="0" hangingPunct="0"/>
            <a:r>
              <a:rPr lang="en-US" sz="2800" b="1" i="1" dirty="0">
                <a:solidFill>
                  <a:srgbClr val="00FFFF"/>
                </a:solidFill>
                <a:latin typeface="Arial" pitchFamily="34" charset="0"/>
                <a:cs typeface="Arial" pitchFamily="34" charset="0"/>
              </a:rPr>
              <a:t>Oceans</a:t>
            </a:r>
            <a:endParaRPr lang="en-US" dirty="0">
              <a:solidFill>
                <a:srgbClr val="00FFFF"/>
              </a:solidFill>
              <a:latin typeface="Arial" pitchFamily="34" charset="0"/>
              <a:cs typeface="Arial" pitchFamily="34" charset="0"/>
            </a:endParaRPr>
          </a:p>
          <a:p>
            <a:pPr algn="ctr" eaLnBrk="0" hangingPunct="0">
              <a:lnSpc>
                <a:spcPct val="130000"/>
              </a:lnSpc>
            </a:pPr>
            <a:r>
              <a:rPr lang="en-US" sz="2800" b="1" dirty="0" smtClean="0">
                <a:solidFill>
                  <a:srgbClr val="00FFFF"/>
                </a:solidFill>
                <a:latin typeface="Arial" pitchFamily="34" charset="0"/>
                <a:cs typeface="Arial" pitchFamily="34" charset="0"/>
              </a:rPr>
              <a:t>39,000</a:t>
            </a:r>
          </a:p>
        </p:txBody>
      </p:sp>
      <p:sp>
        <p:nvSpPr>
          <p:cNvPr id="32775" name="Oval 6"/>
          <p:cNvSpPr>
            <a:spLocks noChangeArrowheads="1"/>
          </p:cNvSpPr>
          <p:nvPr/>
        </p:nvSpPr>
        <p:spPr bwMode="auto">
          <a:xfrm>
            <a:off x="533400" y="868363"/>
            <a:ext cx="2286000" cy="1798637"/>
          </a:xfrm>
          <a:prstGeom prst="ellipse">
            <a:avLst/>
          </a:prstGeom>
          <a:solidFill>
            <a:srgbClr val="FF9900"/>
          </a:solidFill>
          <a:ln w="12700">
            <a:solidFill>
              <a:schemeClr val="tx1"/>
            </a:solidFill>
            <a:round/>
            <a:headEnd/>
            <a:tailEnd/>
          </a:ln>
        </p:spPr>
        <p:txBody>
          <a:bodyPr wrap="none" lIns="92075" tIns="46038" rIns="92075" bIns="46038" anchor="ctr"/>
          <a:lstStyle/>
          <a:p>
            <a:pPr algn="ctr" eaLnBrk="0" hangingPunct="0"/>
            <a:r>
              <a:rPr lang="en-US" sz="2400" b="1" dirty="0" smtClean="0">
                <a:latin typeface="Arial" pitchFamily="34" charset="0"/>
                <a:cs typeface="Arial" pitchFamily="34" charset="0"/>
              </a:rPr>
              <a:t>Permafrost</a:t>
            </a:r>
          </a:p>
          <a:p>
            <a:pPr algn="ctr" eaLnBrk="0" hangingPunct="0"/>
            <a:r>
              <a:rPr lang="en-US" sz="2400" b="1" dirty="0" smtClean="0">
                <a:latin typeface="Arial" pitchFamily="34" charset="0"/>
                <a:cs typeface="Arial" pitchFamily="34" charset="0"/>
              </a:rPr>
              <a:t> soils</a:t>
            </a:r>
          </a:p>
          <a:p>
            <a:pPr algn="ctr" eaLnBrk="0" hangingPunct="0"/>
            <a:r>
              <a:rPr lang="en-US" sz="2400" b="1" dirty="0" smtClean="0">
                <a:latin typeface="Arial" pitchFamily="34" charset="0"/>
                <a:cs typeface="Arial" pitchFamily="34" charset="0"/>
              </a:rPr>
              <a:t>1,600</a:t>
            </a:r>
            <a:endParaRPr lang="en-US" sz="2400" b="1" dirty="0">
              <a:latin typeface="Arial" pitchFamily="34" charset="0"/>
              <a:cs typeface="Arial" pitchFamily="34" charset="0"/>
            </a:endParaRPr>
          </a:p>
        </p:txBody>
      </p:sp>
      <p:sp>
        <p:nvSpPr>
          <p:cNvPr id="32776" name="Line 8"/>
          <p:cNvSpPr>
            <a:spLocks noChangeShapeType="1"/>
          </p:cNvSpPr>
          <p:nvPr/>
        </p:nvSpPr>
        <p:spPr bwMode="auto">
          <a:xfrm flipV="1">
            <a:off x="7554516" y="2361239"/>
            <a:ext cx="0" cy="1306127"/>
          </a:xfrm>
          <a:prstGeom prst="line">
            <a:avLst/>
          </a:prstGeom>
          <a:noFill/>
          <a:ln w="57150">
            <a:solidFill>
              <a:schemeClr val="tx1"/>
            </a:solidFill>
            <a:round/>
            <a:headEnd type="stealth" w="med" len="lg"/>
            <a:tailEnd type="none" w="med" len="lg"/>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32777" name="Oval 9"/>
          <p:cNvSpPr>
            <a:spLocks noChangeArrowheads="1"/>
          </p:cNvSpPr>
          <p:nvPr/>
        </p:nvSpPr>
        <p:spPr bwMode="auto">
          <a:xfrm>
            <a:off x="1752600" y="5036600"/>
            <a:ext cx="2214403" cy="1135600"/>
          </a:xfrm>
          <a:prstGeom prst="ellipse">
            <a:avLst/>
          </a:prstGeom>
          <a:solidFill>
            <a:srgbClr val="800080"/>
          </a:solidFill>
          <a:ln w="12700">
            <a:solidFill>
              <a:schemeClr val="tx1"/>
            </a:solidFill>
            <a:round/>
            <a:headEnd/>
            <a:tailEnd/>
          </a:ln>
        </p:spPr>
        <p:txBody>
          <a:bodyPr wrap="none" lIns="92075" tIns="46038" rIns="92075" bIns="46038" anchor="ctr"/>
          <a:lstStyle/>
          <a:p>
            <a:pPr algn="ctr" eaLnBrk="0" hangingPunct="0"/>
            <a:r>
              <a:rPr lang="en-US" sz="2400" b="1" i="1" dirty="0" smtClean="0">
                <a:solidFill>
                  <a:schemeClr val="bg1"/>
                </a:solidFill>
                <a:latin typeface="Arial" pitchFamily="34" charset="0"/>
                <a:cs typeface="Arial" pitchFamily="34" charset="0"/>
              </a:rPr>
              <a:t>Lakes</a:t>
            </a:r>
          </a:p>
          <a:p>
            <a:pPr algn="ctr" eaLnBrk="0" hangingPunct="0">
              <a:lnSpc>
                <a:spcPct val="120000"/>
              </a:lnSpc>
            </a:pPr>
            <a:r>
              <a:rPr lang="en-US" sz="2400" b="1" dirty="0" smtClean="0">
                <a:solidFill>
                  <a:schemeClr val="bg1"/>
                </a:solidFill>
                <a:latin typeface="Arial" pitchFamily="34" charset="0"/>
                <a:cs typeface="Arial" pitchFamily="34" charset="0"/>
              </a:rPr>
              <a:t>150</a:t>
            </a:r>
            <a:endParaRPr lang="en-US" sz="2400" b="1" dirty="0">
              <a:solidFill>
                <a:schemeClr val="bg1"/>
              </a:solidFill>
              <a:latin typeface="Arial" pitchFamily="34" charset="0"/>
              <a:cs typeface="Arial" pitchFamily="34" charset="0"/>
            </a:endParaRPr>
          </a:p>
        </p:txBody>
      </p:sp>
      <p:sp>
        <p:nvSpPr>
          <p:cNvPr id="32778" name="Text Box 11"/>
          <p:cNvSpPr txBox="1">
            <a:spLocks noChangeArrowheads="1"/>
          </p:cNvSpPr>
          <p:nvPr/>
        </p:nvSpPr>
        <p:spPr bwMode="auto">
          <a:xfrm>
            <a:off x="807477" y="15769"/>
            <a:ext cx="3719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eaLnBrk="1" hangingPunct="1"/>
            <a:r>
              <a:rPr lang="en-US" sz="2800" b="1" dirty="0">
                <a:latin typeface="Arial" pitchFamily="34" charset="0"/>
                <a:cs typeface="Arial" pitchFamily="34" charset="0"/>
              </a:rPr>
              <a:t>Global Carbon </a:t>
            </a:r>
            <a:r>
              <a:rPr lang="en-US" sz="2800" b="1" dirty="0" smtClean="0">
                <a:latin typeface="Arial" pitchFamily="34" charset="0"/>
                <a:cs typeface="Arial" pitchFamily="34" charset="0"/>
              </a:rPr>
              <a:t>Cycle</a:t>
            </a:r>
            <a:endParaRPr lang="en-US" sz="2800" b="1" dirty="0">
              <a:latin typeface="Arial" pitchFamily="34" charset="0"/>
              <a:cs typeface="Arial" pitchFamily="34" charset="0"/>
            </a:endParaRPr>
          </a:p>
        </p:txBody>
      </p:sp>
      <p:sp>
        <p:nvSpPr>
          <p:cNvPr id="32779" name="Text Box 13"/>
          <p:cNvSpPr txBox="1">
            <a:spLocks noChangeArrowheads="1"/>
          </p:cNvSpPr>
          <p:nvPr/>
        </p:nvSpPr>
        <p:spPr bwMode="auto">
          <a:xfrm>
            <a:off x="7558414" y="2730037"/>
            <a:ext cx="98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eaLnBrk="1" hangingPunct="1"/>
            <a:r>
              <a:rPr lang="en-US" b="1" dirty="0" smtClean="0">
                <a:latin typeface="Arial" pitchFamily="34" charset="0"/>
                <a:cs typeface="Arial" pitchFamily="34" charset="0"/>
              </a:rPr>
              <a:t>2.2/</a:t>
            </a:r>
            <a:r>
              <a:rPr lang="en-US" b="1" dirty="0" err="1" smtClean="0">
                <a:latin typeface="Arial" pitchFamily="34" charset="0"/>
                <a:cs typeface="Arial" pitchFamily="34" charset="0"/>
              </a:rPr>
              <a:t>yr</a:t>
            </a:r>
            <a:endParaRPr lang="en-US" b="1" dirty="0">
              <a:latin typeface="Arial" pitchFamily="34" charset="0"/>
              <a:cs typeface="Arial" pitchFamily="34" charset="0"/>
            </a:endParaRPr>
          </a:p>
        </p:txBody>
      </p:sp>
      <p:sp>
        <p:nvSpPr>
          <p:cNvPr id="32780" name="Text Box 15"/>
          <p:cNvSpPr txBox="1">
            <a:spLocks noChangeArrowheads="1"/>
          </p:cNvSpPr>
          <p:nvPr/>
        </p:nvSpPr>
        <p:spPr bwMode="auto">
          <a:xfrm>
            <a:off x="4991100" y="83180"/>
            <a:ext cx="407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eaLnBrk="1" hangingPunct="1"/>
            <a:r>
              <a:rPr lang="en-US" sz="1800" b="1" dirty="0" smtClean="0">
                <a:latin typeface="Arial" pitchFamily="34" charset="0"/>
                <a:cs typeface="Arial" pitchFamily="34" charset="0"/>
              </a:rPr>
              <a:t>Numbers are in billions of tons of C</a:t>
            </a:r>
            <a:endParaRPr lang="en-US" sz="1800" b="1" dirty="0">
              <a:latin typeface="Arial" pitchFamily="34" charset="0"/>
              <a:cs typeface="Arial" pitchFamily="34" charset="0"/>
            </a:endParaRPr>
          </a:p>
        </p:txBody>
      </p:sp>
      <p:sp>
        <p:nvSpPr>
          <p:cNvPr id="32784" name="Text Box 24"/>
          <p:cNvSpPr txBox="1">
            <a:spLocks noChangeArrowheads="1"/>
          </p:cNvSpPr>
          <p:nvPr/>
        </p:nvSpPr>
        <p:spPr bwMode="auto">
          <a:xfrm>
            <a:off x="0" y="6211669"/>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eaLnBrk="1" hangingPunct="1"/>
            <a:r>
              <a:rPr lang="en-US" sz="1200" dirty="0" err="1" smtClean="0">
                <a:latin typeface="Arial" pitchFamily="34" charset="0"/>
                <a:cs typeface="Arial" pitchFamily="34" charset="0"/>
              </a:rPr>
              <a:t>Hansell</a:t>
            </a:r>
            <a:r>
              <a:rPr lang="en-US" sz="1200" dirty="0" smtClean="0">
                <a:latin typeface="Arial" pitchFamily="34" charset="0"/>
                <a:cs typeface="Arial" pitchFamily="34" charset="0"/>
              </a:rPr>
              <a:t> 2002, </a:t>
            </a:r>
            <a:r>
              <a:rPr lang="en-US" sz="1200" dirty="0" err="1" smtClean="0">
                <a:latin typeface="Arial" pitchFamily="34" charset="0"/>
                <a:cs typeface="Arial" pitchFamily="34" charset="0"/>
              </a:rPr>
              <a:t>Canadell</a:t>
            </a:r>
            <a:r>
              <a:rPr lang="en-US" sz="1200" dirty="0" smtClean="0">
                <a:latin typeface="Arial" pitchFamily="34" charset="0"/>
                <a:cs typeface="Arial" pitchFamily="34" charset="0"/>
              </a:rPr>
              <a:t> et al. 2007, </a:t>
            </a:r>
            <a:r>
              <a:rPr lang="en-US" sz="1200" dirty="0" err="1" smtClean="0">
                <a:latin typeface="Arial" pitchFamily="34" charset="0"/>
                <a:cs typeface="Arial" pitchFamily="34" charset="0"/>
              </a:rPr>
              <a:t>Battin</a:t>
            </a:r>
            <a:r>
              <a:rPr lang="en-US" sz="1200" dirty="0" smtClean="0">
                <a:latin typeface="Arial" pitchFamily="34" charset="0"/>
                <a:cs typeface="Arial" pitchFamily="34" charset="0"/>
              </a:rPr>
              <a:t> et al. 2009, </a:t>
            </a:r>
            <a:r>
              <a:rPr lang="en-US" sz="1200" dirty="0" err="1" smtClean="0">
                <a:latin typeface="Arial" pitchFamily="34" charset="0"/>
                <a:cs typeface="Arial" pitchFamily="34" charset="0"/>
              </a:rPr>
              <a:t>Aufdenkampe</a:t>
            </a:r>
            <a:r>
              <a:rPr lang="en-US" sz="1200" dirty="0" smtClean="0">
                <a:latin typeface="Arial" pitchFamily="34" charset="0"/>
                <a:cs typeface="Arial" pitchFamily="34" charset="0"/>
              </a:rPr>
              <a:t> et al. 2011, </a:t>
            </a:r>
            <a:r>
              <a:rPr lang="en-US" sz="1200" dirty="0" err="1" smtClean="0">
                <a:latin typeface="Arial" pitchFamily="34" charset="0"/>
                <a:cs typeface="Arial" pitchFamily="34" charset="0"/>
              </a:rPr>
              <a:t>Tarnocai</a:t>
            </a:r>
            <a:r>
              <a:rPr lang="en-US" sz="1200" dirty="0" smtClean="0">
                <a:latin typeface="Arial" pitchFamily="34" charset="0"/>
                <a:cs typeface="Arial" pitchFamily="34" charset="0"/>
              </a:rPr>
              <a:t> et al. 2009, </a:t>
            </a:r>
            <a:r>
              <a:rPr lang="en-US" sz="1200" dirty="0" err="1" smtClean="0">
                <a:latin typeface="Arial" pitchFamily="34" charset="0"/>
                <a:cs typeface="Arial" pitchFamily="34" charset="0"/>
              </a:rPr>
              <a:t>Batjes</a:t>
            </a:r>
            <a:r>
              <a:rPr lang="en-US" sz="1200" dirty="0" smtClean="0">
                <a:latin typeface="Arial" pitchFamily="34" charset="0"/>
                <a:cs typeface="Arial" pitchFamily="34" charset="0"/>
              </a:rPr>
              <a:t> 1996</a:t>
            </a:r>
            <a:endParaRPr lang="en-US" sz="1200" i="1" dirty="0">
              <a:latin typeface="Arial" pitchFamily="34" charset="0"/>
              <a:cs typeface="Arial" pitchFamily="34" charset="0"/>
            </a:endParaRPr>
          </a:p>
        </p:txBody>
      </p:sp>
      <p:grpSp>
        <p:nvGrpSpPr>
          <p:cNvPr id="2" name="Group 2"/>
          <p:cNvGrpSpPr/>
          <p:nvPr/>
        </p:nvGrpSpPr>
        <p:grpSpPr>
          <a:xfrm rot="369373">
            <a:off x="2856477" y="709145"/>
            <a:ext cx="3624461" cy="888160"/>
            <a:chOff x="3202690" y="907303"/>
            <a:chExt cx="3624461" cy="888160"/>
          </a:xfrm>
        </p:grpSpPr>
        <p:sp>
          <p:nvSpPr>
            <p:cNvPr id="32783" name="Line 22"/>
            <p:cNvSpPr>
              <a:spLocks noChangeShapeType="1"/>
            </p:cNvSpPr>
            <p:nvPr/>
          </p:nvSpPr>
          <p:spPr bwMode="auto">
            <a:xfrm flipV="1">
              <a:off x="3281362" y="1029056"/>
              <a:ext cx="3205541" cy="766407"/>
            </a:xfrm>
            <a:prstGeom prst="line">
              <a:avLst/>
            </a:prstGeom>
            <a:noFill/>
            <a:ln w="38100">
              <a:solidFill>
                <a:srgbClr val="993300"/>
              </a:solidFill>
              <a:round/>
              <a:headEnd type="none" w="med" len="lg"/>
              <a:tailEnd type="stealth" w="med" len="lg"/>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32786" name="Rectangle 26"/>
            <p:cNvSpPr>
              <a:spLocks noChangeArrowheads="1"/>
            </p:cNvSpPr>
            <p:nvPr/>
          </p:nvSpPr>
          <p:spPr bwMode="auto">
            <a:xfrm rot="20821799">
              <a:off x="3202690" y="907303"/>
              <a:ext cx="3624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000" b="1" dirty="0">
                  <a:solidFill>
                    <a:srgbClr val="800000"/>
                  </a:solidFill>
                  <a:latin typeface="Arial" pitchFamily="34" charset="0"/>
                  <a:cs typeface="Arial" pitchFamily="34" charset="0"/>
                </a:rPr>
                <a:t>Fossil Fuel + Land Use </a:t>
              </a:r>
              <a:r>
                <a:rPr lang="en-US" sz="2000" b="1" dirty="0" smtClean="0">
                  <a:solidFill>
                    <a:srgbClr val="800000"/>
                  </a:solidFill>
                  <a:latin typeface="Arial" pitchFamily="34" charset="0"/>
                  <a:cs typeface="Arial" pitchFamily="34" charset="0"/>
                </a:rPr>
                <a:t> 9/</a:t>
              </a:r>
              <a:r>
                <a:rPr lang="en-US" sz="2000" b="1" dirty="0" err="1" smtClean="0">
                  <a:solidFill>
                    <a:srgbClr val="800000"/>
                  </a:solidFill>
                  <a:latin typeface="Arial" pitchFamily="34" charset="0"/>
                  <a:cs typeface="Arial" pitchFamily="34" charset="0"/>
                </a:rPr>
                <a:t>yr</a:t>
              </a:r>
              <a:endParaRPr lang="en-US" sz="2000" b="1" dirty="0">
                <a:solidFill>
                  <a:srgbClr val="800000"/>
                </a:solidFill>
                <a:latin typeface="Arial" pitchFamily="34" charset="0"/>
                <a:cs typeface="Arial" pitchFamily="34" charset="0"/>
              </a:endParaRPr>
            </a:p>
          </p:txBody>
        </p:sp>
      </p:grpSp>
      <p:grpSp>
        <p:nvGrpSpPr>
          <p:cNvPr id="3" name="Group 1"/>
          <p:cNvGrpSpPr/>
          <p:nvPr/>
        </p:nvGrpSpPr>
        <p:grpSpPr>
          <a:xfrm rot="318601">
            <a:off x="3170308" y="1388628"/>
            <a:ext cx="2958842" cy="1067550"/>
            <a:chOff x="3478104" y="1770740"/>
            <a:chExt cx="2789371" cy="1067550"/>
          </a:xfrm>
        </p:grpSpPr>
        <p:sp>
          <p:nvSpPr>
            <p:cNvPr id="32788" name="Line 28"/>
            <p:cNvSpPr>
              <a:spLocks noChangeShapeType="1"/>
            </p:cNvSpPr>
            <p:nvPr/>
          </p:nvSpPr>
          <p:spPr bwMode="auto">
            <a:xfrm flipV="1">
              <a:off x="3478104" y="1770740"/>
              <a:ext cx="2552700" cy="608012"/>
            </a:xfrm>
            <a:prstGeom prst="line">
              <a:avLst/>
            </a:prstGeom>
            <a:noFill/>
            <a:ln w="38100">
              <a:solidFill>
                <a:srgbClr val="006600"/>
              </a:solidFill>
              <a:round/>
              <a:headEnd type="stealth" w="lg" len="lg"/>
              <a:tailEnd type="none" w="sm" len="sm"/>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32790" name="Rectangle 30"/>
            <p:cNvSpPr>
              <a:spLocks noChangeArrowheads="1"/>
            </p:cNvSpPr>
            <p:nvPr/>
          </p:nvSpPr>
          <p:spPr bwMode="auto">
            <a:xfrm rot="20825356">
              <a:off x="3528766" y="2129762"/>
              <a:ext cx="2738709"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2000" b="1" dirty="0" smtClean="0">
                  <a:solidFill>
                    <a:srgbClr val="009900"/>
                  </a:solidFill>
                  <a:latin typeface="Arial" pitchFamily="34" charset="0"/>
                  <a:cs typeface="Arial" pitchFamily="34" charset="0"/>
                </a:rPr>
                <a:t>Photosynthesis minus respiration  3/</a:t>
              </a:r>
              <a:r>
                <a:rPr lang="en-US" sz="2000" b="1" dirty="0" err="1" smtClean="0">
                  <a:solidFill>
                    <a:srgbClr val="009900"/>
                  </a:solidFill>
                  <a:latin typeface="Arial" pitchFamily="34" charset="0"/>
                  <a:cs typeface="Arial" pitchFamily="34" charset="0"/>
                </a:rPr>
                <a:t>yr</a:t>
              </a:r>
              <a:endParaRPr lang="en-US" sz="2000" b="1" i="1" dirty="0">
                <a:solidFill>
                  <a:srgbClr val="009900"/>
                </a:solidFill>
                <a:latin typeface="Arial" pitchFamily="34" charset="0"/>
                <a:cs typeface="Arial" pitchFamily="34" charset="0"/>
              </a:endParaRPr>
            </a:p>
          </p:txBody>
        </p:sp>
      </p:grpSp>
      <p:sp>
        <p:nvSpPr>
          <p:cNvPr id="32791" name="Line 27"/>
          <p:cNvSpPr>
            <a:spLocks noChangeShapeType="1"/>
          </p:cNvSpPr>
          <p:nvPr/>
        </p:nvSpPr>
        <p:spPr bwMode="auto">
          <a:xfrm>
            <a:off x="2590800" y="3886200"/>
            <a:ext cx="804950" cy="1106975"/>
          </a:xfrm>
          <a:prstGeom prst="line">
            <a:avLst/>
          </a:prstGeom>
          <a:noFill/>
          <a:ln w="69850">
            <a:solidFill>
              <a:srgbClr val="C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32792" name="TextBox 1"/>
          <p:cNvSpPr txBox="1">
            <a:spLocks noChangeArrowheads="1"/>
          </p:cNvSpPr>
          <p:nvPr/>
        </p:nvSpPr>
        <p:spPr bwMode="auto">
          <a:xfrm>
            <a:off x="2909577" y="3335278"/>
            <a:ext cx="1305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algn="ctr"/>
            <a:r>
              <a:rPr lang="en-US" b="1" dirty="0">
                <a:solidFill>
                  <a:srgbClr val="CC0000"/>
                </a:solidFill>
                <a:latin typeface="Arial" pitchFamily="34" charset="0"/>
                <a:cs typeface="Arial" pitchFamily="34" charset="0"/>
              </a:rPr>
              <a:t>Land to </a:t>
            </a:r>
            <a:r>
              <a:rPr lang="en-US" b="1" dirty="0" smtClean="0">
                <a:solidFill>
                  <a:srgbClr val="CC0000"/>
                </a:solidFill>
                <a:latin typeface="Arial" pitchFamily="34" charset="0"/>
                <a:cs typeface="Arial" pitchFamily="34" charset="0"/>
              </a:rPr>
              <a:t>water 2.7</a:t>
            </a:r>
            <a:endParaRPr lang="en-US" dirty="0">
              <a:solidFill>
                <a:srgbClr val="CC0000"/>
              </a:solidFill>
              <a:latin typeface="Arial" pitchFamily="34" charset="0"/>
              <a:cs typeface="Arial" pitchFamily="34" charset="0"/>
            </a:endParaRPr>
          </a:p>
        </p:txBody>
      </p:sp>
      <p:sp>
        <p:nvSpPr>
          <p:cNvPr id="32793" name="Line 27"/>
          <p:cNvSpPr>
            <a:spLocks noChangeShapeType="1"/>
          </p:cNvSpPr>
          <p:nvPr/>
        </p:nvSpPr>
        <p:spPr bwMode="auto">
          <a:xfrm>
            <a:off x="3733800" y="5105400"/>
            <a:ext cx="2514600" cy="457200"/>
          </a:xfrm>
          <a:prstGeom prst="line">
            <a:avLst/>
          </a:prstGeom>
          <a:noFill/>
          <a:ln w="76200">
            <a:solidFill>
              <a:srgbClr val="CC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29" name="Oval 9"/>
          <p:cNvSpPr>
            <a:spLocks noChangeArrowheads="1"/>
          </p:cNvSpPr>
          <p:nvPr/>
        </p:nvSpPr>
        <p:spPr bwMode="auto">
          <a:xfrm>
            <a:off x="3352800" y="5715000"/>
            <a:ext cx="1752600" cy="990600"/>
          </a:xfrm>
          <a:prstGeom prst="ellipse">
            <a:avLst/>
          </a:prstGeom>
          <a:solidFill>
            <a:schemeClr val="accent6">
              <a:lumMod val="75000"/>
            </a:schemeClr>
          </a:solidFill>
          <a:ln w="12700">
            <a:solidFill>
              <a:schemeClr val="tx1"/>
            </a:solidFill>
            <a:round/>
            <a:headEnd/>
            <a:tailEnd/>
          </a:ln>
        </p:spPr>
        <p:txBody>
          <a:bodyPr wrap="none" lIns="92075" tIns="46038" rIns="92075" bIns="46038" anchor="ctr"/>
          <a:lstStyle/>
          <a:p>
            <a:pPr algn="ctr" eaLnBrk="0" hangingPunct="0">
              <a:defRPr/>
            </a:pPr>
            <a:r>
              <a:rPr lang="en-US" sz="1600" b="1" i="1" dirty="0">
                <a:solidFill>
                  <a:schemeClr val="bg1"/>
                </a:solidFill>
                <a:latin typeface="Arial" pitchFamily="34" charset="0"/>
                <a:cs typeface="Arial" pitchFamily="34" charset="0"/>
              </a:rPr>
              <a:t>Lake and </a:t>
            </a:r>
          </a:p>
          <a:p>
            <a:pPr algn="ctr" eaLnBrk="0" hangingPunct="0">
              <a:defRPr/>
            </a:pPr>
            <a:r>
              <a:rPr lang="en-US" sz="1600" b="1" i="1" dirty="0">
                <a:solidFill>
                  <a:schemeClr val="bg1"/>
                </a:solidFill>
                <a:latin typeface="Arial" pitchFamily="34" charset="0"/>
                <a:cs typeface="Arial" pitchFamily="34" charset="0"/>
              </a:rPr>
              <a:t>river burial</a:t>
            </a:r>
          </a:p>
          <a:p>
            <a:pPr algn="ctr" eaLnBrk="0" hangingPunct="0">
              <a:defRPr/>
            </a:pPr>
            <a:r>
              <a:rPr lang="en-US" sz="1600" b="1" i="1" dirty="0">
                <a:solidFill>
                  <a:schemeClr val="bg1"/>
                </a:solidFill>
                <a:latin typeface="Arial" pitchFamily="34" charset="0"/>
                <a:cs typeface="Arial" pitchFamily="34" charset="0"/>
              </a:rPr>
              <a:t>0.6 – 1.6 / yr</a:t>
            </a:r>
            <a:endParaRPr lang="en-US" sz="1600" b="1" dirty="0">
              <a:solidFill>
                <a:schemeClr val="bg1"/>
              </a:solidFill>
              <a:latin typeface="Arial" pitchFamily="34" charset="0"/>
              <a:cs typeface="Arial" pitchFamily="34" charset="0"/>
            </a:endParaRPr>
          </a:p>
        </p:txBody>
      </p:sp>
      <p:sp>
        <p:nvSpPr>
          <p:cNvPr id="32795" name="TextBox 29"/>
          <p:cNvSpPr txBox="1">
            <a:spLocks noChangeArrowheads="1"/>
          </p:cNvSpPr>
          <p:nvPr/>
        </p:nvSpPr>
        <p:spPr bwMode="auto">
          <a:xfrm rot="652077">
            <a:off x="4180207" y="4851283"/>
            <a:ext cx="172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algn="ctr"/>
            <a:r>
              <a:rPr lang="en-US" b="1" dirty="0">
                <a:solidFill>
                  <a:srgbClr val="CC0000"/>
                </a:solidFill>
                <a:latin typeface="Arial" pitchFamily="34" charset="0"/>
                <a:cs typeface="Arial" pitchFamily="34" charset="0"/>
              </a:rPr>
              <a:t>Rivers </a:t>
            </a:r>
            <a:r>
              <a:rPr lang="en-US" b="1" dirty="0" smtClean="0">
                <a:solidFill>
                  <a:srgbClr val="CC0000"/>
                </a:solidFill>
                <a:latin typeface="Arial" pitchFamily="34" charset="0"/>
                <a:cs typeface="Arial" pitchFamily="34" charset="0"/>
              </a:rPr>
              <a:t> 0.7</a:t>
            </a:r>
            <a:endParaRPr lang="en-US" dirty="0">
              <a:solidFill>
                <a:srgbClr val="CC0000"/>
              </a:solidFill>
              <a:latin typeface="Arial" pitchFamily="34" charset="0"/>
              <a:cs typeface="Arial" pitchFamily="34" charset="0"/>
            </a:endParaRPr>
          </a:p>
        </p:txBody>
      </p:sp>
      <p:grpSp>
        <p:nvGrpSpPr>
          <p:cNvPr id="4" name="Group 3"/>
          <p:cNvGrpSpPr/>
          <p:nvPr/>
        </p:nvGrpSpPr>
        <p:grpSpPr>
          <a:xfrm>
            <a:off x="3657600" y="2286000"/>
            <a:ext cx="3167063" cy="2590800"/>
            <a:chOff x="3767137" y="2325977"/>
            <a:chExt cx="3014663" cy="2627022"/>
          </a:xfrm>
        </p:grpSpPr>
        <p:sp>
          <p:nvSpPr>
            <p:cNvPr id="32770" name="Line 10"/>
            <p:cNvSpPr>
              <a:spLocks noChangeShapeType="1"/>
            </p:cNvSpPr>
            <p:nvPr/>
          </p:nvSpPr>
          <p:spPr bwMode="auto">
            <a:xfrm flipV="1">
              <a:off x="3767137" y="2325977"/>
              <a:ext cx="3014663" cy="2627022"/>
            </a:xfrm>
            <a:prstGeom prst="line">
              <a:avLst/>
            </a:prstGeom>
            <a:noFill/>
            <a:ln w="57150">
              <a:solidFill>
                <a:srgbClr val="990099"/>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32796" name="Text Box 13"/>
            <p:cNvSpPr txBox="1">
              <a:spLocks noChangeArrowheads="1"/>
            </p:cNvSpPr>
            <p:nvPr/>
          </p:nvSpPr>
          <p:spPr bwMode="auto">
            <a:xfrm rot="19119435">
              <a:off x="4385354" y="3259757"/>
              <a:ext cx="2058699" cy="530535"/>
            </a:xfrm>
            <a:prstGeom prst="rect">
              <a:avLst/>
            </a:prstGeom>
            <a:solidFill>
              <a:schemeClr val="bg1"/>
            </a:solidFill>
            <a:ln w="9525">
              <a:noFill/>
              <a:miter lim="800000"/>
              <a:headEnd/>
              <a:tailEnd/>
            </a:ln>
          </p:spPr>
          <p:txBody>
            <a:bodyPr wrap="none">
              <a:spAutoFit/>
            </a:bodyPr>
            <a:lstStyle>
              <a:lvl1pPr eaLnBrk="0" hangingPunct="0">
                <a:defRPr sz="2400">
                  <a:solidFill>
                    <a:schemeClr val="tx1"/>
                  </a:solidFill>
                  <a:latin typeface="Comic Sans MS" pitchFamily="66" charset="0"/>
                  <a:cs typeface="Times New Roman" pitchFamily="18" charset="0"/>
                </a:defRPr>
              </a:lvl1pPr>
              <a:lvl2pPr marL="742950" indent="-285750" eaLnBrk="0" hangingPunct="0">
                <a:defRPr sz="2400">
                  <a:solidFill>
                    <a:schemeClr val="tx1"/>
                  </a:solidFill>
                  <a:latin typeface="Comic Sans MS" pitchFamily="66" charset="0"/>
                  <a:cs typeface="Times New Roman" pitchFamily="18" charset="0"/>
                </a:defRPr>
              </a:lvl2pPr>
              <a:lvl3pPr marL="1143000" indent="-228600" eaLnBrk="0" hangingPunct="0">
                <a:defRPr sz="2400">
                  <a:solidFill>
                    <a:schemeClr val="tx1"/>
                  </a:solidFill>
                  <a:latin typeface="Comic Sans MS" pitchFamily="66" charset="0"/>
                  <a:cs typeface="Times New Roman" pitchFamily="18" charset="0"/>
                </a:defRPr>
              </a:lvl3pPr>
              <a:lvl4pPr marL="1600200" indent="-228600" eaLnBrk="0" hangingPunct="0">
                <a:defRPr sz="2400">
                  <a:solidFill>
                    <a:schemeClr val="tx1"/>
                  </a:solidFill>
                  <a:latin typeface="Comic Sans MS" pitchFamily="66" charset="0"/>
                  <a:cs typeface="Times New Roman" pitchFamily="18" charset="0"/>
                </a:defRPr>
              </a:lvl4pPr>
              <a:lvl5pPr marL="2057400" indent="-228600" eaLnBrk="0" hangingPunct="0">
                <a:defRPr sz="24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2400">
                  <a:solidFill>
                    <a:schemeClr val="tx1"/>
                  </a:solidFill>
                  <a:latin typeface="Comic Sans MS" pitchFamily="66" charset="0"/>
                  <a:cs typeface="Times New Roman" pitchFamily="18" charset="0"/>
                </a:defRPr>
              </a:lvl9pPr>
            </a:lstStyle>
            <a:p>
              <a:pPr eaLnBrk="1" hangingPunct="1"/>
              <a:r>
                <a:rPr lang="en-US" sz="2800" b="1" dirty="0">
                  <a:solidFill>
                    <a:srgbClr val="990099"/>
                  </a:solidFill>
                  <a:latin typeface="Arial" pitchFamily="34" charset="0"/>
                  <a:cs typeface="Arial" pitchFamily="34" charset="0"/>
                </a:rPr>
                <a:t>Evasion </a:t>
              </a:r>
              <a:r>
                <a:rPr lang="en-US" sz="2800" b="1" dirty="0" smtClean="0">
                  <a:solidFill>
                    <a:srgbClr val="990099"/>
                  </a:solidFill>
                  <a:latin typeface="Arial" pitchFamily="34" charset="0"/>
                  <a:cs typeface="Arial" pitchFamily="34" charset="0"/>
                </a:rPr>
                <a:t>1.2</a:t>
              </a:r>
              <a:endParaRPr lang="en-US" sz="2800" b="1" dirty="0">
                <a:solidFill>
                  <a:srgbClr val="990099"/>
                </a:solidFill>
                <a:latin typeface="Arial" pitchFamily="34" charset="0"/>
                <a:cs typeface="Arial" pitchFamily="34" charset="0"/>
              </a:endParaRPr>
            </a:p>
          </p:txBody>
        </p:sp>
      </p:grpSp>
      <p:sp>
        <p:nvSpPr>
          <p:cNvPr id="32" name="Oval 31"/>
          <p:cNvSpPr/>
          <p:nvPr/>
        </p:nvSpPr>
        <p:spPr>
          <a:xfrm>
            <a:off x="3048000" y="4495800"/>
            <a:ext cx="990600" cy="914400"/>
          </a:xfrm>
          <a:prstGeom prst="ellipse">
            <a:avLst/>
          </a:prstGeom>
          <a:solidFill>
            <a:srgbClr val="FF0000">
              <a:alpha val="4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27169855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P spid="32792" grpId="0"/>
      <p:bldP spid="29"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2076789"/>
          </a:xfrm>
          <a:prstGeom prst="rect">
            <a:avLst/>
          </a:prstGeom>
        </p:spPr>
      </p:pic>
      <p:sp>
        <p:nvSpPr>
          <p:cNvPr id="3" name="TextBox 2"/>
          <p:cNvSpPr txBox="1"/>
          <p:nvPr/>
        </p:nvSpPr>
        <p:spPr>
          <a:xfrm>
            <a:off x="0" y="3219789"/>
            <a:ext cx="9144000" cy="400110"/>
          </a:xfrm>
          <a:prstGeom prst="rect">
            <a:avLst/>
          </a:prstGeom>
          <a:noFill/>
        </p:spPr>
        <p:txBody>
          <a:bodyPr wrap="square" rtlCol="0">
            <a:spAutoFit/>
          </a:bodyPr>
          <a:lstStyle/>
          <a:p>
            <a:pPr algn="ctr"/>
            <a:r>
              <a:rPr lang="en-US" sz="2000" b="1" dirty="0" smtClean="0"/>
              <a:t>An example of natural waters containing a range of DOM from Chester, NJ</a:t>
            </a:r>
            <a:endParaRPr lang="en-US" sz="2000" b="1" dirty="0"/>
          </a:p>
        </p:txBody>
      </p:sp>
    </p:spTree>
    <p:extLst>
      <p:ext uri="{BB962C8B-B14F-4D97-AF65-F5344CB8AC3E}">
        <p14:creationId xmlns:p14="http://schemas.microsoft.com/office/powerpoint/2010/main" val="41101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241425" y="-765175"/>
            <a:ext cx="6659563" cy="839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127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317625" y="-769938"/>
            <a:ext cx="6507163" cy="839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550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normAutofit fontScale="90000"/>
          </a:bodyPr>
          <a:lstStyle/>
          <a:p>
            <a:r>
              <a:rPr lang="en-US" b="1" dirty="0" smtClean="0"/>
              <a:t>Lesson </a:t>
            </a:r>
            <a:r>
              <a:rPr lang="en-US" b="1" dirty="0" smtClean="0"/>
              <a:t>4</a:t>
            </a:r>
            <a:r>
              <a:rPr lang="en-US" b="1" dirty="0"/>
              <a:t/>
            </a:r>
            <a:br>
              <a:rPr lang="en-US" b="1" dirty="0"/>
            </a:br>
            <a:r>
              <a:rPr lang="en-US" b="1" dirty="0" smtClean="0"/>
              <a:t>Effect of Sunlight on Organic Molecules</a:t>
            </a:r>
            <a:endParaRPr lang="en-US" sz="3100" dirty="0"/>
          </a:p>
        </p:txBody>
      </p:sp>
      <p:pic>
        <p:nvPicPr>
          <p:cNvPr id="3" name="Shape 329"/>
          <p:cNvPicPr preferRelativeResize="0"/>
          <p:nvPr/>
        </p:nvPicPr>
        <p:blipFill>
          <a:blip r:embed="rId2"/>
          <a:stretch>
            <a:fillRect/>
          </a:stretch>
        </p:blipFill>
        <p:spPr>
          <a:xfrm>
            <a:off x="1082925" y="4639500"/>
            <a:ext cx="3111454" cy="1960224"/>
          </a:xfrm>
          <a:prstGeom prst="rect">
            <a:avLst/>
          </a:prstGeom>
        </p:spPr>
      </p:pic>
      <p:pic>
        <p:nvPicPr>
          <p:cNvPr id="4" name="Shape 330"/>
          <p:cNvPicPr preferRelativeResize="0"/>
          <p:nvPr/>
        </p:nvPicPr>
        <p:blipFill>
          <a:blip r:embed="rId3"/>
          <a:stretch>
            <a:fillRect/>
          </a:stretch>
        </p:blipFill>
        <p:spPr>
          <a:xfrm>
            <a:off x="5833457" y="4639500"/>
            <a:ext cx="1958192" cy="1960224"/>
          </a:xfrm>
          <a:prstGeom prst="rect">
            <a:avLst/>
          </a:prstGeom>
        </p:spPr>
      </p:pic>
      <p:sp>
        <p:nvSpPr>
          <p:cNvPr id="5" name="Shape 319"/>
          <p:cNvSpPr txBox="1">
            <a:spLocks/>
          </p:cNvSpPr>
          <p:nvPr/>
        </p:nvSpPr>
        <p:spPr>
          <a:xfrm>
            <a:off x="0" y="381000"/>
            <a:ext cx="91440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buFont typeface="Calibri"/>
              <a:buNone/>
            </a:pPr>
            <a:r>
              <a:rPr lang="en-US" b="1" dirty="0" smtClean="0">
                <a:solidFill>
                  <a:schemeClr val="dk1"/>
                </a:solidFill>
                <a:latin typeface="Calibri"/>
                <a:ea typeface="Calibri"/>
                <a:cs typeface="Calibri"/>
                <a:sym typeface="Calibri"/>
              </a:rPr>
              <a:t>Thawing Permafrost Lessons &amp; Labs</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US" sz="2400" b="1" dirty="0" smtClean="0">
                <a:solidFill>
                  <a:schemeClr val="dk1"/>
                </a:solidFill>
                <a:latin typeface="Calibri"/>
                <a:ea typeface="Calibri"/>
                <a:cs typeface="Calibri"/>
                <a:sym typeface="Calibri"/>
              </a:rPr>
              <a:t>By Bruce Taterka, West Morris Mendham High School</a:t>
            </a:r>
          </a:p>
          <a:p>
            <a:pPr>
              <a:spcBef>
                <a:spcPts val="0"/>
              </a:spcBef>
              <a:buClr>
                <a:schemeClr val="dk1"/>
              </a:buClr>
              <a:buSzPct val="25000"/>
              <a:buFont typeface="Calibri"/>
              <a:buNone/>
            </a:pPr>
            <a:r>
              <a:rPr lang="en-US" sz="2400" b="1" dirty="0" smtClean="0">
                <a:solidFill>
                  <a:schemeClr val="dk1"/>
                </a:solidFill>
                <a:latin typeface="Calibri"/>
                <a:ea typeface="Calibri"/>
                <a:cs typeface="Calibri"/>
                <a:sym typeface="Calibri"/>
              </a:rPr>
              <a:t>and Rose Cory, University of Michigan</a:t>
            </a: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0022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1066800"/>
            <a:ext cx="4572000" cy="3429000"/>
          </a:xfrm>
          <a:prstGeom prst="rect">
            <a:avLst/>
          </a:prstGeom>
          <a:ln>
            <a:solidFill>
              <a:schemeClr val="tx1"/>
            </a:solidFill>
          </a:ln>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008"/>
          <a:stretch/>
        </p:blipFill>
        <p:spPr bwMode="auto">
          <a:xfrm>
            <a:off x="4705216" y="0"/>
            <a:ext cx="4447748" cy="3505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162"/>
          <a:stretch/>
        </p:blipFill>
        <p:spPr bwMode="auto">
          <a:xfrm>
            <a:off x="4705216" y="3568943"/>
            <a:ext cx="4455686" cy="32890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6200" y="4495800"/>
            <a:ext cx="4572000" cy="738664"/>
          </a:xfrm>
          <a:prstGeom prst="rect">
            <a:avLst/>
          </a:prstGeom>
          <a:noFill/>
        </p:spPr>
        <p:txBody>
          <a:bodyPr wrap="square" rtlCol="0">
            <a:spAutoFit/>
          </a:bodyPr>
          <a:lstStyle/>
          <a:p>
            <a:r>
              <a:rPr lang="en-US" sz="1400" dirty="0" smtClean="0"/>
              <a:t>Experimental setup.  Light and dark samples of natural beet juice on left; light and dark samples of black cherry soda on right.  Samples were exposed to sunlight from May 15-23.</a:t>
            </a:r>
            <a:endParaRPr lang="en-US" sz="1400" dirty="0"/>
          </a:p>
        </p:txBody>
      </p:sp>
      <p:sp>
        <p:nvSpPr>
          <p:cNvPr id="19" name="TextBox 18"/>
          <p:cNvSpPr txBox="1"/>
          <p:nvPr/>
        </p:nvSpPr>
        <p:spPr>
          <a:xfrm>
            <a:off x="1371600" y="0"/>
            <a:ext cx="3352800" cy="523220"/>
          </a:xfrm>
          <a:prstGeom prst="rect">
            <a:avLst/>
          </a:prstGeom>
          <a:noFill/>
        </p:spPr>
        <p:txBody>
          <a:bodyPr wrap="square" rtlCol="0">
            <a:spAutoFit/>
          </a:bodyPr>
          <a:lstStyle/>
          <a:p>
            <a:pPr algn="r"/>
            <a:r>
              <a:rPr lang="en-US" sz="1400" dirty="0" smtClean="0"/>
              <a:t>Light and dark samples of black cherry soda after being left outside from May 15-23.</a:t>
            </a:r>
            <a:endParaRPr lang="en-US" sz="1400" dirty="0"/>
          </a:p>
        </p:txBody>
      </p:sp>
      <p:sp>
        <p:nvSpPr>
          <p:cNvPr id="20" name="TextBox 19"/>
          <p:cNvSpPr txBox="1"/>
          <p:nvPr/>
        </p:nvSpPr>
        <p:spPr>
          <a:xfrm>
            <a:off x="1371600" y="6248400"/>
            <a:ext cx="3352800" cy="523220"/>
          </a:xfrm>
          <a:prstGeom prst="rect">
            <a:avLst/>
          </a:prstGeom>
          <a:noFill/>
        </p:spPr>
        <p:txBody>
          <a:bodyPr wrap="square" rtlCol="0">
            <a:spAutoFit/>
          </a:bodyPr>
          <a:lstStyle/>
          <a:p>
            <a:pPr algn="r"/>
            <a:r>
              <a:rPr lang="en-US" sz="1400" dirty="0" smtClean="0"/>
              <a:t>Light and dark samples of beet juice after being left outside from May 15-23.</a:t>
            </a:r>
            <a:endParaRPr lang="en-US" sz="1400" dirty="0"/>
          </a:p>
        </p:txBody>
      </p:sp>
    </p:spTree>
    <p:extLst>
      <p:ext uri="{BB962C8B-B14F-4D97-AF65-F5344CB8AC3E}">
        <p14:creationId xmlns:p14="http://schemas.microsoft.com/office/powerpoint/2010/main" val="1531233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1"/>
            <a:ext cx="4520730" cy="5864153"/>
          </a:xfrm>
          <a:prstGeom prst="rect">
            <a:avLst/>
          </a:prstGeom>
          <a:ln>
            <a:solidFill>
              <a:schemeClr val="tx1"/>
            </a:solidFill>
          </a:ln>
        </p:spPr>
      </p:pic>
      <p:pic>
        <p:nvPicPr>
          <p:cNvPr id="12" name="Picture 11"/>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6916" t="20493" r="3199" b="17428"/>
          <a:stretch/>
        </p:blipFill>
        <p:spPr>
          <a:xfrm>
            <a:off x="68451" y="92619"/>
            <a:ext cx="3741549" cy="2584060"/>
          </a:xfrm>
          <a:prstGeom prst="rect">
            <a:avLst/>
          </a:prstGeom>
          <a:ln>
            <a:solidFill>
              <a:schemeClr val="tx1"/>
            </a:solidFill>
          </a:ln>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l="14853" t="8627" r="30441"/>
          <a:stretch/>
        </p:blipFill>
        <p:spPr>
          <a:xfrm>
            <a:off x="86532" y="3505199"/>
            <a:ext cx="2580468" cy="3232521"/>
          </a:xfrm>
          <a:prstGeom prst="snip2DiagRect">
            <a:avLst>
              <a:gd name="adj1" fmla="val 43393"/>
              <a:gd name="adj2" fmla="val 0"/>
            </a:avLst>
          </a:prstGeom>
          <a:ln>
            <a:solidFill>
              <a:schemeClr val="tx1"/>
            </a:solidFill>
          </a:ln>
        </p:spPr>
      </p:pic>
      <p:sp>
        <p:nvSpPr>
          <p:cNvPr id="15" name="TextBox 14"/>
          <p:cNvSpPr txBox="1"/>
          <p:nvPr/>
        </p:nvSpPr>
        <p:spPr>
          <a:xfrm>
            <a:off x="20664" y="2667000"/>
            <a:ext cx="3789336" cy="523220"/>
          </a:xfrm>
          <a:prstGeom prst="rect">
            <a:avLst/>
          </a:prstGeom>
          <a:noFill/>
        </p:spPr>
        <p:txBody>
          <a:bodyPr wrap="square" rtlCol="0">
            <a:spAutoFit/>
          </a:bodyPr>
          <a:lstStyle/>
          <a:p>
            <a:pPr algn="ctr"/>
            <a:r>
              <a:rPr lang="en-US" sz="1400" dirty="0" smtClean="0"/>
              <a:t>Light and dark samples of orange soda after being left outside from May 15-23.</a:t>
            </a:r>
            <a:endParaRPr lang="en-US" sz="1400" dirty="0"/>
          </a:p>
        </p:txBody>
      </p:sp>
      <p:sp>
        <p:nvSpPr>
          <p:cNvPr id="16" name="TextBox 15"/>
          <p:cNvSpPr txBox="1"/>
          <p:nvPr/>
        </p:nvSpPr>
        <p:spPr>
          <a:xfrm>
            <a:off x="2057400" y="6043136"/>
            <a:ext cx="3789336" cy="738664"/>
          </a:xfrm>
          <a:prstGeom prst="rect">
            <a:avLst/>
          </a:prstGeom>
          <a:noFill/>
        </p:spPr>
        <p:txBody>
          <a:bodyPr wrap="square" rtlCol="0">
            <a:spAutoFit/>
          </a:bodyPr>
          <a:lstStyle/>
          <a:p>
            <a:r>
              <a:rPr lang="en-US" sz="1400" dirty="0" smtClean="0"/>
              <a:t>Cuvettes holding samples of light-exposed and dark orange soda to be analyzed for light absorption at 430, 470, 565, and 635 nm.</a:t>
            </a:r>
            <a:endParaRPr lang="en-US" sz="1400" dirty="0"/>
          </a:p>
        </p:txBody>
      </p:sp>
      <p:sp>
        <p:nvSpPr>
          <p:cNvPr id="17" name="TextBox 16"/>
          <p:cNvSpPr txBox="1"/>
          <p:nvPr/>
        </p:nvSpPr>
        <p:spPr>
          <a:xfrm>
            <a:off x="6172200" y="1143000"/>
            <a:ext cx="2133600" cy="1384995"/>
          </a:xfrm>
          <a:prstGeom prst="rect">
            <a:avLst/>
          </a:prstGeom>
          <a:solidFill>
            <a:schemeClr val="bg1"/>
          </a:solidFill>
          <a:ln>
            <a:solidFill>
              <a:schemeClr val="tx1"/>
            </a:solidFill>
          </a:ln>
        </p:spPr>
        <p:txBody>
          <a:bodyPr wrap="square" rtlCol="0">
            <a:spAutoFit/>
          </a:bodyPr>
          <a:lstStyle/>
          <a:p>
            <a:r>
              <a:rPr lang="en-US" sz="1400" dirty="0" smtClean="0"/>
              <a:t>Student graph showing absorption curves for orange soda on May 15 (blue), and dark and light-exposed samples on May 22 (black and red).</a:t>
            </a:r>
            <a:endParaRPr lang="en-US" sz="1400" dirty="0"/>
          </a:p>
        </p:txBody>
      </p:sp>
    </p:spTree>
    <p:extLst>
      <p:ext uri="{BB962C8B-B14F-4D97-AF65-F5344CB8AC3E}">
        <p14:creationId xmlns:p14="http://schemas.microsoft.com/office/powerpoint/2010/main" val="3850775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416downthelowtunne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399" y="0"/>
            <a:ext cx="10286999" cy="6858000"/>
          </a:xfrm>
          <a:prstGeom prst="rect">
            <a:avLst/>
          </a:prstGeom>
        </p:spPr>
      </p:pic>
      <p:sp>
        <p:nvSpPr>
          <p:cNvPr id="2" name="Title 1"/>
          <p:cNvSpPr>
            <a:spLocks noGrp="1"/>
          </p:cNvSpPr>
          <p:nvPr>
            <p:ph type="title"/>
          </p:nvPr>
        </p:nvSpPr>
        <p:spPr>
          <a:xfrm>
            <a:off x="7391400" y="6477000"/>
            <a:ext cx="1828800" cy="304800"/>
          </a:xfrm>
        </p:spPr>
        <p:txBody>
          <a:bodyPr>
            <a:normAutofit/>
          </a:bodyPr>
          <a:lstStyle/>
          <a:p>
            <a:r>
              <a:rPr lang="en-US" sz="1200" dirty="0" smtClean="0">
                <a:solidFill>
                  <a:schemeClr val="bg1"/>
                </a:solidFill>
              </a:rPr>
              <a:t>Photo by </a:t>
            </a:r>
            <a:r>
              <a:rPr lang="en-US" sz="1200" dirty="0" err="1" smtClean="0">
                <a:solidFill>
                  <a:schemeClr val="bg1"/>
                </a:solidFill>
              </a:rPr>
              <a:t>Zeb</a:t>
            </a:r>
            <a:r>
              <a:rPr lang="en-US" sz="1200" dirty="0" smtClean="0">
                <a:solidFill>
                  <a:schemeClr val="bg1"/>
                </a:solidFill>
              </a:rPr>
              <a:t> Polly</a:t>
            </a:r>
            <a:endParaRPr lang="en-US" sz="1200" dirty="0">
              <a:solidFill>
                <a:schemeClr val="bg1"/>
              </a:solidFill>
            </a:endParaRPr>
          </a:p>
        </p:txBody>
      </p:sp>
      <p:pic>
        <p:nvPicPr>
          <p:cNvPr id="5" name="Content Placeholder 3" descr="IMGP1623.jpg"/>
          <p:cNvPicPr>
            <a:picLocks noGrp="1" noChangeAspect="1"/>
          </p:cNvPicPr>
          <p:nvPr>
            <p:ph idx="1"/>
          </p:nvPr>
        </p:nvPicPr>
        <p:blipFill rotWithShape="1">
          <a:blip r:embed="rId4" cstate="screen">
            <a:extLst>
              <a:ext uri="{BEBA8EAE-BF5A-486C-A8C5-ECC9F3942E4B}">
                <a14:imgProps xmlns:a14="http://schemas.microsoft.com/office/drawing/2010/main">
                  <a14:imgLayer r:embed="rId5">
                    <a14:imgEffect>
                      <a14:colorTemperature colorTemp="7200"/>
                    </a14:imgEffect>
                    <a14:imgEffect>
                      <a14:saturation sat="104000"/>
                    </a14:imgEffect>
                    <a14:imgEffect>
                      <a14:brightnessContrast bright="1000" contrast="32000"/>
                    </a14:imgEffect>
                  </a14:imgLayer>
                </a14:imgProps>
              </a:ext>
              <a:ext uri="{28A0092B-C50C-407E-A947-70E740481C1C}">
                <a14:useLocalDpi xmlns:a14="http://schemas.microsoft.com/office/drawing/2010/main"/>
              </a:ext>
            </a:extLst>
          </a:blip>
          <a:srcRect/>
          <a:stretch/>
        </p:blipFill>
        <p:spPr>
          <a:xfrm>
            <a:off x="104359" y="5083782"/>
            <a:ext cx="3096041" cy="1393217"/>
          </a:xfrm>
          <a:ln>
            <a:solidFill>
              <a:schemeClr val="tx1"/>
            </a:solidFill>
          </a:ln>
        </p:spPr>
      </p:pic>
    </p:spTree>
    <p:extLst>
      <p:ext uri="{BB962C8B-B14F-4D97-AF65-F5344CB8AC3E}">
        <p14:creationId xmlns:p14="http://schemas.microsoft.com/office/powerpoint/2010/main" val="2310308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2667000"/>
            <a:ext cx="3211333" cy="4157292"/>
          </a:xfrm>
          <a:prstGeom prst="rect">
            <a:avLst/>
          </a:prstGeom>
          <a:ln>
            <a:solidFill>
              <a:schemeClr val="tx1"/>
            </a:solidFill>
          </a:ln>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166"/>
            <a:ext cx="3562543"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374" y="5166"/>
            <a:ext cx="3809626"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7667" y="0"/>
            <a:ext cx="772933" cy="3048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374" y="2667000"/>
            <a:ext cx="3254375"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29000" y="3048000"/>
            <a:ext cx="2133600" cy="1169551"/>
          </a:xfrm>
          <a:prstGeom prst="rect">
            <a:avLst/>
          </a:prstGeom>
          <a:solidFill>
            <a:schemeClr val="bg1"/>
          </a:solidFill>
          <a:ln>
            <a:solidFill>
              <a:schemeClr val="tx1"/>
            </a:solidFill>
          </a:ln>
        </p:spPr>
        <p:txBody>
          <a:bodyPr wrap="square" rtlCol="0">
            <a:spAutoFit/>
          </a:bodyPr>
          <a:lstStyle/>
          <a:p>
            <a:pPr algn="ctr"/>
            <a:r>
              <a:rPr lang="en-US" sz="1400" dirty="0" smtClean="0"/>
              <a:t>Photos of light-exposed and dark control samples of black cherry soda and beet juice, along with absorption graphs.</a:t>
            </a:r>
            <a:endParaRPr lang="en-US" sz="1400" dirty="0"/>
          </a:p>
        </p:txBody>
      </p:sp>
    </p:spTree>
    <p:extLst>
      <p:ext uri="{BB962C8B-B14F-4D97-AF65-F5344CB8AC3E}">
        <p14:creationId xmlns:p14="http://schemas.microsoft.com/office/powerpoint/2010/main" val="3204585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96374" y="772575"/>
            <a:ext cx="6775827" cy="5230679"/>
          </a:xfrm>
          <a:prstGeom prst="rect">
            <a:avLst/>
          </a:prstGeom>
          <a:ln>
            <a:solidFill>
              <a:schemeClr val="tx1"/>
            </a:solidFill>
          </a:ln>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28333"/>
          <a:stretch/>
        </p:blipFill>
        <p:spPr>
          <a:xfrm>
            <a:off x="4953000" y="1613089"/>
            <a:ext cx="4191000" cy="3003550"/>
          </a:xfrm>
          <a:prstGeom prst="rect">
            <a:avLst/>
          </a:prstGeom>
          <a:ln>
            <a:solidFill>
              <a:schemeClr val="tx1"/>
            </a:solidFill>
          </a:ln>
        </p:spPr>
      </p:pic>
    </p:spTree>
    <p:extLst>
      <p:ext uri="{BB962C8B-B14F-4D97-AF65-F5344CB8AC3E}">
        <p14:creationId xmlns:p14="http://schemas.microsoft.com/office/powerpoint/2010/main" val="601239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normAutofit fontScale="90000"/>
          </a:bodyPr>
          <a:lstStyle/>
          <a:p>
            <a:r>
              <a:rPr lang="en-US" b="1" dirty="0" smtClean="0"/>
              <a:t>Lesson </a:t>
            </a:r>
            <a:r>
              <a:rPr lang="en-US" b="1" dirty="0" smtClean="0"/>
              <a:t>5</a:t>
            </a:r>
            <a:r>
              <a:rPr lang="en-US" b="1" dirty="0"/>
              <a:t/>
            </a:r>
            <a:br>
              <a:rPr lang="en-US" b="1" dirty="0"/>
            </a:br>
            <a:r>
              <a:rPr lang="en-US" b="1" dirty="0" smtClean="0"/>
              <a:t>Respiration from </a:t>
            </a:r>
            <a:r>
              <a:rPr lang="en-US" b="1" dirty="0"/>
              <a:t>Natural Waters</a:t>
            </a:r>
            <a:endParaRPr lang="en-US" sz="3100" dirty="0"/>
          </a:p>
        </p:txBody>
      </p:sp>
      <p:pic>
        <p:nvPicPr>
          <p:cNvPr id="3" name="Shape 329"/>
          <p:cNvPicPr preferRelativeResize="0"/>
          <p:nvPr/>
        </p:nvPicPr>
        <p:blipFill>
          <a:blip r:embed="rId2"/>
          <a:stretch>
            <a:fillRect/>
          </a:stretch>
        </p:blipFill>
        <p:spPr>
          <a:xfrm>
            <a:off x="1082925" y="4639500"/>
            <a:ext cx="3111454" cy="1960224"/>
          </a:xfrm>
          <a:prstGeom prst="rect">
            <a:avLst/>
          </a:prstGeom>
        </p:spPr>
      </p:pic>
      <p:pic>
        <p:nvPicPr>
          <p:cNvPr id="4" name="Shape 330"/>
          <p:cNvPicPr preferRelativeResize="0"/>
          <p:nvPr/>
        </p:nvPicPr>
        <p:blipFill>
          <a:blip r:embed="rId3"/>
          <a:stretch>
            <a:fillRect/>
          </a:stretch>
        </p:blipFill>
        <p:spPr>
          <a:xfrm>
            <a:off x="5833457" y="4639500"/>
            <a:ext cx="1958192" cy="1960224"/>
          </a:xfrm>
          <a:prstGeom prst="rect">
            <a:avLst/>
          </a:prstGeom>
        </p:spPr>
      </p:pic>
      <p:sp>
        <p:nvSpPr>
          <p:cNvPr id="5" name="Shape 319"/>
          <p:cNvSpPr txBox="1">
            <a:spLocks/>
          </p:cNvSpPr>
          <p:nvPr/>
        </p:nvSpPr>
        <p:spPr>
          <a:xfrm>
            <a:off x="0" y="381000"/>
            <a:ext cx="91440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1"/>
              </a:buClr>
              <a:buSzPct val="25000"/>
              <a:buFont typeface="Calibri"/>
              <a:buNone/>
            </a:pPr>
            <a:r>
              <a:rPr lang="en-US" b="1" dirty="0" smtClean="0">
                <a:solidFill>
                  <a:schemeClr val="dk1"/>
                </a:solidFill>
                <a:latin typeface="Calibri"/>
                <a:ea typeface="Calibri"/>
                <a:cs typeface="Calibri"/>
                <a:sym typeface="Calibri"/>
              </a:rPr>
              <a:t>Thawing Permafrost Lessons &amp; Labs</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US" sz="2400" b="1" dirty="0" smtClean="0">
                <a:solidFill>
                  <a:schemeClr val="dk1"/>
                </a:solidFill>
                <a:latin typeface="Calibri"/>
                <a:ea typeface="Calibri"/>
                <a:cs typeface="Calibri"/>
                <a:sym typeface="Calibri"/>
              </a:rPr>
              <a:t>By Bruce Taterka, West Morris Mendham High School</a:t>
            </a:r>
          </a:p>
          <a:p>
            <a:pPr>
              <a:spcBef>
                <a:spcPts val="0"/>
              </a:spcBef>
              <a:buClr>
                <a:schemeClr val="dk1"/>
              </a:buClr>
              <a:buSzPct val="25000"/>
              <a:buFont typeface="Calibri"/>
              <a:buNone/>
            </a:pPr>
            <a:r>
              <a:rPr lang="en-US" sz="2400" b="1" dirty="0" smtClean="0">
                <a:solidFill>
                  <a:schemeClr val="dk1"/>
                </a:solidFill>
                <a:latin typeface="Calibri"/>
                <a:ea typeface="Calibri"/>
                <a:cs typeface="Calibri"/>
                <a:sym typeface="Calibri"/>
              </a:rPr>
              <a:t>and Rose Cory, University of Michigan</a:t>
            </a: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7146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Instructions for Floating CO</a:t>
            </a:r>
            <a:r>
              <a:rPr lang="en-US" baseline="-25000" dirty="0" smtClean="0"/>
              <a:t>2</a:t>
            </a:r>
            <a:r>
              <a:rPr lang="en-US" dirty="0" smtClean="0"/>
              <a:t> Chamber</a:t>
            </a:r>
            <a:endParaRPr lang="en-US" dirty="0"/>
          </a:p>
        </p:txBody>
      </p:sp>
      <p:pic>
        <p:nvPicPr>
          <p:cNvPr id="1026" name="Picture 2" descr="C:\Users\btaterka\Documents\Toolik\Toolik Lab Ideas\Respiration Photos\Respiration 014.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5791200" y="1162981"/>
            <a:ext cx="3276600" cy="2677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btaterka\Documents\Toolik\Toolik Lab Ideas\Respiration Photos\Respiration 00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400" y="781982"/>
            <a:ext cx="1502664" cy="220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781982"/>
            <a:ext cx="7162800" cy="646331"/>
          </a:xfrm>
          <a:prstGeom prst="rect">
            <a:avLst/>
          </a:prstGeom>
          <a:noFill/>
        </p:spPr>
        <p:txBody>
          <a:bodyPr wrap="square" rtlCol="0">
            <a:spAutoFit/>
          </a:bodyPr>
          <a:lstStyle/>
          <a:p>
            <a:r>
              <a:rPr lang="en-US" b="1" dirty="0" smtClean="0"/>
              <a:t>Step 1. </a:t>
            </a:r>
            <a:r>
              <a:rPr lang="en-US" dirty="0" smtClean="0"/>
              <a:t>Get a large plastic pretzel barrel and cut it in half, or use a plastic storage container or file box.</a:t>
            </a:r>
            <a:endParaRPr lang="en-US" dirty="0"/>
          </a:p>
        </p:txBody>
      </p:sp>
      <p:sp>
        <p:nvSpPr>
          <p:cNvPr id="7" name="TextBox 6"/>
          <p:cNvSpPr txBox="1"/>
          <p:nvPr/>
        </p:nvSpPr>
        <p:spPr>
          <a:xfrm>
            <a:off x="0" y="3211452"/>
            <a:ext cx="5334000" cy="646331"/>
          </a:xfrm>
          <a:prstGeom prst="rect">
            <a:avLst/>
          </a:prstGeom>
          <a:noFill/>
        </p:spPr>
        <p:txBody>
          <a:bodyPr wrap="square" rtlCol="0">
            <a:spAutoFit/>
          </a:bodyPr>
          <a:lstStyle/>
          <a:p>
            <a:r>
              <a:rPr lang="en-US" b="1" dirty="0" smtClean="0"/>
              <a:t>Step 3. </a:t>
            </a:r>
            <a:r>
              <a:rPr lang="en-US" dirty="0" smtClean="0"/>
              <a:t>Wrap a piece of foam pipe insulation around container for stability.  Tape or attach with cable tie. </a:t>
            </a:r>
            <a:endParaRPr lang="en-US" dirty="0"/>
          </a:p>
        </p:txBody>
      </p:sp>
      <p:pic>
        <p:nvPicPr>
          <p:cNvPr id="1028" name="Picture 4" descr="C:\Users\btaterka\Documents\Toolik\Toolik Lab Ideas\Respiration Photos\Respiration 024.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p:blipFill>
        <p:spPr bwMode="auto">
          <a:xfrm>
            <a:off x="76200" y="3829982"/>
            <a:ext cx="3324323" cy="27232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05200" y="1924982"/>
            <a:ext cx="2514600" cy="646331"/>
          </a:xfrm>
          <a:prstGeom prst="rect">
            <a:avLst/>
          </a:prstGeom>
          <a:noFill/>
        </p:spPr>
        <p:txBody>
          <a:bodyPr wrap="square" rtlCol="0">
            <a:spAutoFit/>
          </a:bodyPr>
          <a:lstStyle/>
          <a:p>
            <a:r>
              <a:rPr lang="en-US" b="1" dirty="0" smtClean="0"/>
              <a:t>Step 2.</a:t>
            </a:r>
            <a:r>
              <a:rPr lang="en-US" dirty="0" smtClean="0"/>
              <a:t>  Cut a hole in it to fit your CO</a:t>
            </a:r>
            <a:r>
              <a:rPr lang="en-US" baseline="-25000" dirty="0" smtClean="0"/>
              <a:t>2</a:t>
            </a:r>
            <a:r>
              <a:rPr lang="en-US" dirty="0" smtClean="0"/>
              <a:t> sensor</a:t>
            </a:r>
            <a:endParaRPr lang="en-US" dirty="0"/>
          </a:p>
        </p:txBody>
      </p:sp>
      <p:sp>
        <p:nvSpPr>
          <p:cNvPr id="10" name="TextBox 9"/>
          <p:cNvSpPr txBox="1"/>
          <p:nvPr/>
        </p:nvSpPr>
        <p:spPr>
          <a:xfrm>
            <a:off x="3886200" y="4819471"/>
            <a:ext cx="2514600" cy="1200329"/>
          </a:xfrm>
          <a:prstGeom prst="rect">
            <a:avLst/>
          </a:prstGeom>
          <a:noFill/>
        </p:spPr>
        <p:txBody>
          <a:bodyPr wrap="square" rtlCol="0">
            <a:spAutoFit/>
          </a:bodyPr>
          <a:lstStyle/>
          <a:p>
            <a:r>
              <a:rPr lang="en-US" b="1" dirty="0" smtClean="0"/>
              <a:t>Step 4. </a:t>
            </a:r>
            <a:r>
              <a:rPr lang="en-US" dirty="0" smtClean="0"/>
              <a:t>Float it!  You can tell if it’s tight if there’s suction when you pull it from the water.</a:t>
            </a:r>
            <a:endParaRPr lang="en-US" dirty="0"/>
          </a:p>
        </p:txBody>
      </p:sp>
      <p:pic>
        <p:nvPicPr>
          <p:cNvPr id="1029" name="Picture 5" descr="C:\Users\btaterka\Documents\Toolik\Toolik Lab Ideas\Respiration Photos\Respiration 020.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298590" y="4038600"/>
            <a:ext cx="2597543"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45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taterka\Documents\Toolik\Toolik Lab Ideas\Respiration Photos\Respiration 02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3870326"/>
            <a:ext cx="3780366" cy="283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btaterka\Documents\Toolik\Toolik Lab Ideas\Respiration Photos\Respiration 02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3870326"/>
            <a:ext cx="3780366" cy="283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btaterka\Documents\Toolik\Toolik Lab Ideas\Respiration Photos\Respiration 00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834" y="136526"/>
            <a:ext cx="3780366" cy="283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btaterka\Documents\Toolik\Toolik Lab Ideas\Respiration Photos\Respiration 01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1234" y="136526"/>
            <a:ext cx="3780366" cy="283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2971800"/>
            <a:ext cx="3124200" cy="369332"/>
          </a:xfrm>
          <a:prstGeom prst="rect">
            <a:avLst/>
          </a:prstGeom>
          <a:noFill/>
        </p:spPr>
        <p:txBody>
          <a:bodyPr wrap="square" rtlCol="0">
            <a:spAutoFit/>
          </a:bodyPr>
          <a:lstStyle/>
          <a:p>
            <a:r>
              <a:rPr lang="en-US" b="1" dirty="0" smtClean="0"/>
              <a:t>Vernal pool</a:t>
            </a:r>
            <a:endParaRPr lang="en-US" dirty="0"/>
          </a:p>
        </p:txBody>
      </p:sp>
      <p:sp>
        <p:nvSpPr>
          <p:cNvPr id="9" name="TextBox 8"/>
          <p:cNvSpPr txBox="1"/>
          <p:nvPr/>
        </p:nvSpPr>
        <p:spPr>
          <a:xfrm>
            <a:off x="7370618" y="2971800"/>
            <a:ext cx="2840182" cy="369332"/>
          </a:xfrm>
          <a:prstGeom prst="rect">
            <a:avLst/>
          </a:prstGeom>
          <a:noFill/>
        </p:spPr>
        <p:txBody>
          <a:bodyPr wrap="square" rtlCol="0">
            <a:spAutoFit/>
          </a:bodyPr>
          <a:lstStyle/>
          <a:p>
            <a:r>
              <a:rPr lang="en-US" b="1" dirty="0" smtClean="0"/>
              <a:t>Pond</a:t>
            </a:r>
            <a:endParaRPr lang="en-US" dirty="0"/>
          </a:p>
        </p:txBody>
      </p:sp>
      <p:sp>
        <p:nvSpPr>
          <p:cNvPr id="10" name="TextBox 9"/>
          <p:cNvSpPr txBox="1"/>
          <p:nvPr/>
        </p:nvSpPr>
        <p:spPr>
          <a:xfrm>
            <a:off x="2667000" y="3505200"/>
            <a:ext cx="2840182" cy="369332"/>
          </a:xfrm>
          <a:prstGeom prst="rect">
            <a:avLst/>
          </a:prstGeom>
          <a:noFill/>
        </p:spPr>
        <p:txBody>
          <a:bodyPr wrap="square" rtlCol="0">
            <a:spAutoFit/>
          </a:bodyPr>
          <a:lstStyle/>
          <a:p>
            <a:r>
              <a:rPr lang="en-US" b="1" dirty="0" smtClean="0"/>
              <a:t>Swamp</a:t>
            </a:r>
            <a:endParaRPr lang="en-US" dirty="0"/>
          </a:p>
        </p:txBody>
      </p:sp>
      <p:sp>
        <p:nvSpPr>
          <p:cNvPr id="11" name="TextBox 10"/>
          <p:cNvSpPr txBox="1"/>
          <p:nvPr/>
        </p:nvSpPr>
        <p:spPr>
          <a:xfrm>
            <a:off x="5201392" y="3505200"/>
            <a:ext cx="2840182" cy="369332"/>
          </a:xfrm>
          <a:prstGeom prst="rect">
            <a:avLst/>
          </a:prstGeom>
          <a:noFill/>
        </p:spPr>
        <p:txBody>
          <a:bodyPr wrap="square" rtlCol="0">
            <a:spAutoFit/>
          </a:bodyPr>
          <a:lstStyle/>
          <a:p>
            <a:r>
              <a:rPr lang="en-US" b="1" dirty="0" smtClean="0"/>
              <a:t>Brook</a:t>
            </a:r>
            <a:endParaRPr lang="en-US" dirty="0"/>
          </a:p>
        </p:txBody>
      </p:sp>
    </p:spTree>
    <p:extLst>
      <p:ext uri="{BB962C8B-B14F-4D97-AF65-F5344CB8AC3E}">
        <p14:creationId xmlns:p14="http://schemas.microsoft.com/office/powerpoint/2010/main" val="4030332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228600" y="0"/>
            <a:ext cx="8686800" cy="6858000"/>
          </a:xfrm>
          <a:prstGeom prst="rect">
            <a:avLst/>
          </a:prstGeom>
          <a:noFill/>
        </p:spPr>
      </p:pic>
    </p:spTree>
    <p:extLst>
      <p:ext uri="{BB962C8B-B14F-4D97-AF65-F5344CB8AC3E}">
        <p14:creationId xmlns:p14="http://schemas.microsoft.com/office/powerpoint/2010/main" val="586930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TRECvideoSLATE-640x480-4x3-V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8519775"/>
      </p:ext>
    </p:extLst>
  </p:cSld>
  <p:clrMapOvr>
    <a:masterClrMapping/>
  </p:clrMapOvr>
  <mc:AlternateContent xmlns:mc="http://schemas.openxmlformats.org/markup-compatibility/2006" xmlns:p14="http://schemas.microsoft.com/office/powerpoint/2010/main">
    <mc:Choice Requires="p14">
      <p:transition p14:dur="300" advTm="5350">
        <p:fade/>
      </p:transition>
    </mc:Choice>
    <mc:Fallback xmlns="">
      <p:transition xmlns:p14="http://schemas.microsoft.com/office/powerpoint/2010/main" advTm="535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_0419dirts.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95" r="-65"/>
          <a:stretch/>
        </p:blipFill>
        <p:spPr>
          <a:xfrm>
            <a:off x="-349624" y="0"/>
            <a:ext cx="10313895" cy="6858000"/>
          </a:xfrm>
        </p:spPr>
      </p:pic>
      <p:sp>
        <p:nvSpPr>
          <p:cNvPr id="5" name="Title 1"/>
          <p:cNvSpPr txBox="1">
            <a:spLocks/>
          </p:cNvSpPr>
          <p:nvPr/>
        </p:nvSpPr>
        <p:spPr>
          <a:xfrm>
            <a:off x="6400800" y="6553200"/>
            <a:ext cx="1828800" cy="304800"/>
          </a:xfrm>
          <a:prstGeom prst="rect">
            <a:avLst/>
          </a:prstGeom>
        </p:spPr>
        <p:txBody>
          <a:bodyPr vert="horz" lIns="91440" tIns="45720" rIns="91440" bIns="45720" rtlCol="0" anchor="ctr">
            <a:normAutofit/>
          </a:bodyPr>
          <a:lstStyle/>
          <a:p>
            <a:pPr algn="ctr">
              <a:spcBef>
                <a:spcPct val="0"/>
              </a:spcBef>
              <a:defRPr/>
            </a:pPr>
            <a:r>
              <a:rPr lang="en-US" sz="1000" dirty="0" smtClean="0">
                <a:solidFill>
                  <a:prstClr val="white"/>
                </a:solidFill>
                <a:ea typeface="+mj-ea"/>
                <a:cs typeface="+mj-cs"/>
              </a:rPr>
              <a:t>Photo</a:t>
            </a:r>
            <a:r>
              <a:rPr lang="en-US" sz="1100" dirty="0" smtClean="0">
                <a:solidFill>
                  <a:prstClr val="white"/>
                </a:solidFill>
                <a:ea typeface="+mj-ea"/>
                <a:cs typeface="+mj-cs"/>
              </a:rPr>
              <a:t> by </a:t>
            </a:r>
            <a:r>
              <a:rPr lang="en-US" sz="1100" dirty="0" err="1" smtClean="0">
                <a:solidFill>
                  <a:prstClr val="white"/>
                </a:solidFill>
                <a:ea typeface="+mj-ea"/>
                <a:cs typeface="+mj-cs"/>
              </a:rPr>
              <a:t>Zeb</a:t>
            </a:r>
            <a:r>
              <a:rPr lang="en-US" sz="1100" dirty="0" smtClean="0">
                <a:solidFill>
                  <a:prstClr val="white"/>
                </a:solidFill>
                <a:ea typeface="+mj-ea"/>
                <a:cs typeface="+mj-cs"/>
              </a:rPr>
              <a:t> Polly</a:t>
            </a:r>
            <a:endParaRPr lang="en-US" sz="1100" dirty="0">
              <a:solidFill>
                <a:prstClr val="white"/>
              </a:solidFill>
              <a:ea typeface="+mj-ea"/>
              <a:cs typeface="+mj-cs"/>
            </a:endParaRPr>
          </a:p>
        </p:txBody>
      </p:sp>
    </p:spTree>
    <p:extLst>
      <p:ext uri="{BB962C8B-B14F-4D97-AF65-F5344CB8AC3E}">
        <p14:creationId xmlns:p14="http://schemas.microsoft.com/office/powerpoint/2010/main" val="3736962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Arctic Map.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81200" y="0"/>
            <a:ext cx="6934200" cy="6858000"/>
          </a:xfrm>
        </p:spPr>
      </p:pic>
      <p:sp>
        <p:nvSpPr>
          <p:cNvPr id="6" name="Rectangle 5"/>
          <p:cNvSpPr/>
          <p:nvPr/>
        </p:nvSpPr>
        <p:spPr>
          <a:xfrm>
            <a:off x="161284" y="4800600"/>
            <a:ext cx="2048516" cy="19578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543800" y="6019800"/>
            <a:ext cx="1524000" cy="738664"/>
          </a:xfrm>
          <a:prstGeom prst="rect">
            <a:avLst/>
          </a:prstGeom>
          <a:noFill/>
        </p:spPr>
        <p:txBody>
          <a:bodyPr wrap="square" rtlCol="0">
            <a:spAutoFit/>
          </a:bodyPr>
          <a:lstStyle/>
          <a:p>
            <a:pPr algn="r" defTabSz="457200"/>
            <a:r>
              <a:rPr lang="en-US" sz="1400" dirty="0" smtClean="0">
                <a:solidFill>
                  <a:srgbClr val="FFFFFF"/>
                </a:solidFill>
              </a:rPr>
              <a:t>International Permafrost Association, 1998</a:t>
            </a:r>
            <a:endParaRPr lang="en-US" sz="1400" dirty="0">
              <a:solidFill>
                <a:srgbClr val="FFFFFF"/>
              </a:solidFill>
            </a:endParaRPr>
          </a:p>
        </p:txBody>
      </p:sp>
      <p:pic>
        <p:nvPicPr>
          <p:cNvPr id="1026" name="Picture 2" descr="https://nsidc.org/sites/nsidc.org/files/images/permafrost_distribution_in_the_arctic.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61284" y="4876800"/>
            <a:ext cx="1972316"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4876800"/>
            <a:ext cx="6096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46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igun Tundra 1.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4000" contrast="8000"/>
                    </a14:imgEffect>
                  </a14:imgLayer>
                </a14:imgProps>
              </a:ext>
              <a:ext uri="{28A0092B-C50C-407E-A947-70E740481C1C}">
                <a14:useLocalDpi xmlns:a14="http://schemas.microsoft.com/office/drawing/2010/main"/>
              </a:ext>
            </a:extLst>
          </a:blip>
          <a:srcRect/>
          <a:stretch/>
        </p:blipFill>
        <p:spPr>
          <a:xfrm>
            <a:off x="-576885" y="1070553"/>
            <a:ext cx="10254285" cy="5787447"/>
          </a:xfrm>
          <a:prstGeom prst="rect">
            <a:avLst/>
          </a:prstGeom>
        </p:spPr>
      </p:pic>
      <p:sp>
        <p:nvSpPr>
          <p:cNvPr id="23" name="Rectangle 22"/>
          <p:cNvSpPr/>
          <p:nvPr/>
        </p:nvSpPr>
        <p:spPr>
          <a:xfrm>
            <a:off x="3761486" y="228600"/>
            <a:ext cx="2133600" cy="1107996"/>
          </a:xfrm>
          <a:prstGeom prst="rect">
            <a:avLst/>
          </a:prstGeom>
        </p:spPr>
        <p:txBody>
          <a:bodyPr wrap="square">
            <a:spAutoFit/>
          </a:bodyPr>
          <a:lstStyle/>
          <a:p>
            <a:r>
              <a:rPr lang="en-US" sz="6600" b="1" dirty="0"/>
              <a:t>CO</a:t>
            </a:r>
            <a:r>
              <a:rPr lang="en-US" sz="6600" b="1" baseline="-25000" dirty="0"/>
              <a:t>2</a:t>
            </a:r>
            <a:endParaRPr lang="en-US" sz="6600" dirty="0"/>
          </a:p>
        </p:txBody>
      </p:sp>
      <p:pic>
        <p:nvPicPr>
          <p:cNvPr id="32"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flipH="1">
            <a:off x="6008687" y="3743569"/>
            <a:ext cx="1158411" cy="722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flipH="1">
            <a:off x="4606131" y="4130594"/>
            <a:ext cx="1402556" cy="874291"/>
          </a:xfrm>
          <a:prstGeom prst="rect">
            <a:avLst/>
          </a:prstGeom>
          <a:noFill/>
          <a:extLst>
            <a:ext uri="{909E8E84-426E-40DD-AFC4-6F175D3DCCD1}">
              <a14:hiddenFill xmlns:a14="http://schemas.microsoft.com/office/drawing/2010/main">
                <a:solidFill>
                  <a:srgbClr val="FFFFFF"/>
                </a:solidFill>
              </a14:hiddenFill>
            </a:ext>
          </a:extLst>
        </p:spPr>
      </p:pic>
      <p:sp>
        <p:nvSpPr>
          <p:cNvPr id="37" name="Curved Left Arrow 36"/>
          <p:cNvSpPr/>
          <p:nvPr/>
        </p:nvSpPr>
        <p:spPr>
          <a:xfrm>
            <a:off x="5791200" y="557400"/>
            <a:ext cx="1849797" cy="5198759"/>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5165281" y="3058180"/>
            <a:ext cx="2445679" cy="523220"/>
          </a:xfrm>
          <a:prstGeom prst="rect">
            <a:avLst/>
          </a:prstGeom>
          <a:noFill/>
        </p:spPr>
        <p:txBody>
          <a:bodyPr wrap="square" rtlCol="0">
            <a:spAutoFit/>
          </a:bodyPr>
          <a:lstStyle/>
          <a:p>
            <a:r>
              <a:rPr lang="en-US" sz="2800" b="1" dirty="0" smtClean="0">
                <a:ln>
                  <a:solidFill>
                    <a:schemeClr val="bg1"/>
                  </a:solidFill>
                </a:ln>
                <a:solidFill>
                  <a:schemeClr val="accent3">
                    <a:lumMod val="75000"/>
                  </a:schemeClr>
                </a:solidFill>
              </a:rPr>
              <a:t>photosynthesis</a:t>
            </a:r>
            <a:endParaRPr lang="en-US" sz="2800" b="1" dirty="0">
              <a:ln>
                <a:solidFill>
                  <a:schemeClr val="bg1"/>
                </a:solidFill>
              </a:ln>
              <a:solidFill>
                <a:schemeClr val="accent3">
                  <a:lumMod val="75000"/>
                </a:schemeClr>
              </a:solidFill>
            </a:endParaRPr>
          </a:p>
        </p:txBody>
      </p:sp>
      <p:pic>
        <p:nvPicPr>
          <p:cNvPr id="38" name="Picture 2" descr="http://gb.fotolibra.com/images/previews/32972-caribou-illustration.jpe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8333" b="89894" l="7372" r="89904">
                        <a14:foregroundMark x1="7372" y1="84397" x2="7372" y2="84397"/>
                        <a14:foregroundMark x1="67949" y1="8333" x2="67949" y2="8333"/>
                      </a14:backgroundRemoval>
                    </a14:imgEffect>
                  </a14:imgLayer>
                </a14:imgProps>
              </a:ext>
              <a:ext uri="{28A0092B-C50C-407E-A947-70E740481C1C}">
                <a14:useLocalDpi xmlns:a14="http://schemas.microsoft.com/office/drawing/2010/main"/>
              </a:ext>
            </a:extLst>
          </a:blip>
          <a:srcRect/>
          <a:stretch>
            <a:fillRect/>
          </a:stretch>
        </p:blipFill>
        <p:spPr bwMode="auto">
          <a:xfrm flipH="1">
            <a:off x="2362200" y="2808129"/>
            <a:ext cx="1463152" cy="13224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grizzly bear photo"/>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457200" y="3125905"/>
            <a:ext cx="1035810" cy="83649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0" name="Picture 19" descr="C:\Users\wmm_user\Documents\PolarTrec\Capstone\zazzle2.JPG"/>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ackgroundRemoval t="1205" b="95181" l="0" r="94413">
                        <a14:foregroundMark x1="49162" y1="1807" x2="49162" y2="1807"/>
                        <a14:foregroundMark x1="94972" y1="47590" x2="94972" y2="47590"/>
                        <a14:foregroundMark x1="53073" y1="95783" x2="53073" y2="95783"/>
                        <a14:foregroundMark x1="35754" y1="39157" x2="35754" y2="39157"/>
                        <a14:foregroundMark x1="46927" y1="30723" x2="46927" y2="30723"/>
                        <a14:foregroundMark x1="46927" y1="34940" x2="46927" y2="34940"/>
                        <a14:foregroundMark x1="58659" y1="36145" x2="58659" y2="36145"/>
                        <a14:foregroundMark x1="59777" y1="33735" x2="59777" y2="33735"/>
                        <a14:foregroundMark x1="63128" y1="33133" x2="63128" y2="33133"/>
                        <a14:foregroundMark x1="32402" y1="39157" x2="32402" y2="39157"/>
                      </a14:backgroundRemoval>
                    </a14:imgEffect>
                  </a14:imgLayer>
                </a14:imgProps>
              </a:ext>
              <a:ext uri="{28A0092B-C50C-407E-A947-70E740481C1C}">
                <a14:useLocalDpi xmlns:a14="http://schemas.microsoft.com/office/drawing/2010/main"/>
              </a:ext>
            </a:extLst>
          </a:blip>
          <a:srcRect/>
          <a:stretch/>
        </p:blipFill>
        <p:spPr bwMode="auto">
          <a:xfrm>
            <a:off x="1867199" y="5586135"/>
            <a:ext cx="789921" cy="68973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27" descr="C:\Users\wmm_user\Documents\PolarTrec\Capstone\bacteria_cartoon_green.png"/>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backgroundRemoval t="0" b="100000" l="0" r="96098">
                        <a14:foregroundMark x1="0" y1="41176" x2="0" y2="41176"/>
                        <a14:foregroundMark x1="96585" y1="61765" x2="96585" y2="61765"/>
                        <a14:foregroundMark x1="56585" y1="49020" x2="56585" y2="49020"/>
                        <a14:foregroundMark x1="52195" y1="47059" x2="52195" y2="47059"/>
                        <a14:foregroundMark x1="52683" y1="44118" x2="52683" y2="44118"/>
                        <a14:foregroundMark x1="51707" y1="40196" x2="51707" y2="40196"/>
                        <a14:foregroundMark x1="49268" y1="40196" x2="49268" y2="40196"/>
                        <a14:foregroundMark x1="61463" y1="50980" x2="61463" y2="50980"/>
                      </a14:backgroundRemoval>
                    </a14:imgEffect>
                  </a14:imgLayer>
                </a14:imgProps>
              </a:ext>
              <a:ext uri="{28A0092B-C50C-407E-A947-70E740481C1C}">
                <a14:useLocalDpi xmlns:a14="http://schemas.microsoft.com/office/drawing/2010/main"/>
              </a:ext>
            </a:extLst>
          </a:blip>
          <a:srcRect r="-1739"/>
          <a:stretch/>
        </p:blipFill>
        <p:spPr bwMode="auto">
          <a:xfrm rot="1176563">
            <a:off x="2723692" y="5518753"/>
            <a:ext cx="891547" cy="4919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backgroundRemoval t="6154" b="95000" l="3306" r="97934">
                        <a14:foregroundMark x1="39256" y1="31538" x2="39256" y2="31538"/>
                        <a14:foregroundMark x1="48760" y1="31154" x2="48760" y2="31154"/>
                        <a14:foregroundMark x1="59091" y1="31923" x2="59091" y2="31923"/>
                      </a14:backgroundRemoval>
                    </a14:imgEffect>
                  </a14:imgLayer>
                </a14:imgProps>
              </a:ext>
              <a:ext uri="{28A0092B-C50C-407E-A947-70E740481C1C}">
                <a14:useLocalDpi xmlns:a14="http://schemas.microsoft.com/office/drawing/2010/main"/>
              </a:ext>
            </a:extLst>
          </a:blip>
          <a:srcRect/>
          <a:stretch/>
        </p:blipFill>
        <p:spPr bwMode="auto">
          <a:xfrm>
            <a:off x="1582292" y="4805329"/>
            <a:ext cx="645418" cy="69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urved Left Arrow 43"/>
          <p:cNvSpPr/>
          <p:nvPr/>
        </p:nvSpPr>
        <p:spPr>
          <a:xfrm rot="10800000">
            <a:off x="1752601" y="457200"/>
            <a:ext cx="1762702" cy="4938282"/>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1988479" y="1981200"/>
            <a:ext cx="2445679" cy="523220"/>
          </a:xfrm>
          <a:prstGeom prst="rect">
            <a:avLst/>
          </a:prstGeom>
          <a:noFill/>
        </p:spPr>
        <p:txBody>
          <a:bodyPr wrap="square" rtlCol="0">
            <a:spAutoFit/>
          </a:bodyPr>
          <a:lstStyle/>
          <a:p>
            <a:r>
              <a:rPr lang="en-US" sz="2800" b="1" dirty="0" smtClean="0">
                <a:ln>
                  <a:solidFill>
                    <a:schemeClr val="bg1"/>
                  </a:solidFill>
                </a:ln>
                <a:solidFill>
                  <a:schemeClr val="accent3">
                    <a:lumMod val="75000"/>
                  </a:schemeClr>
                </a:solidFill>
              </a:rPr>
              <a:t>respiration</a:t>
            </a:r>
            <a:endParaRPr lang="en-US" sz="2800" b="1" dirty="0">
              <a:ln>
                <a:solidFill>
                  <a:schemeClr val="bg1"/>
                </a:solidFill>
              </a:ln>
              <a:solidFill>
                <a:schemeClr val="accent3">
                  <a:lumMod val="75000"/>
                </a:schemeClr>
              </a:solidFill>
            </a:endParaRPr>
          </a:p>
        </p:txBody>
      </p:sp>
      <p:sp>
        <p:nvSpPr>
          <p:cNvPr id="46" name="TextBox 45"/>
          <p:cNvSpPr txBox="1"/>
          <p:nvPr/>
        </p:nvSpPr>
        <p:spPr>
          <a:xfrm>
            <a:off x="1981200" y="2362200"/>
            <a:ext cx="2999486" cy="523220"/>
          </a:xfrm>
          <a:prstGeom prst="rect">
            <a:avLst/>
          </a:prstGeom>
          <a:noFill/>
        </p:spPr>
        <p:txBody>
          <a:bodyPr wrap="square" rtlCol="0">
            <a:spAutoFit/>
          </a:bodyPr>
          <a:lstStyle/>
          <a:p>
            <a:r>
              <a:rPr lang="en-US" sz="2800" b="1" dirty="0" smtClean="0">
                <a:ln>
                  <a:solidFill>
                    <a:schemeClr val="bg1"/>
                  </a:solidFill>
                </a:ln>
                <a:solidFill>
                  <a:schemeClr val="accent3">
                    <a:lumMod val="75000"/>
                  </a:schemeClr>
                </a:solidFill>
              </a:rPr>
              <a:t>&amp; decomposition</a:t>
            </a:r>
            <a:endParaRPr lang="en-US" sz="2800" b="1" dirty="0">
              <a:ln>
                <a:solidFill>
                  <a:schemeClr val="bg1"/>
                </a:solidFill>
              </a:ln>
              <a:solidFill>
                <a:schemeClr val="accent3">
                  <a:lumMod val="75000"/>
                </a:schemeClr>
              </a:solidFill>
            </a:endParaRPr>
          </a:p>
        </p:txBody>
      </p:sp>
      <p:pic>
        <p:nvPicPr>
          <p:cNvPr id="41" name="Picture 25" descr="C:\Users\wmm_user\Documents\PolarTrec\Capstone\monsterroundteeth1.jpg"/>
          <p:cNvPicPr>
            <a:picLocks noChangeAspect="1" noChangeArrowheads="1"/>
          </p:cNvPicPr>
          <p:nvPr/>
        </p:nvPicPr>
        <p:blipFill rotWithShape="1">
          <a:blip r:embed="rId17" cstate="email">
            <a:extLst>
              <a:ext uri="{BEBA8EAE-BF5A-486C-A8C5-ECC9F3942E4B}">
                <a14:imgProps xmlns:a14="http://schemas.microsoft.com/office/drawing/2010/main">
                  <a14:imgLayer r:embed="rId18">
                    <a14:imgEffect>
                      <a14:backgroundRemoval t="6452" b="97312" l="9694" r="89286">
                        <a14:foregroundMark x1="23469" y1="6989" x2="23469" y2="6989"/>
                        <a14:foregroundMark x1="83163" y1="96237" x2="83163" y2="96237"/>
                        <a14:foregroundMark x1="29592" y1="97312" x2="29592" y2="97312"/>
                      </a14:backgroundRemoval>
                    </a14:imgEffect>
                  </a14:imgLayer>
                </a14:imgProps>
              </a:ext>
              <a:ext uri="{28A0092B-C50C-407E-A947-70E740481C1C}">
                <a14:useLocalDpi xmlns:a14="http://schemas.microsoft.com/office/drawing/2010/main"/>
              </a:ext>
            </a:extLst>
          </a:blip>
          <a:srcRect/>
          <a:stretch/>
        </p:blipFill>
        <p:spPr bwMode="auto">
          <a:xfrm rot="21039088">
            <a:off x="3546159" y="4894984"/>
            <a:ext cx="815882" cy="7753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a:off x="6913616" y="5365836"/>
            <a:ext cx="1100688" cy="6861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a:off x="7507284" y="4567740"/>
            <a:ext cx="1100688" cy="6861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flipH="1">
            <a:off x="7632970" y="5808359"/>
            <a:ext cx="1245244" cy="7762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flipH="1">
            <a:off x="7966851" y="4006466"/>
            <a:ext cx="911363" cy="5681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a:off x="5105400" y="5427060"/>
            <a:ext cx="1806575" cy="11261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3" descr="C:\Users\wmm_user\AppData\Local\Microsoft\Windows\Temporary Internet Files\Content.IE5\OG1D34UK\MC900437615[1].wm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5485"/>
          <a:stretch/>
        </p:blipFill>
        <p:spPr bwMode="auto">
          <a:xfrm flipH="1">
            <a:off x="5766382" y="4343400"/>
            <a:ext cx="786818" cy="49046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590800" y="5497958"/>
            <a:ext cx="4474973" cy="830997"/>
          </a:xfrm>
          <a:prstGeom prst="rect">
            <a:avLst/>
          </a:prstGeom>
        </p:spPr>
        <p:txBody>
          <a:bodyPr wrap="square">
            <a:spAutoFit/>
          </a:bodyPr>
          <a:lstStyle/>
          <a:p>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rganic matter</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extLst>
      <p:ext uri="{BB962C8B-B14F-4D97-AF65-F5344CB8AC3E}">
        <p14:creationId xmlns:p14="http://schemas.microsoft.com/office/powerpoint/2010/main" val="232980088"/>
      </p:ext>
    </p:extLst>
  </p:cSld>
  <p:clrMapOvr>
    <a:masterClrMapping/>
  </p:clrMapOvr>
  <mc:AlternateContent xmlns:mc="http://schemas.openxmlformats.org/markup-compatibility/2006" xmlns:p14="http://schemas.microsoft.com/office/powerpoint/2010/main">
    <mc:Choice Requires="p14">
      <p:transition p14:dur="300" advTm="49863">
        <p:fade/>
      </p:transition>
    </mc:Choice>
    <mc:Fallback xmlns="">
      <p:transition xmlns:p14="http://schemas.microsoft.com/office/powerpoint/2010/main" advTm="498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2000"/>
                                        <p:tgtEl>
                                          <p:spTgt spid="30"/>
                                        </p:tgtEl>
                                      </p:cBhvr>
                                    </p:animEffect>
                                  </p:childTnLst>
                                </p:cTn>
                              </p:par>
                              <p:par>
                                <p:cTn id="12" presetID="22" presetClass="entr" presetSubtype="4" fill="hold" nodeType="withEffect">
                                  <p:stCondLst>
                                    <p:cond delay="80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2000"/>
                                        <p:tgtEl>
                                          <p:spTgt spid="28"/>
                                        </p:tgtEl>
                                      </p:cBhvr>
                                    </p:animEffect>
                                  </p:childTnLst>
                                </p:cTn>
                              </p:par>
                              <p:par>
                                <p:cTn id="15" presetID="22" presetClass="entr" presetSubtype="4" fill="hold" nodeType="withEffect">
                                  <p:stCondLst>
                                    <p:cond delay="120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2000"/>
                                        <p:tgtEl>
                                          <p:spTgt spid="27"/>
                                        </p:tgtEl>
                                      </p:cBhvr>
                                    </p:animEffect>
                                  </p:childTnLst>
                                </p:cTn>
                              </p:par>
                              <p:par>
                                <p:cTn id="18" presetID="22" presetClass="entr" presetSubtype="4" fill="hold" nodeType="withEffect">
                                  <p:stCondLst>
                                    <p:cond delay="110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2000"/>
                                        <p:tgtEl>
                                          <p:spTgt spid="31"/>
                                        </p:tgtEl>
                                      </p:cBhvr>
                                    </p:animEffect>
                                  </p:childTnLst>
                                </p:cTn>
                              </p:par>
                              <p:par>
                                <p:cTn id="21" presetID="22" presetClass="entr" presetSubtype="4" fill="hold" nodeType="withEffect">
                                  <p:stCondLst>
                                    <p:cond delay="150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2000"/>
                                        <p:tgtEl>
                                          <p:spTgt spid="32"/>
                                        </p:tgtEl>
                                      </p:cBhvr>
                                    </p:animEffect>
                                  </p:childTnLst>
                                </p:cTn>
                              </p:par>
                              <p:par>
                                <p:cTn id="24" presetID="22" presetClass="entr" presetSubtype="4" fill="hold" nodeType="withEffect">
                                  <p:stCondLst>
                                    <p:cond delay="140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2000"/>
                                        <p:tgtEl>
                                          <p:spTgt spid="33"/>
                                        </p:tgtEl>
                                      </p:cBhvr>
                                    </p:animEffect>
                                  </p:childTnLst>
                                </p:cTn>
                              </p:par>
                              <p:par>
                                <p:cTn id="27" presetID="22" presetClass="entr" presetSubtype="4" fill="hold" nodeType="withEffect">
                                  <p:stCondLst>
                                    <p:cond delay="170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2000"/>
                                        <p:tgtEl>
                                          <p:spTgt spid="34"/>
                                        </p:tgtEl>
                                      </p:cBhvr>
                                    </p:animEffect>
                                  </p:childTnLst>
                                </p:cTn>
                              </p:par>
                              <p:par>
                                <p:cTn id="30" presetID="22" presetClass="entr" presetSubtype="4" fill="hold" nodeType="withEffect">
                                  <p:stCondLst>
                                    <p:cond delay="120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1000" fill="hold"/>
                                        <p:tgtEl>
                                          <p:spTgt spid="39"/>
                                        </p:tgtEl>
                                        <p:attrNameLst>
                                          <p:attrName>ppt_x</p:attrName>
                                        </p:attrNameLst>
                                      </p:cBhvr>
                                      <p:tavLst>
                                        <p:tav tm="0">
                                          <p:val>
                                            <p:strVal val="0-#ppt_w/2"/>
                                          </p:val>
                                        </p:tav>
                                        <p:tav tm="100000">
                                          <p:val>
                                            <p:strVal val="#ppt_x"/>
                                          </p:val>
                                        </p:tav>
                                      </p:tavLst>
                                    </p:anim>
                                    <p:anim calcmode="lin" valueType="num">
                                      <p:cBhvr additive="base">
                                        <p:cTn id="51" dur="1000" fill="hold"/>
                                        <p:tgtEl>
                                          <p:spTgt spid="39"/>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1000" fill="hold"/>
                                        <p:tgtEl>
                                          <p:spTgt spid="38"/>
                                        </p:tgtEl>
                                        <p:attrNameLst>
                                          <p:attrName>ppt_x</p:attrName>
                                        </p:attrNameLst>
                                      </p:cBhvr>
                                      <p:tavLst>
                                        <p:tav tm="0">
                                          <p:val>
                                            <p:strVal val="1+#ppt_w/2"/>
                                          </p:val>
                                        </p:tav>
                                        <p:tav tm="100000">
                                          <p:val>
                                            <p:strVal val="#ppt_x"/>
                                          </p:val>
                                        </p:tav>
                                      </p:tavLst>
                                    </p:anim>
                                    <p:anim calcmode="lin" valueType="num">
                                      <p:cBhvr additive="base">
                                        <p:cTn id="55"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dissolve">
                                      <p:cBhvr>
                                        <p:cTn id="69" dur="3000"/>
                                        <p:tgtEl>
                                          <p:spTgt spid="40"/>
                                        </p:tgtEl>
                                      </p:cBhvr>
                                    </p:animEffect>
                                  </p:childTnLst>
                                </p:cTn>
                              </p:par>
                              <p:par>
                                <p:cTn id="70" presetID="9"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dissolve">
                                      <p:cBhvr>
                                        <p:cTn id="72" dur="3000"/>
                                        <p:tgtEl>
                                          <p:spTgt spid="42"/>
                                        </p:tgtEl>
                                      </p:cBhvr>
                                    </p:animEffect>
                                  </p:childTnLst>
                                </p:cTn>
                              </p:par>
                              <p:par>
                                <p:cTn id="73" presetID="9"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dissolve">
                                      <p:cBhvr>
                                        <p:cTn id="75" dur="3000"/>
                                        <p:tgtEl>
                                          <p:spTgt spid="43"/>
                                        </p:tgtEl>
                                      </p:cBhvr>
                                    </p:animEffect>
                                  </p:childTnLst>
                                </p:cTn>
                              </p:par>
                              <p:par>
                                <p:cTn id="76" presetID="9"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dissolve">
                                      <p:cBhvr>
                                        <p:cTn id="78" dur="30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32" presetClass="emph" presetSubtype="0" repeatCount="10000" fill="hold" nodeType="withEffect">
                                  <p:stCondLst>
                                    <p:cond delay="0"/>
                                  </p:stCondLst>
                                  <p:childTnLst>
                                    <p:animRot by="120000">
                                      <p:cBhvr>
                                        <p:cTn id="84" dur="200" fill="hold">
                                          <p:stCondLst>
                                            <p:cond delay="0"/>
                                          </p:stCondLst>
                                        </p:cTn>
                                        <p:tgtEl>
                                          <p:spTgt spid="40"/>
                                        </p:tgtEl>
                                        <p:attrNameLst>
                                          <p:attrName>r</p:attrName>
                                        </p:attrNameLst>
                                      </p:cBhvr>
                                    </p:animRot>
                                    <p:animRot by="-240000">
                                      <p:cBhvr>
                                        <p:cTn id="85" dur="400" fill="hold">
                                          <p:stCondLst>
                                            <p:cond delay="400"/>
                                          </p:stCondLst>
                                        </p:cTn>
                                        <p:tgtEl>
                                          <p:spTgt spid="40"/>
                                        </p:tgtEl>
                                        <p:attrNameLst>
                                          <p:attrName>r</p:attrName>
                                        </p:attrNameLst>
                                      </p:cBhvr>
                                    </p:animRot>
                                    <p:animRot by="240000">
                                      <p:cBhvr>
                                        <p:cTn id="86" dur="400" fill="hold">
                                          <p:stCondLst>
                                            <p:cond delay="800"/>
                                          </p:stCondLst>
                                        </p:cTn>
                                        <p:tgtEl>
                                          <p:spTgt spid="40"/>
                                        </p:tgtEl>
                                        <p:attrNameLst>
                                          <p:attrName>r</p:attrName>
                                        </p:attrNameLst>
                                      </p:cBhvr>
                                    </p:animRot>
                                    <p:animRot by="-240000">
                                      <p:cBhvr>
                                        <p:cTn id="87" dur="400" fill="hold">
                                          <p:stCondLst>
                                            <p:cond delay="1200"/>
                                          </p:stCondLst>
                                        </p:cTn>
                                        <p:tgtEl>
                                          <p:spTgt spid="40"/>
                                        </p:tgtEl>
                                        <p:attrNameLst>
                                          <p:attrName>r</p:attrName>
                                        </p:attrNameLst>
                                      </p:cBhvr>
                                    </p:animRot>
                                    <p:animRot by="120000">
                                      <p:cBhvr>
                                        <p:cTn id="88" dur="400" fill="hold">
                                          <p:stCondLst>
                                            <p:cond delay="1600"/>
                                          </p:stCondLst>
                                        </p:cTn>
                                        <p:tgtEl>
                                          <p:spTgt spid="40"/>
                                        </p:tgtEl>
                                        <p:attrNameLst>
                                          <p:attrName>r</p:attrName>
                                        </p:attrNameLst>
                                      </p:cBhvr>
                                    </p:animRot>
                                  </p:childTnLst>
                                </p:cTn>
                              </p:par>
                              <p:par>
                                <p:cTn id="89" presetID="32" presetClass="emph" presetSubtype="0" repeatCount="10000" fill="hold" nodeType="withEffect">
                                  <p:stCondLst>
                                    <p:cond delay="0"/>
                                  </p:stCondLst>
                                  <p:childTnLst>
                                    <p:animRot by="120000">
                                      <p:cBhvr>
                                        <p:cTn id="90" dur="200" fill="hold">
                                          <p:stCondLst>
                                            <p:cond delay="0"/>
                                          </p:stCondLst>
                                        </p:cTn>
                                        <p:tgtEl>
                                          <p:spTgt spid="42"/>
                                        </p:tgtEl>
                                        <p:attrNameLst>
                                          <p:attrName>r</p:attrName>
                                        </p:attrNameLst>
                                      </p:cBhvr>
                                    </p:animRot>
                                    <p:animRot by="-240000">
                                      <p:cBhvr>
                                        <p:cTn id="91" dur="400" fill="hold">
                                          <p:stCondLst>
                                            <p:cond delay="400"/>
                                          </p:stCondLst>
                                        </p:cTn>
                                        <p:tgtEl>
                                          <p:spTgt spid="42"/>
                                        </p:tgtEl>
                                        <p:attrNameLst>
                                          <p:attrName>r</p:attrName>
                                        </p:attrNameLst>
                                      </p:cBhvr>
                                    </p:animRot>
                                    <p:animRot by="240000">
                                      <p:cBhvr>
                                        <p:cTn id="92" dur="400" fill="hold">
                                          <p:stCondLst>
                                            <p:cond delay="800"/>
                                          </p:stCondLst>
                                        </p:cTn>
                                        <p:tgtEl>
                                          <p:spTgt spid="42"/>
                                        </p:tgtEl>
                                        <p:attrNameLst>
                                          <p:attrName>r</p:attrName>
                                        </p:attrNameLst>
                                      </p:cBhvr>
                                    </p:animRot>
                                    <p:animRot by="-240000">
                                      <p:cBhvr>
                                        <p:cTn id="93" dur="400" fill="hold">
                                          <p:stCondLst>
                                            <p:cond delay="1200"/>
                                          </p:stCondLst>
                                        </p:cTn>
                                        <p:tgtEl>
                                          <p:spTgt spid="42"/>
                                        </p:tgtEl>
                                        <p:attrNameLst>
                                          <p:attrName>r</p:attrName>
                                        </p:attrNameLst>
                                      </p:cBhvr>
                                    </p:animRot>
                                    <p:animRot by="120000">
                                      <p:cBhvr>
                                        <p:cTn id="94" dur="400" fill="hold">
                                          <p:stCondLst>
                                            <p:cond delay="1600"/>
                                          </p:stCondLst>
                                        </p:cTn>
                                        <p:tgtEl>
                                          <p:spTgt spid="42"/>
                                        </p:tgtEl>
                                        <p:attrNameLst>
                                          <p:attrName>r</p:attrName>
                                        </p:attrNameLst>
                                      </p:cBhvr>
                                    </p:animRot>
                                  </p:childTnLst>
                                </p:cTn>
                              </p:par>
                              <p:par>
                                <p:cTn id="95" presetID="32" presetClass="emph" presetSubtype="0" repeatCount="10000" fill="hold" nodeType="withEffect">
                                  <p:stCondLst>
                                    <p:cond delay="0"/>
                                  </p:stCondLst>
                                  <p:childTnLst>
                                    <p:animRot by="120000">
                                      <p:cBhvr>
                                        <p:cTn id="96" dur="200" fill="hold">
                                          <p:stCondLst>
                                            <p:cond delay="0"/>
                                          </p:stCondLst>
                                        </p:cTn>
                                        <p:tgtEl>
                                          <p:spTgt spid="43"/>
                                        </p:tgtEl>
                                        <p:attrNameLst>
                                          <p:attrName>r</p:attrName>
                                        </p:attrNameLst>
                                      </p:cBhvr>
                                    </p:animRot>
                                    <p:animRot by="-240000">
                                      <p:cBhvr>
                                        <p:cTn id="97" dur="400" fill="hold">
                                          <p:stCondLst>
                                            <p:cond delay="400"/>
                                          </p:stCondLst>
                                        </p:cTn>
                                        <p:tgtEl>
                                          <p:spTgt spid="43"/>
                                        </p:tgtEl>
                                        <p:attrNameLst>
                                          <p:attrName>r</p:attrName>
                                        </p:attrNameLst>
                                      </p:cBhvr>
                                    </p:animRot>
                                    <p:animRot by="240000">
                                      <p:cBhvr>
                                        <p:cTn id="98" dur="400" fill="hold">
                                          <p:stCondLst>
                                            <p:cond delay="800"/>
                                          </p:stCondLst>
                                        </p:cTn>
                                        <p:tgtEl>
                                          <p:spTgt spid="43"/>
                                        </p:tgtEl>
                                        <p:attrNameLst>
                                          <p:attrName>r</p:attrName>
                                        </p:attrNameLst>
                                      </p:cBhvr>
                                    </p:animRot>
                                    <p:animRot by="-240000">
                                      <p:cBhvr>
                                        <p:cTn id="99" dur="400" fill="hold">
                                          <p:stCondLst>
                                            <p:cond delay="1200"/>
                                          </p:stCondLst>
                                        </p:cTn>
                                        <p:tgtEl>
                                          <p:spTgt spid="43"/>
                                        </p:tgtEl>
                                        <p:attrNameLst>
                                          <p:attrName>r</p:attrName>
                                        </p:attrNameLst>
                                      </p:cBhvr>
                                    </p:animRot>
                                    <p:animRot by="120000">
                                      <p:cBhvr>
                                        <p:cTn id="100" dur="400" fill="hold">
                                          <p:stCondLst>
                                            <p:cond delay="1600"/>
                                          </p:stCondLst>
                                        </p:cTn>
                                        <p:tgtEl>
                                          <p:spTgt spid="43"/>
                                        </p:tgtEl>
                                        <p:attrNameLst>
                                          <p:attrName>r</p:attrName>
                                        </p:attrNameLst>
                                      </p:cBhvr>
                                    </p:animRot>
                                  </p:childTnLst>
                                </p:cTn>
                              </p:par>
                              <p:par>
                                <p:cTn id="101" presetID="32" presetClass="emph" presetSubtype="0" repeatCount="10000" fill="hold" nodeType="withEffect">
                                  <p:stCondLst>
                                    <p:cond delay="0"/>
                                  </p:stCondLst>
                                  <p:childTnLst>
                                    <p:animRot by="120000">
                                      <p:cBhvr>
                                        <p:cTn id="102" dur="200" fill="hold">
                                          <p:stCondLst>
                                            <p:cond delay="0"/>
                                          </p:stCondLst>
                                        </p:cTn>
                                        <p:tgtEl>
                                          <p:spTgt spid="41"/>
                                        </p:tgtEl>
                                        <p:attrNameLst>
                                          <p:attrName>r</p:attrName>
                                        </p:attrNameLst>
                                      </p:cBhvr>
                                    </p:animRot>
                                    <p:animRot by="-240000">
                                      <p:cBhvr>
                                        <p:cTn id="103" dur="400" fill="hold">
                                          <p:stCondLst>
                                            <p:cond delay="400"/>
                                          </p:stCondLst>
                                        </p:cTn>
                                        <p:tgtEl>
                                          <p:spTgt spid="41"/>
                                        </p:tgtEl>
                                        <p:attrNameLst>
                                          <p:attrName>r</p:attrName>
                                        </p:attrNameLst>
                                      </p:cBhvr>
                                    </p:animRot>
                                    <p:animRot by="240000">
                                      <p:cBhvr>
                                        <p:cTn id="104" dur="400" fill="hold">
                                          <p:stCondLst>
                                            <p:cond delay="800"/>
                                          </p:stCondLst>
                                        </p:cTn>
                                        <p:tgtEl>
                                          <p:spTgt spid="41"/>
                                        </p:tgtEl>
                                        <p:attrNameLst>
                                          <p:attrName>r</p:attrName>
                                        </p:attrNameLst>
                                      </p:cBhvr>
                                    </p:animRot>
                                    <p:animRot by="-240000">
                                      <p:cBhvr>
                                        <p:cTn id="105" dur="400" fill="hold">
                                          <p:stCondLst>
                                            <p:cond delay="1200"/>
                                          </p:stCondLst>
                                        </p:cTn>
                                        <p:tgtEl>
                                          <p:spTgt spid="41"/>
                                        </p:tgtEl>
                                        <p:attrNameLst>
                                          <p:attrName>r</p:attrName>
                                        </p:attrNameLst>
                                      </p:cBhvr>
                                    </p:animRot>
                                    <p:animRot by="120000">
                                      <p:cBhvr>
                                        <p:cTn id="106" dur="400" fill="hold">
                                          <p:stCondLst>
                                            <p:cond delay="16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animBg="1"/>
      <p:bldP spid="29" grpId="0"/>
      <p:bldP spid="44" grpId="0" animBg="1"/>
      <p:bldP spid="45" grpId="0"/>
      <p:bldP spid="46" grpId="0"/>
      <p:bldP spid="24" grpId="0"/>
    </p:bldLst>
  </p:timing>
  <p:extLst mod="1">
    <p:ext uri="{E180D4A7-C9FB-4DFB-919C-405C955672EB}">
      <p14:showEvtLst xmlns:p14="http://schemas.microsoft.com/office/powerpoint/2010/main">
        <p14:playEvt time="0"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igun Tundra 1.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4000" contrast="8000"/>
                    </a14:imgEffect>
                  </a14:imgLayer>
                </a14:imgProps>
              </a:ext>
              <a:ext uri="{28A0092B-C50C-407E-A947-70E740481C1C}">
                <a14:useLocalDpi xmlns:a14="http://schemas.microsoft.com/office/drawing/2010/main"/>
              </a:ext>
            </a:extLst>
          </a:blip>
          <a:srcRect/>
          <a:stretch/>
        </p:blipFill>
        <p:spPr>
          <a:xfrm>
            <a:off x="-576885" y="1070553"/>
            <a:ext cx="10254285" cy="5787447"/>
          </a:xfrm>
          <a:prstGeom prst="rect">
            <a:avLst/>
          </a:prstGeom>
        </p:spPr>
      </p:pic>
      <p:sp>
        <p:nvSpPr>
          <p:cNvPr id="25" name="Rectangle 24"/>
          <p:cNvSpPr/>
          <p:nvPr/>
        </p:nvSpPr>
        <p:spPr>
          <a:xfrm>
            <a:off x="0" y="4743271"/>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~1,600 billion tons C</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Up Arrow 35"/>
          <p:cNvSpPr/>
          <p:nvPr/>
        </p:nvSpPr>
        <p:spPr>
          <a:xfrm>
            <a:off x="7162800" y="2209800"/>
            <a:ext cx="533400" cy="2048470"/>
          </a:xfrm>
          <a:prstGeom prst="upArrow">
            <a:avLst>
              <a:gd name="adj1" fmla="val 35468"/>
              <a:gd name="adj2" fmla="val 795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3657600" y="2667000"/>
            <a:ext cx="533400" cy="2048470"/>
          </a:xfrm>
          <a:prstGeom prst="upArrow">
            <a:avLst>
              <a:gd name="adj1" fmla="val 35468"/>
              <a:gd name="adj2" fmla="val 795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p:cNvSpPr/>
          <p:nvPr/>
        </p:nvSpPr>
        <p:spPr>
          <a:xfrm>
            <a:off x="1981200" y="2453341"/>
            <a:ext cx="533400" cy="2048470"/>
          </a:xfrm>
          <a:prstGeom prst="upArrow">
            <a:avLst>
              <a:gd name="adj1" fmla="val 35468"/>
              <a:gd name="adj2" fmla="val 795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 Arrow 48"/>
          <p:cNvSpPr/>
          <p:nvPr/>
        </p:nvSpPr>
        <p:spPr>
          <a:xfrm>
            <a:off x="5486400" y="2286000"/>
            <a:ext cx="533400" cy="2048470"/>
          </a:xfrm>
          <a:prstGeom prst="upArrow">
            <a:avLst>
              <a:gd name="adj1" fmla="val 35468"/>
              <a:gd name="adj2" fmla="val 795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14400" y="2214282"/>
            <a:ext cx="2133600" cy="769441"/>
          </a:xfrm>
          <a:prstGeom prst="rect">
            <a:avLst/>
          </a:prstGeom>
        </p:spPr>
        <p:txBody>
          <a:bodyPr wrap="square">
            <a:spAutoFit/>
          </a:bodyPr>
          <a:lstStyle/>
          <a:p>
            <a:r>
              <a:rPr lang="en-US" sz="4400" b="1" dirty="0"/>
              <a:t>CO</a:t>
            </a:r>
            <a:r>
              <a:rPr lang="en-US" sz="4400" b="1" baseline="-25000" dirty="0"/>
              <a:t>2</a:t>
            </a:r>
            <a:endParaRPr lang="en-US" sz="4400" dirty="0"/>
          </a:p>
        </p:txBody>
      </p:sp>
      <p:sp>
        <p:nvSpPr>
          <p:cNvPr id="53" name="Rectangle 52"/>
          <p:cNvSpPr/>
          <p:nvPr/>
        </p:nvSpPr>
        <p:spPr>
          <a:xfrm>
            <a:off x="3505200" y="1905000"/>
            <a:ext cx="2133600" cy="769441"/>
          </a:xfrm>
          <a:prstGeom prst="rect">
            <a:avLst/>
          </a:prstGeom>
        </p:spPr>
        <p:txBody>
          <a:bodyPr wrap="square">
            <a:spAutoFit/>
          </a:bodyPr>
          <a:lstStyle/>
          <a:p>
            <a:r>
              <a:rPr lang="en-US" sz="4400" b="1" dirty="0"/>
              <a:t>CO</a:t>
            </a:r>
            <a:r>
              <a:rPr lang="en-US" sz="4400" b="1" baseline="-25000" dirty="0"/>
              <a:t>2</a:t>
            </a:r>
            <a:endParaRPr lang="en-US" sz="4400" dirty="0"/>
          </a:p>
        </p:txBody>
      </p:sp>
      <p:sp>
        <p:nvSpPr>
          <p:cNvPr id="54" name="Rectangle 53"/>
          <p:cNvSpPr/>
          <p:nvPr/>
        </p:nvSpPr>
        <p:spPr>
          <a:xfrm>
            <a:off x="5715000" y="1745159"/>
            <a:ext cx="2133600" cy="769441"/>
          </a:xfrm>
          <a:prstGeom prst="rect">
            <a:avLst/>
          </a:prstGeom>
        </p:spPr>
        <p:txBody>
          <a:bodyPr wrap="square">
            <a:spAutoFit/>
          </a:bodyPr>
          <a:lstStyle/>
          <a:p>
            <a:r>
              <a:rPr lang="en-US" sz="4400" b="1" dirty="0"/>
              <a:t>CO</a:t>
            </a:r>
            <a:r>
              <a:rPr lang="en-US" sz="4400" b="1" baseline="-25000" dirty="0"/>
              <a:t>2</a:t>
            </a:r>
            <a:endParaRPr lang="en-US" sz="4400" dirty="0"/>
          </a:p>
        </p:txBody>
      </p:sp>
      <p:sp>
        <p:nvSpPr>
          <p:cNvPr id="55" name="Rectangle 54"/>
          <p:cNvSpPr/>
          <p:nvPr/>
        </p:nvSpPr>
        <p:spPr>
          <a:xfrm>
            <a:off x="7543800" y="2430959"/>
            <a:ext cx="2133600" cy="769441"/>
          </a:xfrm>
          <a:prstGeom prst="rect">
            <a:avLst/>
          </a:prstGeom>
        </p:spPr>
        <p:txBody>
          <a:bodyPr wrap="square">
            <a:spAutoFit/>
          </a:bodyPr>
          <a:lstStyle/>
          <a:p>
            <a:r>
              <a:rPr lang="en-US" sz="4400" b="1" dirty="0"/>
              <a:t>CO</a:t>
            </a:r>
            <a:r>
              <a:rPr lang="en-US" sz="4400" b="1" baseline="-25000" dirty="0"/>
              <a:t>2</a:t>
            </a:r>
            <a:endParaRPr lang="en-US" sz="4400" dirty="0"/>
          </a:p>
        </p:txBody>
      </p:sp>
      <p:sp>
        <p:nvSpPr>
          <p:cNvPr id="57" name="Rectangle 56"/>
          <p:cNvSpPr/>
          <p:nvPr/>
        </p:nvSpPr>
        <p:spPr>
          <a:xfrm>
            <a:off x="4191000" y="-304800"/>
            <a:ext cx="2133600" cy="2215991"/>
          </a:xfrm>
          <a:prstGeom prst="rect">
            <a:avLst/>
          </a:prstGeom>
        </p:spPr>
        <p:txBody>
          <a:bodyPr wrap="square">
            <a:spAutoFit/>
          </a:bodyPr>
          <a:lstStyle/>
          <a:p>
            <a:r>
              <a:rPr lang="en-US" sz="13800" b="1" dirty="0" smtClean="0"/>
              <a:t>?</a:t>
            </a:r>
            <a:endParaRPr lang="en-US" sz="13800" dirty="0"/>
          </a:p>
        </p:txBody>
      </p:sp>
    </p:spTree>
    <p:custDataLst>
      <p:tags r:id="rId1"/>
    </p:custDataLst>
    <p:extLst>
      <p:ext uri="{BB962C8B-B14F-4D97-AF65-F5344CB8AC3E}">
        <p14:creationId xmlns:p14="http://schemas.microsoft.com/office/powerpoint/2010/main" val="673120455"/>
      </p:ext>
    </p:extLst>
  </p:cSld>
  <p:clrMapOvr>
    <a:masterClrMapping/>
  </p:clrMapOvr>
  <mc:AlternateContent xmlns:mc="http://schemas.openxmlformats.org/markup-compatibility/2006" xmlns:p14="http://schemas.microsoft.com/office/powerpoint/2010/main">
    <mc:Choice Requires="p14">
      <p:transition p14:dur="300" advTm="17359">
        <p:fade/>
      </p:transition>
    </mc:Choice>
    <mc:Fallback xmlns="">
      <p:transition xmlns:p14="http://schemas.microsoft.com/office/powerpoint/2010/main" advTm="173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2000"/>
                                        <p:tgtEl>
                                          <p:spTgt spid="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2000"/>
                                        <p:tgtEl>
                                          <p:spTgt spid="4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2000"/>
                                        <p:tgtEl>
                                          <p:spTgt spid="4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20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7" grpId="0" animBg="1"/>
      <p:bldP spid="48" grpId="0" animBg="1"/>
      <p:bldP spid="49" grpId="0" animBg="1"/>
      <p:bldP spid="52" grpId="0"/>
      <p:bldP spid="53" grpId="0"/>
      <p:bldP spid="54" grpId="0"/>
      <p:bldP spid="55" grpId="0"/>
      <p:bldP spid="57" grpId="0"/>
      <p:bldP spid="57" grpId="1"/>
    </p:bldLst>
  </p:timing>
  <p:extLst mod="1">
    <p:ext uri="{E180D4A7-C9FB-4DFB-919C-405C955672EB}">
      <p14:showEvtLst xmlns:p14="http://schemas.microsoft.com/office/powerpoint/2010/main">
        <p14:playEvt time="0" objId="2"/>
        <p14:stopEvt time="17359"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earth.columbia.edu/sitefiles/image/press_room/press_releases/2010/HeatMap_warmestdecade_12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685800"/>
            <a:ext cx="9144001" cy="51453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76200"/>
            <a:ext cx="9144000" cy="584775"/>
          </a:xfrm>
          <a:prstGeom prst="rect">
            <a:avLst/>
          </a:prstGeom>
          <a:noFill/>
        </p:spPr>
        <p:txBody>
          <a:bodyPr wrap="square" rtlCol="0">
            <a:spAutoFit/>
          </a:bodyPr>
          <a:lstStyle/>
          <a:p>
            <a:pPr algn="ctr" defTabSz="457200"/>
            <a:r>
              <a:rPr lang="en-US" sz="3200" b="1" dirty="0" smtClean="0">
                <a:solidFill>
                  <a:srgbClr val="FFC000"/>
                </a:solidFill>
              </a:rPr>
              <a:t>Most intense warming effects are seen in the Arctic</a:t>
            </a:r>
            <a:endParaRPr lang="en-US" sz="3200" b="1" dirty="0">
              <a:solidFill>
                <a:srgbClr val="FFC000"/>
              </a:solidFill>
            </a:endParaRPr>
          </a:p>
        </p:txBody>
      </p:sp>
      <p:pic>
        <p:nvPicPr>
          <p:cNvPr id="4"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540" y="5870573"/>
            <a:ext cx="8179790" cy="98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39000" y="6210397"/>
            <a:ext cx="1752600" cy="307777"/>
          </a:xfrm>
          <a:prstGeom prst="rect">
            <a:avLst/>
          </a:prstGeom>
          <a:noFill/>
        </p:spPr>
        <p:txBody>
          <a:bodyPr wrap="square" rtlCol="0">
            <a:spAutoFit/>
          </a:bodyPr>
          <a:lstStyle/>
          <a:p>
            <a:r>
              <a:rPr lang="en-US" sz="1400" b="1" dirty="0" smtClean="0">
                <a:solidFill>
                  <a:schemeClr val="bg1"/>
                </a:solidFill>
              </a:rPr>
              <a:t>Courtesy of NASA</a:t>
            </a:r>
            <a:endParaRPr lang="en-US" sz="1400" b="1" dirty="0">
              <a:solidFill>
                <a:schemeClr val="bg1"/>
              </a:solidFill>
            </a:endParaRPr>
          </a:p>
        </p:txBody>
      </p:sp>
    </p:spTree>
    <p:custDataLst>
      <p:tags r:id="rId1"/>
    </p:custDataLst>
    <p:extLst>
      <p:ext uri="{BB962C8B-B14F-4D97-AF65-F5344CB8AC3E}">
        <p14:creationId xmlns:p14="http://schemas.microsoft.com/office/powerpoint/2010/main" val="51321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12024"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P236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5122" name="Picture 2" descr="I:\Photo Backup\Pentax Backup\107_0627\IMGP1955.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5774499" y="4457452"/>
            <a:ext cx="3099886" cy="2099923"/>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018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2.7|3.8|1.3|2.3|6.9|3|2.2|1.8|3.8"/>
</p:tagLst>
</file>

<file path=ppt/tags/tag2.xml><?xml version="1.0" encoding="utf-8"?>
<p:tagLst xmlns:a="http://schemas.openxmlformats.org/drawingml/2006/main" xmlns:r="http://schemas.openxmlformats.org/officeDocument/2006/relationships" xmlns:p="http://schemas.openxmlformats.org/presentationml/2006/main">
  <p:tag name="TIMING" val="|4.9|11.3"/>
</p:tagLst>
</file>

<file path=ppt/tags/tag3.xml><?xml version="1.0" encoding="utf-8"?>
<p:tagLst xmlns:a="http://schemas.openxmlformats.org/drawingml/2006/main" xmlns:r="http://schemas.openxmlformats.org/officeDocument/2006/relationships" xmlns:p="http://schemas.openxmlformats.org/presentationml/2006/main">
  <p:tag name="TIMING" val="|7|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2321</Words>
  <Application>Microsoft Office PowerPoint</Application>
  <PresentationFormat>On-screen Show (4:3)</PresentationFormat>
  <Paragraphs>232</Paragraphs>
  <Slides>36</Slides>
  <Notes>23</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1_Office Theme</vt:lpstr>
      <vt:lpstr>2_Office Theme</vt:lpstr>
      <vt:lpstr>3_Office Theme</vt:lpstr>
      <vt:lpstr>Thawing Permafrost Lessons &amp; Labs By Bruce Taterka, West Morris Mendham High School and Rose Cory, University of Michigan</vt:lpstr>
      <vt:lpstr>Lesson 1 – What is Permafrost?</vt:lpstr>
      <vt:lpstr>Photo by Zeb Polly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 – Climate Feedback Loops</vt:lpstr>
      <vt:lpstr>PowerPoint Presentation</vt:lpstr>
      <vt:lpstr>PowerPoint Presentation</vt:lpstr>
      <vt:lpstr>PowerPoint Presentation</vt:lpstr>
      <vt:lpstr>PowerPoint Presentation</vt:lpstr>
      <vt:lpstr>Lesson 3 Dissolved Organic Matter in Natural Waters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4 Effect of Sunlight on Organic Molecules</vt:lpstr>
      <vt:lpstr>PowerPoint Presentation</vt:lpstr>
      <vt:lpstr>PowerPoint Presentation</vt:lpstr>
      <vt:lpstr>PowerPoint Presentation</vt:lpstr>
      <vt:lpstr>PowerPoint Presentation</vt:lpstr>
      <vt:lpstr>Lesson 5 Respiration from Natural Waters</vt:lpstr>
      <vt:lpstr>Instructions for Floating CO2 Chamber</vt:lpstr>
      <vt:lpstr>PowerPoint Presentation</vt:lpstr>
      <vt:lpstr>PowerPoint Presentation</vt:lpstr>
      <vt:lpstr>PowerPoint Presentation</vt:lpstr>
    </vt:vector>
  </TitlesOfParts>
  <Company>WMM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WMM</dc:creator>
  <cp:lastModifiedBy>BT</cp:lastModifiedBy>
  <cp:revision>226</cp:revision>
  <dcterms:created xsi:type="dcterms:W3CDTF">2012-04-10T17:21:58Z</dcterms:created>
  <dcterms:modified xsi:type="dcterms:W3CDTF">2014-06-13T14:05:54Z</dcterms:modified>
</cp:coreProperties>
</file>