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4" r:id="rId2"/>
    <p:sldId id="256" r:id="rId3"/>
    <p:sldId id="276" r:id="rId4"/>
    <p:sldId id="257" r:id="rId5"/>
    <p:sldId id="258" r:id="rId6"/>
    <p:sldId id="259" r:id="rId7"/>
    <p:sldId id="260" r:id="rId8"/>
    <p:sldId id="275" r:id="rId9"/>
    <p:sldId id="262" r:id="rId10"/>
    <p:sldId id="265" r:id="rId11"/>
    <p:sldId id="263" r:id="rId12"/>
    <p:sldId id="261" r:id="rId13"/>
    <p:sldId id="267" r:id="rId14"/>
    <p:sldId id="268" r:id="rId15"/>
    <p:sldId id="266" r:id="rId16"/>
    <p:sldId id="269" r:id="rId17"/>
    <p:sldId id="273" r:id="rId18"/>
    <p:sldId id="270" r:id="rId19"/>
    <p:sldId id="271" r:id="rId20"/>
    <p:sldId id="27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10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DF5D5-BFE6-AD41-BCE2-322A9EE24B28}" type="datetimeFigureOut">
              <a:rPr lang="en-US" smtClean="0"/>
              <a:t>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7BBC91-F38B-6344-85EE-AEE7E2529AB2}" type="slidenum">
              <a:rPr lang="en-US" smtClean="0"/>
              <a:t>‹#›</a:t>
            </a:fld>
            <a:endParaRPr lang="en-US"/>
          </a:p>
        </p:txBody>
      </p:sp>
    </p:spTree>
    <p:extLst>
      <p:ext uri="{BB962C8B-B14F-4D97-AF65-F5344CB8AC3E}">
        <p14:creationId xmlns:p14="http://schemas.microsoft.com/office/powerpoint/2010/main" val="3186762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fun to not know things because then you have much to try to figure out! This quote by Richard </a:t>
            </a:r>
            <a:r>
              <a:rPr lang="en-US" dirty="0" err="1" smtClean="0"/>
              <a:t>Feynam</a:t>
            </a:r>
            <a:r>
              <a:rPr lang="en-US" dirty="0" smtClean="0"/>
              <a:t> captures that enthusiasm</a:t>
            </a:r>
            <a:r>
              <a:rPr lang="en-US" baseline="0" dirty="0" smtClean="0"/>
              <a:t> for science- an enthusiasm that we hope to impart to our students through an inquiry approach to learning. After reviewing inquiry approach methods, we will learn a little about glaciers to prepare you for a lab using an inquiry approach.</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a:t>
            </a:fld>
            <a:endParaRPr lang="en-US"/>
          </a:p>
        </p:txBody>
      </p:sp>
    </p:spTree>
    <p:extLst>
      <p:ext uri="{BB962C8B-B14F-4D97-AF65-F5344CB8AC3E}">
        <p14:creationId xmlns:p14="http://schemas.microsoft.com/office/powerpoint/2010/main" val="379924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Conditions</a:t>
            </a:r>
            <a:r>
              <a:rPr lang="en-US" baseline="0" dirty="0" smtClean="0"/>
              <a:t> were sometimes difficult to work in. It was cold and the boats had to navigate between many chunks of ice.</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13</a:t>
            </a:fld>
            <a:endParaRPr lang="en-US"/>
          </a:p>
        </p:txBody>
      </p:sp>
    </p:spTree>
    <p:extLst>
      <p:ext uri="{BB962C8B-B14F-4D97-AF65-F5344CB8AC3E}">
        <p14:creationId xmlns:p14="http://schemas.microsoft.com/office/powerpoint/2010/main" val="87256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dirty the terminus (end) of the glacier is. This is from all of the sediment resulting from erosion.</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14</a:t>
            </a:fld>
            <a:endParaRPr lang="en-US"/>
          </a:p>
        </p:txBody>
      </p:sp>
    </p:spTree>
    <p:extLst>
      <p:ext uri="{BB962C8B-B14F-4D97-AF65-F5344CB8AC3E}">
        <p14:creationId xmlns:p14="http://schemas.microsoft.com/office/powerpoint/2010/main" val="1618331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terminus of the glacier, huge chunks of ice break off in a process known as calving and produce large icebergs.. This iceberg calved off just before this picture was taken.</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15</a:t>
            </a:fld>
            <a:endParaRPr lang="en-US"/>
          </a:p>
        </p:txBody>
      </p:sp>
    </p:spTree>
    <p:extLst>
      <p:ext uri="{BB962C8B-B14F-4D97-AF65-F5344CB8AC3E}">
        <p14:creationId xmlns:p14="http://schemas.microsoft.com/office/powerpoint/2010/main" val="915679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picture of the glacier caught in the process of calving.</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16</a:t>
            </a:fld>
            <a:endParaRPr lang="en-US"/>
          </a:p>
        </p:txBody>
      </p:sp>
    </p:spTree>
    <p:extLst>
      <p:ext uri="{BB962C8B-B14F-4D97-AF65-F5344CB8AC3E}">
        <p14:creationId xmlns:p14="http://schemas.microsoft.com/office/powerpoint/2010/main" val="354811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Huge icebergs floated past us and all around us. Do you think there is more of</a:t>
            </a:r>
            <a:r>
              <a:rPr lang="en-US" baseline="0" dirty="0" smtClean="0"/>
              <a:t> the iceberg above the water or below the water? How much?</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17</a:t>
            </a:fld>
            <a:endParaRPr lang="en-US"/>
          </a:p>
        </p:txBody>
      </p:sp>
    </p:spTree>
    <p:extLst>
      <p:ext uri="{BB962C8B-B14F-4D97-AF65-F5344CB8AC3E}">
        <p14:creationId xmlns:p14="http://schemas.microsoft.com/office/powerpoint/2010/main" val="368865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Seagulls</a:t>
            </a:r>
            <a:r>
              <a:rPr lang="en-US" baseline="0" dirty="0" smtClean="0"/>
              <a:t> liked to perch on the top of the icebergs.</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18</a:t>
            </a:fld>
            <a:endParaRPr lang="en-US"/>
          </a:p>
        </p:txBody>
      </p:sp>
    </p:spTree>
    <p:extLst>
      <p:ext uri="{BB962C8B-B14F-4D97-AF65-F5344CB8AC3E}">
        <p14:creationId xmlns:p14="http://schemas.microsoft.com/office/powerpoint/2010/main" val="173973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 dirty iceberg. We studied this glacier and fjord to learn more about all glaciers. By better understanding</a:t>
            </a:r>
            <a:r>
              <a:rPr lang="en-US" baseline="0" dirty="0" smtClean="0"/>
              <a:t> how glaciers behave, we can better understand the changes that we are seeing.</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19</a:t>
            </a:fld>
            <a:endParaRPr lang="en-US"/>
          </a:p>
        </p:txBody>
      </p:sp>
    </p:spTree>
    <p:extLst>
      <p:ext uri="{BB962C8B-B14F-4D97-AF65-F5344CB8AC3E}">
        <p14:creationId xmlns:p14="http://schemas.microsoft.com/office/powerpoint/2010/main" val="3958892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glacier was so big that we could pull the boat right up into it.</a:t>
            </a:r>
            <a:r>
              <a:rPr lang="en-US" baseline="0" dirty="0" smtClean="0"/>
              <a:t> It was like a cathedral. By inquiring about our world and asking questions about things we don’t know we can learn more about glaciers and our changing climate.</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20</a:t>
            </a:fld>
            <a:endParaRPr lang="en-US"/>
          </a:p>
        </p:txBody>
      </p:sp>
    </p:spTree>
    <p:extLst>
      <p:ext uri="{BB962C8B-B14F-4D97-AF65-F5344CB8AC3E}">
        <p14:creationId xmlns:p14="http://schemas.microsoft.com/office/powerpoint/2010/main" val="179556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inquiry approach emphasizes the PROCESS of learning</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2</a:t>
            </a:fld>
            <a:endParaRPr lang="en-US"/>
          </a:p>
        </p:txBody>
      </p:sp>
    </p:spTree>
    <p:extLst>
      <p:ext uri="{BB962C8B-B14F-4D97-AF65-F5344CB8AC3E}">
        <p14:creationId xmlns:p14="http://schemas.microsoft.com/office/powerpoint/2010/main" val="3729237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providing the algorithm on the left, students manipulate base ten blocks to discover how they can take 9 ones away</a:t>
            </a:r>
            <a:r>
              <a:rPr lang="en-US" baseline="0" dirty="0" smtClean="0"/>
              <a:t> from 6.</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4</a:t>
            </a:fld>
            <a:endParaRPr lang="en-US"/>
          </a:p>
        </p:txBody>
      </p:sp>
    </p:spTree>
    <p:extLst>
      <p:ext uri="{BB962C8B-B14F-4D97-AF65-F5344CB8AC3E}">
        <p14:creationId xmlns:p14="http://schemas.microsoft.com/office/powerpoint/2010/main" val="194655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components of inquiry based learning are structured to encourage construction of new knowledge</a:t>
            </a:r>
            <a:r>
              <a:rPr lang="en-US" baseline="0" dirty="0" smtClean="0"/>
              <a:t> and meta-cognition (student self reflection on the process). This facilitates acquisition and retention of new knowledge.</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6</a:t>
            </a:fld>
            <a:endParaRPr lang="en-US"/>
          </a:p>
        </p:txBody>
      </p:sp>
    </p:spTree>
    <p:extLst>
      <p:ext uri="{BB962C8B-B14F-4D97-AF65-F5344CB8AC3E}">
        <p14:creationId xmlns:p14="http://schemas.microsoft.com/office/powerpoint/2010/main" val="236521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pros and cons to inquiry based learning. It is highly appropriate in many learning environments, but teachers have many demand on them including standardized testing, behavior management, special needs, professional requirements and parent demands. Strive for a balance, especially as a new teacher. Incorporate inquiry based learning a little at a time and continue to build on your existing lessons.</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7</a:t>
            </a:fld>
            <a:endParaRPr lang="en-US"/>
          </a:p>
        </p:txBody>
      </p:sp>
    </p:spTree>
    <p:extLst>
      <p:ext uri="{BB962C8B-B14F-4D97-AF65-F5344CB8AC3E}">
        <p14:creationId xmlns:p14="http://schemas.microsoft.com/office/powerpoint/2010/main" val="408802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remaining pictures were taken in Svalbard, Norway during “High Arctic Change 2014”.</a:t>
            </a:r>
          </a:p>
          <a:p>
            <a:r>
              <a:rPr lang="en-US" baseline="0" dirty="0" smtClean="0"/>
              <a:t>Aerial view of two merging glaciers, </a:t>
            </a:r>
            <a:r>
              <a:rPr lang="en-US" baseline="0" dirty="0" err="1" smtClean="0"/>
              <a:t>Kronebreen</a:t>
            </a:r>
            <a:r>
              <a:rPr lang="en-US" baseline="0" dirty="0" smtClean="0"/>
              <a:t> and </a:t>
            </a:r>
            <a:r>
              <a:rPr lang="en-US" baseline="0" dirty="0" err="1" smtClean="0"/>
              <a:t>Kongsvegan</a:t>
            </a:r>
            <a:r>
              <a:rPr lang="en-US" baseline="0" dirty="0" smtClean="0"/>
              <a:t>. Glaciers form over many, many years from the compaction of snow that doesn’t melt in the summer. Tidewater glaciers flow toward the ocean, bay or fjord. The type of flow is called plastic flow and it results from slight deformation because of the glaciers own weight. As glaciers flow they are highly erosive and gouge out rock like a bulldozer. It grinds the rock sometimes so fine it is known as rock flour and pushes the sediment to the side of the glacier and ahead of it.</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9</a:t>
            </a:fld>
            <a:endParaRPr lang="en-US"/>
          </a:p>
        </p:txBody>
      </p:sp>
    </p:spTree>
    <p:extLst>
      <p:ext uri="{BB962C8B-B14F-4D97-AF65-F5344CB8AC3E}">
        <p14:creationId xmlns:p14="http://schemas.microsoft.com/office/powerpoint/2010/main" val="139183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another aerial view. Notice the medial moraines where the two glaciers merged. This is from eroded sediment. Notice also the muddy area in front of the glacier. This is from sediment that is being pushed into the fjord.</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10</a:t>
            </a:fld>
            <a:endParaRPr lang="en-US"/>
          </a:p>
        </p:txBody>
      </p:sp>
    </p:spTree>
    <p:extLst>
      <p:ext uri="{BB962C8B-B14F-4D97-AF65-F5344CB8AC3E}">
        <p14:creationId xmlns:p14="http://schemas.microsoft.com/office/powerpoint/2010/main" val="313334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sense of scale, the terminus (end) </a:t>
            </a:r>
            <a:r>
              <a:rPr lang="en-US" baseline="0" dirty="0" smtClean="0"/>
              <a:t>of this glacier is about 2 miles across.</a:t>
            </a:r>
          </a:p>
          <a:p>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11</a:t>
            </a:fld>
            <a:endParaRPr lang="en-US"/>
          </a:p>
        </p:txBody>
      </p:sp>
    </p:spTree>
    <p:extLst>
      <p:ext uri="{BB962C8B-B14F-4D97-AF65-F5344CB8AC3E}">
        <p14:creationId xmlns:p14="http://schemas.microsoft.com/office/powerpoint/2010/main" val="98299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“High Arctic Change</a:t>
            </a:r>
            <a:r>
              <a:rPr lang="en-US" baseline="0" dirty="0" smtClean="0"/>
              <a:t> 2014” a team of scientists, undergraduate students and a teacher used boats to approach the glacier and collect data to better understand how the glacier and deposition in the fjord reflects climate. In this picture, Steve, a student from Grand Valley Sate University in Michigan is pulling up a sediment trap that he will later analyze to determine deposition rates.</a:t>
            </a:r>
            <a:endParaRPr lang="en-US" dirty="0"/>
          </a:p>
        </p:txBody>
      </p:sp>
      <p:sp>
        <p:nvSpPr>
          <p:cNvPr id="4" name="Slide Number Placeholder 3"/>
          <p:cNvSpPr>
            <a:spLocks noGrp="1"/>
          </p:cNvSpPr>
          <p:nvPr>
            <p:ph type="sldNum" sz="quarter" idx="10"/>
          </p:nvPr>
        </p:nvSpPr>
        <p:spPr/>
        <p:txBody>
          <a:bodyPr/>
          <a:lstStyle/>
          <a:p>
            <a:fld id="{037BBC91-F38B-6344-85EE-AEE7E2529AB2}" type="slidenum">
              <a:rPr lang="en-US" smtClean="0"/>
              <a:t>12</a:t>
            </a:fld>
            <a:endParaRPr lang="en-US"/>
          </a:p>
        </p:txBody>
      </p:sp>
    </p:spTree>
    <p:extLst>
      <p:ext uri="{BB962C8B-B14F-4D97-AF65-F5344CB8AC3E}">
        <p14:creationId xmlns:p14="http://schemas.microsoft.com/office/powerpoint/2010/main" val="143693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CDEF17-5205-ED4F-AACC-36AF224DA349}"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87657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CDEF17-5205-ED4F-AACC-36AF224DA349}"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0390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CDEF17-5205-ED4F-AACC-36AF224DA349}"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36999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CDEF17-5205-ED4F-AACC-36AF224DA349}"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04061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CDEF17-5205-ED4F-AACC-36AF224DA349}"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368039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CDEF17-5205-ED4F-AACC-36AF224DA349}"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308322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CDEF17-5205-ED4F-AACC-36AF224DA349}" type="datetimeFigureOut">
              <a:rPr lang="en-US" smtClean="0"/>
              <a:t>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86705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CDEF17-5205-ED4F-AACC-36AF224DA349}" type="datetimeFigureOut">
              <a:rPr lang="en-US" smtClean="0"/>
              <a:t>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54470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DEF17-5205-ED4F-AACC-36AF224DA349}" type="datetimeFigureOut">
              <a:rPr lang="en-US" smtClean="0"/>
              <a:t>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94670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CDEF17-5205-ED4F-AACC-36AF224DA349}"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391472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CDEF17-5205-ED4F-AACC-36AF224DA349}"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E3EB4-DF2C-054B-86AA-CCCEA50F9A52}" type="slidenum">
              <a:rPr lang="en-US" smtClean="0"/>
              <a:t>‹#›</a:t>
            </a:fld>
            <a:endParaRPr lang="en-US"/>
          </a:p>
        </p:txBody>
      </p:sp>
    </p:spTree>
    <p:extLst>
      <p:ext uri="{BB962C8B-B14F-4D97-AF65-F5344CB8AC3E}">
        <p14:creationId xmlns:p14="http://schemas.microsoft.com/office/powerpoint/2010/main" val="19783286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DEF17-5205-ED4F-AACC-36AF224DA349}" type="datetimeFigureOut">
              <a:rPr lang="en-US" smtClean="0"/>
              <a:t>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E3EB4-DF2C-054B-86AA-CCCEA50F9A52}" type="slidenum">
              <a:rPr lang="en-US" smtClean="0"/>
              <a:t>‹#›</a:t>
            </a:fld>
            <a:endParaRPr lang="en-US"/>
          </a:p>
        </p:txBody>
      </p:sp>
    </p:spTree>
    <p:extLst>
      <p:ext uri="{BB962C8B-B14F-4D97-AF65-F5344CB8AC3E}">
        <p14:creationId xmlns:p14="http://schemas.microsoft.com/office/powerpoint/2010/main" val="186391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1572" y="1207633"/>
            <a:ext cx="5802623" cy="5650367"/>
          </a:xfrm>
          <a:prstGeom prst="rect">
            <a:avLst/>
          </a:prstGeom>
        </p:spPr>
      </p:pic>
      <p:sp>
        <p:nvSpPr>
          <p:cNvPr id="5" name="TextBox 4"/>
          <p:cNvSpPr txBox="1"/>
          <p:nvPr/>
        </p:nvSpPr>
        <p:spPr>
          <a:xfrm>
            <a:off x="249808" y="478889"/>
            <a:ext cx="8451824" cy="2062103"/>
          </a:xfrm>
          <a:prstGeom prst="rect">
            <a:avLst/>
          </a:prstGeom>
          <a:noFill/>
        </p:spPr>
        <p:txBody>
          <a:bodyPr wrap="square" rtlCol="0">
            <a:spAutoFit/>
          </a:bodyPr>
          <a:lstStyle/>
          <a:p>
            <a:r>
              <a:rPr lang="en-US" sz="3200" dirty="0">
                <a:latin typeface="Apple Chancery"/>
                <a:cs typeface="Apple Chancery"/>
              </a:rPr>
              <a:t>“I think it's much more interesting to live not knowing than to have answers which might be wrong.</a:t>
            </a:r>
            <a:r>
              <a:rPr lang="en-US" sz="3200" dirty="0" smtClean="0">
                <a:latin typeface="Apple Chancery"/>
                <a:cs typeface="Apple Chancery"/>
              </a:rPr>
              <a:t>” </a:t>
            </a:r>
          </a:p>
          <a:p>
            <a:r>
              <a:rPr lang="en-US" sz="3200" dirty="0" smtClean="0">
                <a:latin typeface="Apple Chancery"/>
                <a:cs typeface="Apple Chancery"/>
              </a:rPr>
              <a:t> -Richard P. Feynman</a:t>
            </a:r>
            <a:endParaRPr lang="en-US" sz="3200" dirty="0">
              <a:latin typeface="Apple Chancery"/>
              <a:cs typeface="Apple Chancery"/>
            </a:endParaRPr>
          </a:p>
        </p:txBody>
      </p:sp>
    </p:spTree>
    <p:extLst>
      <p:ext uri="{BB962C8B-B14F-4D97-AF65-F5344CB8AC3E}">
        <p14:creationId xmlns:p14="http://schemas.microsoft.com/office/powerpoint/2010/main" val="28531281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66159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1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49576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5100"/>
            <a:ext cx="9144000" cy="6518576"/>
          </a:xfrm>
          <a:prstGeom prst="rect">
            <a:avLst/>
          </a:prstGeom>
        </p:spPr>
      </p:pic>
    </p:spTree>
    <p:extLst>
      <p:ext uri="{BB962C8B-B14F-4D97-AF65-F5344CB8AC3E}">
        <p14:creationId xmlns:p14="http://schemas.microsoft.com/office/powerpoint/2010/main" val="8710776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43524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8727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45610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8300"/>
            <a:ext cx="9144000" cy="6099048"/>
          </a:xfrm>
          <a:prstGeom prst="rect">
            <a:avLst/>
          </a:prstGeom>
        </p:spPr>
      </p:pic>
    </p:spTree>
    <p:extLst>
      <p:ext uri="{BB962C8B-B14F-4D97-AF65-F5344CB8AC3E}">
        <p14:creationId xmlns:p14="http://schemas.microsoft.com/office/powerpoint/2010/main" val="4617073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5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34796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03653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26623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b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54133" cy="3636089"/>
          </a:xfrm>
          <a:prstGeom prst="rect">
            <a:avLst/>
          </a:prstGeom>
        </p:spPr>
      </p:pic>
      <p:sp>
        <p:nvSpPr>
          <p:cNvPr id="5" name="TextBox 4"/>
          <p:cNvSpPr txBox="1"/>
          <p:nvPr/>
        </p:nvSpPr>
        <p:spPr>
          <a:xfrm>
            <a:off x="874327" y="4039323"/>
            <a:ext cx="7723219" cy="646331"/>
          </a:xfrm>
          <a:prstGeom prst="rect">
            <a:avLst/>
          </a:prstGeom>
          <a:noFill/>
        </p:spPr>
        <p:txBody>
          <a:bodyPr wrap="square" rtlCol="0">
            <a:spAutoFit/>
          </a:bodyPr>
          <a:lstStyle/>
          <a:p>
            <a:pPr algn="ctr"/>
            <a:r>
              <a:rPr lang="en-US" sz="3600" dirty="0" smtClean="0"/>
              <a:t>Inquiry-Based Learning</a:t>
            </a:r>
            <a:endParaRPr lang="en-US" sz="3600" dirty="0"/>
          </a:p>
        </p:txBody>
      </p:sp>
      <p:sp>
        <p:nvSpPr>
          <p:cNvPr id="7" name="TextBox 6"/>
          <p:cNvSpPr txBox="1"/>
          <p:nvPr/>
        </p:nvSpPr>
        <p:spPr>
          <a:xfrm>
            <a:off x="1623750" y="4644920"/>
            <a:ext cx="5870479" cy="1569660"/>
          </a:xfrm>
          <a:prstGeom prst="rect">
            <a:avLst/>
          </a:prstGeom>
          <a:noFill/>
        </p:spPr>
        <p:txBody>
          <a:bodyPr wrap="square" rtlCol="0">
            <a:spAutoFit/>
          </a:bodyPr>
          <a:lstStyle/>
          <a:p>
            <a:pPr marL="285750" indent="-285750">
              <a:buFont typeface="Arial"/>
              <a:buChar char="•"/>
            </a:pPr>
            <a:r>
              <a:rPr lang="en-US" sz="3200" dirty="0" smtClean="0"/>
              <a:t>Reflects practices of scientists</a:t>
            </a:r>
          </a:p>
          <a:p>
            <a:pPr marL="285750" indent="-285750">
              <a:buFont typeface="Arial"/>
              <a:buChar char="•"/>
            </a:pPr>
            <a:r>
              <a:rPr lang="en-US" sz="3200" dirty="0" smtClean="0"/>
              <a:t>Students construct new knowledge through discovery</a:t>
            </a:r>
            <a:endParaRPr lang="en-US" sz="3200" dirty="0"/>
          </a:p>
        </p:txBody>
      </p:sp>
      <p:sp>
        <p:nvSpPr>
          <p:cNvPr id="8" name="TextBox 7"/>
          <p:cNvSpPr txBox="1"/>
          <p:nvPr/>
        </p:nvSpPr>
        <p:spPr>
          <a:xfrm>
            <a:off x="0" y="3636089"/>
            <a:ext cx="7973026" cy="369332"/>
          </a:xfrm>
          <a:prstGeom prst="rect">
            <a:avLst/>
          </a:prstGeom>
          <a:noFill/>
        </p:spPr>
        <p:txBody>
          <a:bodyPr wrap="square" rtlCol="0">
            <a:spAutoFit/>
          </a:bodyPr>
          <a:lstStyle/>
          <a:p>
            <a:r>
              <a:rPr lang="en-US" dirty="0" smtClean="0"/>
              <a:t>Image credit: ANOVA Science Education</a:t>
            </a:r>
          </a:p>
        </p:txBody>
      </p:sp>
      <p:sp>
        <p:nvSpPr>
          <p:cNvPr id="9" name="TextBox 8"/>
          <p:cNvSpPr txBox="1"/>
          <p:nvPr/>
        </p:nvSpPr>
        <p:spPr>
          <a:xfrm>
            <a:off x="0" y="6370431"/>
            <a:ext cx="3289134" cy="646331"/>
          </a:xfrm>
          <a:prstGeom prst="rect">
            <a:avLst/>
          </a:prstGeom>
          <a:noFill/>
        </p:spPr>
        <p:txBody>
          <a:bodyPr wrap="square" rtlCol="0">
            <a:spAutoFit/>
          </a:bodyPr>
          <a:lstStyle/>
          <a:p>
            <a:r>
              <a:rPr lang="en-US" dirty="0" smtClean="0"/>
              <a:t>(</a:t>
            </a:r>
            <a:r>
              <a:rPr lang="en-US" dirty="0" err="1" smtClean="0"/>
              <a:t>Cobern</a:t>
            </a:r>
            <a:r>
              <a:rPr lang="en-US" dirty="0" smtClean="0"/>
              <a:t> et al., 2010, p.82)</a:t>
            </a:r>
          </a:p>
          <a:p>
            <a:endParaRPr lang="en-US" dirty="0"/>
          </a:p>
        </p:txBody>
      </p:sp>
    </p:spTree>
    <p:extLst>
      <p:ext uri="{BB962C8B-B14F-4D97-AF65-F5344CB8AC3E}">
        <p14:creationId xmlns:p14="http://schemas.microsoft.com/office/powerpoint/2010/main" val="8528027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0009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132" y="849372"/>
            <a:ext cx="8418907" cy="5262979"/>
          </a:xfrm>
          <a:prstGeom prst="rect">
            <a:avLst/>
          </a:prstGeom>
        </p:spPr>
        <p:txBody>
          <a:bodyPr wrap="square">
            <a:spAutoFit/>
          </a:bodyPr>
          <a:lstStyle/>
          <a:p>
            <a:r>
              <a:rPr lang="en-US" sz="2400" dirty="0"/>
              <a:t>I</a:t>
            </a:r>
            <a:r>
              <a:rPr lang="en-US" sz="2400" dirty="0" smtClean="0"/>
              <a:t>nquiry </a:t>
            </a:r>
            <a:r>
              <a:rPr lang="en-US" sz="2400" dirty="0"/>
              <a:t>involves learners:</a:t>
            </a:r>
          </a:p>
          <a:p>
            <a:endParaRPr lang="en-US" sz="2400" dirty="0" smtClean="0"/>
          </a:p>
          <a:p>
            <a:pPr marL="342900" indent="-342900">
              <a:buFont typeface="Arial"/>
              <a:buChar char="•"/>
            </a:pPr>
            <a:r>
              <a:rPr lang="en-US" sz="2400" dirty="0" smtClean="0"/>
              <a:t>	tackling real-world questions, issues and controversies  </a:t>
            </a:r>
          </a:p>
          <a:p>
            <a:pPr marL="342900" indent="-342900">
              <a:buFont typeface="Arial"/>
              <a:buChar char="•"/>
            </a:pPr>
            <a:r>
              <a:rPr lang="en-US" sz="2400" dirty="0" smtClean="0"/>
              <a:t>	developing questioning, research and communication skills  </a:t>
            </a:r>
          </a:p>
          <a:p>
            <a:pPr marL="342900" indent="-342900">
              <a:buFont typeface="Arial"/>
              <a:buChar char="•"/>
            </a:pPr>
            <a:r>
              <a:rPr lang="en-US" sz="2400" dirty="0" smtClean="0"/>
              <a:t>	solving problems or creating solutions </a:t>
            </a:r>
          </a:p>
          <a:p>
            <a:pPr marL="342900" indent="-342900">
              <a:buFont typeface="Arial"/>
              <a:buChar char="•"/>
            </a:pPr>
            <a:r>
              <a:rPr lang="en-US" sz="2400" dirty="0" smtClean="0"/>
              <a:t>	collaborating within and beyond the classroom  </a:t>
            </a:r>
          </a:p>
          <a:p>
            <a:pPr marL="342900" indent="-342900">
              <a:buFont typeface="Arial"/>
              <a:buChar char="•"/>
            </a:pPr>
            <a:r>
              <a:rPr lang="en-US" sz="2400" dirty="0" smtClean="0"/>
              <a:t>	developing deep understanding of content knowledge  </a:t>
            </a:r>
          </a:p>
          <a:p>
            <a:pPr marL="342900" indent="-342900">
              <a:buFont typeface="Arial"/>
              <a:buChar char="•"/>
            </a:pPr>
            <a:r>
              <a:rPr lang="en-US" sz="2400" dirty="0" smtClean="0"/>
              <a:t>	participating in the public creation and improvement of ideas and knowledge</a:t>
            </a:r>
            <a:endParaRPr lang="en-US" sz="2400" dirty="0"/>
          </a:p>
        </p:txBody>
      </p:sp>
      <p:sp>
        <p:nvSpPr>
          <p:cNvPr id="5" name="TextBox 4"/>
          <p:cNvSpPr txBox="1"/>
          <p:nvPr/>
        </p:nvSpPr>
        <p:spPr>
          <a:xfrm>
            <a:off x="360586" y="6319003"/>
            <a:ext cx="7995611" cy="369332"/>
          </a:xfrm>
          <a:prstGeom prst="rect">
            <a:avLst/>
          </a:prstGeom>
          <a:noFill/>
        </p:spPr>
        <p:txBody>
          <a:bodyPr wrap="square" rtlCol="0">
            <a:spAutoFit/>
          </a:bodyPr>
          <a:lstStyle/>
          <a:p>
            <a:r>
              <a:rPr lang="en-US" dirty="0" smtClean="0"/>
              <a:t>From </a:t>
            </a:r>
            <a:r>
              <a:rPr lang="en-US" i="1" dirty="0"/>
              <a:t>Introduction to Inquiry Based </a:t>
            </a:r>
            <a:r>
              <a:rPr lang="en-US" i="1" dirty="0" smtClean="0"/>
              <a:t>Learning </a:t>
            </a:r>
            <a:r>
              <a:rPr lang="en-US" dirty="0" smtClean="0"/>
              <a:t>by </a:t>
            </a:r>
            <a:r>
              <a:rPr lang="en-US" dirty="0"/>
              <a:t>Neil </a:t>
            </a:r>
            <a:r>
              <a:rPr lang="en-US" dirty="0" smtClean="0"/>
              <a:t>Stephenson, 2014</a:t>
            </a:r>
            <a:endParaRPr lang="en-US" dirty="0"/>
          </a:p>
        </p:txBody>
      </p:sp>
    </p:spTree>
    <p:extLst>
      <p:ext uri="{BB962C8B-B14F-4D97-AF65-F5344CB8AC3E}">
        <p14:creationId xmlns:p14="http://schemas.microsoft.com/office/powerpoint/2010/main" val="2648597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b.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19661"/>
            <a:ext cx="7888981" cy="3789467"/>
          </a:xfrm>
          <a:prstGeom prst="rect">
            <a:avLst/>
          </a:prstGeom>
        </p:spPr>
      </p:pic>
      <p:sp>
        <p:nvSpPr>
          <p:cNvPr id="5" name="TextBox 4"/>
          <p:cNvSpPr txBox="1"/>
          <p:nvPr/>
        </p:nvSpPr>
        <p:spPr>
          <a:xfrm>
            <a:off x="1124134" y="437246"/>
            <a:ext cx="6515816" cy="584776"/>
          </a:xfrm>
          <a:prstGeom prst="rect">
            <a:avLst/>
          </a:prstGeom>
          <a:noFill/>
        </p:spPr>
        <p:txBody>
          <a:bodyPr wrap="square" rtlCol="0">
            <a:spAutoFit/>
          </a:bodyPr>
          <a:lstStyle/>
          <a:p>
            <a:r>
              <a:rPr lang="en-US" sz="3200" dirty="0" smtClean="0"/>
              <a:t>Example (from math)</a:t>
            </a:r>
            <a:endParaRPr lang="en-US" sz="3200" dirty="0"/>
          </a:p>
        </p:txBody>
      </p:sp>
      <p:sp>
        <p:nvSpPr>
          <p:cNvPr id="6" name="TextBox 5"/>
          <p:cNvSpPr txBox="1"/>
          <p:nvPr/>
        </p:nvSpPr>
        <p:spPr>
          <a:xfrm>
            <a:off x="791057" y="5809128"/>
            <a:ext cx="6203557" cy="369332"/>
          </a:xfrm>
          <a:prstGeom prst="rect">
            <a:avLst/>
          </a:prstGeom>
          <a:noFill/>
        </p:spPr>
        <p:txBody>
          <a:bodyPr wrap="square" rtlCol="0">
            <a:spAutoFit/>
          </a:bodyPr>
          <a:lstStyle/>
          <a:p>
            <a:r>
              <a:rPr lang="en-US" dirty="0" smtClean="0"/>
              <a:t>Image Credit: </a:t>
            </a:r>
            <a:r>
              <a:rPr lang="en-US" dirty="0"/>
              <a:t>Margo Lynn </a:t>
            </a:r>
            <a:r>
              <a:rPr lang="en-US" dirty="0" err="1"/>
              <a:t>Mankus</a:t>
            </a:r>
            <a:endParaRPr lang="en-US" dirty="0"/>
          </a:p>
        </p:txBody>
      </p:sp>
    </p:spTree>
    <p:extLst>
      <p:ext uri="{BB962C8B-B14F-4D97-AF65-F5344CB8AC3E}">
        <p14:creationId xmlns:p14="http://schemas.microsoft.com/office/powerpoint/2010/main" val="6952031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788" y="499710"/>
            <a:ext cx="7161152" cy="646331"/>
          </a:xfrm>
          <a:prstGeom prst="rect">
            <a:avLst/>
          </a:prstGeom>
          <a:noFill/>
        </p:spPr>
        <p:txBody>
          <a:bodyPr wrap="square" rtlCol="0">
            <a:spAutoFit/>
          </a:bodyPr>
          <a:lstStyle/>
          <a:p>
            <a:pPr algn="ctr"/>
            <a:r>
              <a:rPr lang="en-US" sz="3600" dirty="0" smtClean="0"/>
              <a:t>Inquiry-based learning</a:t>
            </a:r>
            <a:endParaRPr lang="en-US" sz="3600" dirty="0"/>
          </a:p>
        </p:txBody>
      </p:sp>
      <p:sp>
        <p:nvSpPr>
          <p:cNvPr id="5" name="TextBox 4"/>
          <p:cNvSpPr txBox="1"/>
          <p:nvPr/>
        </p:nvSpPr>
        <p:spPr>
          <a:xfrm>
            <a:off x="457981" y="1644879"/>
            <a:ext cx="3351585" cy="584776"/>
          </a:xfrm>
          <a:prstGeom prst="rect">
            <a:avLst/>
          </a:prstGeom>
          <a:noFill/>
        </p:spPr>
        <p:txBody>
          <a:bodyPr wrap="square" rtlCol="0">
            <a:spAutoFit/>
          </a:bodyPr>
          <a:lstStyle/>
          <a:p>
            <a:r>
              <a:rPr lang="en-US" sz="3200" dirty="0" smtClean="0"/>
              <a:t>Pros</a:t>
            </a:r>
            <a:endParaRPr lang="en-US" sz="3200" dirty="0"/>
          </a:p>
        </p:txBody>
      </p:sp>
      <p:sp>
        <p:nvSpPr>
          <p:cNvPr id="6" name="TextBox 5"/>
          <p:cNvSpPr txBox="1"/>
          <p:nvPr/>
        </p:nvSpPr>
        <p:spPr>
          <a:xfrm>
            <a:off x="4683893" y="1644879"/>
            <a:ext cx="3518124" cy="584776"/>
          </a:xfrm>
          <a:prstGeom prst="rect">
            <a:avLst/>
          </a:prstGeom>
          <a:noFill/>
        </p:spPr>
        <p:txBody>
          <a:bodyPr wrap="square" rtlCol="0">
            <a:spAutoFit/>
          </a:bodyPr>
          <a:lstStyle/>
          <a:p>
            <a:r>
              <a:rPr lang="en-US" sz="3200" dirty="0" smtClean="0"/>
              <a:t>                     Cons</a:t>
            </a:r>
            <a:endParaRPr lang="en-US" sz="3200" dirty="0"/>
          </a:p>
        </p:txBody>
      </p:sp>
      <p:sp>
        <p:nvSpPr>
          <p:cNvPr id="7" name="TextBox 6"/>
          <p:cNvSpPr txBox="1"/>
          <p:nvPr/>
        </p:nvSpPr>
        <p:spPr>
          <a:xfrm>
            <a:off x="270625" y="2498550"/>
            <a:ext cx="3538941" cy="954107"/>
          </a:xfrm>
          <a:prstGeom prst="rect">
            <a:avLst/>
          </a:prstGeom>
          <a:noFill/>
        </p:spPr>
        <p:txBody>
          <a:bodyPr wrap="square" rtlCol="0">
            <a:spAutoFit/>
          </a:bodyPr>
          <a:lstStyle/>
          <a:p>
            <a:r>
              <a:rPr lang="en-US" sz="2800" dirty="0" smtClean="0"/>
              <a:t>Models aspects of scientific inquiry</a:t>
            </a:r>
            <a:endParaRPr lang="en-US" sz="2800" dirty="0"/>
          </a:p>
        </p:txBody>
      </p:sp>
      <p:sp>
        <p:nvSpPr>
          <p:cNvPr id="8" name="TextBox 7"/>
          <p:cNvSpPr txBox="1"/>
          <p:nvPr/>
        </p:nvSpPr>
        <p:spPr>
          <a:xfrm>
            <a:off x="270625" y="3515121"/>
            <a:ext cx="3018509" cy="954107"/>
          </a:xfrm>
          <a:prstGeom prst="rect">
            <a:avLst/>
          </a:prstGeom>
          <a:noFill/>
        </p:spPr>
        <p:txBody>
          <a:bodyPr wrap="square" rtlCol="0">
            <a:spAutoFit/>
          </a:bodyPr>
          <a:lstStyle/>
          <a:p>
            <a:r>
              <a:rPr lang="en-US" sz="2800" dirty="0" smtClean="0"/>
              <a:t>Increases curiosity and interest</a:t>
            </a:r>
            <a:endParaRPr lang="en-US" sz="2800" dirty="0"/>
          </a:p>
        </p:txBody>
      </p:sp>
      <p:sp>
        <p:nvSpPr>
          <p:cNvPr id="9" name="TextBox 8"/>
          <p:cNvSpPr txBox="1"/>
          <p:nvPr/>
        </p:nvSpPr>
        <p:spPr>
          <a:xfrm>
            <a:off x="270625" y="4768067"/>
            <a:ext cx="3018509" cy="1384995"/>
          </a:xfrm>
          <a:prstGeom prst="rect">
            <a:avLst/>
          </a:prstGeom>
          <a:noFill/>
        </p:spPr>
        <p:txBody>
          <a:bodyPr wrap="square" rtlCol="0">
            <a:spAutoFit/>
          </a:bodyPr>
          <a:lstStyle/>
          <a:p>
            <a:r>
              <a:rPr lang="en-US" sz="2800" dirty="0" smtClean="0"/>
              <a:t>Potential for better understanding and retention</a:t>
            </a:r>
            <a:endParaRPr lang="en-US" sz="2800" dirty="0"/>
          </a:p>
        </p:txBody>
      </p:sp>
      <p:sp>
        <p:nvSpPr>
          <p:cNvPr id="10" name="TextBox 9"/>
          <p:cNvSpPr txBox="1"/>
          <p:nvPr/>
        </p:nvSpPr>
        <p:spPr>
          <a:xfrm>
            <a:off x="5016970" y="2581836"/>
            <a:ext cx="3164230" cy="954107"/>
          </a:xfrm>
          <a:prstGeom prst="rect">
            <a:avLst/>
          </a:prstGeom>
          <a:noFill/>
        </p:spPr>
        <p:txBody>
          <a:bodyPr wrap="square" rtlCol="0">
            <a:spAutoFit/>
          </a:bodyPr>
          <a:lstStyle/>
          <a:p>
            <a:r>
              <a:rPr lang="en-US" sz="2800" dirty="0" smtClean="0"/>
              <a:t>Can be too open ended</a:t>
            </a:r>
            <a:endParaRPr lang="en-US" sz="2800" dirty="0"/>
          </a:p>
        </p:txBody>
      </p:sp>
      <p:sp>
        <p:nvSpPr>
          <p:cNvPr id="11" name="TextBox 10"/>
          <p:cNvSpPr txBox="1"/>
          <p:nvPr/>
        </p:nvSpPr>
        <p:spPr>
          <a:xfrm>
            <a:off x="5016970" y="3598407"/>
            <a:ext cx="3330769" cy="954107"/>
          </a:xfrm>
          <a:prstGeom prst="rect">
            <a:avLst/>
          </a:prstGeom>
          <a:noFill/>
        </p:spPr>
        <p:txBody>
          <a:bodyPr wrap="square" rtlCol="0">
            <a:spAutoFit/>
          </a:bodyPr>
          <a:lstStyle/>
          <a:p>
            <a:r>
              <a:rPr lang="en-US" sz="2800" dirty="0" smtClean="0"/>
              <a:t>Potential for misconceptions</a:t>
            </a:r>
            <a:endParaRPr lang="en-US" sz="2800" dirty="0"/>
          </a:p>
        </p:txBody>
      </p:sp>
      <p:sp>
        <p:nvSpPr>
          <p:cNvPr id="12" name="TextBox 11"/>
          <p:cNvSpPr txBox="1"/>
          <p:nvPr/>
        </p:nvSpPr>
        <p:spPr>
          <a:xfrm>
            <a:off x="5016970" y="4997101"/>
            <a:ext cx="4127030" cy="954107"/>
          </a:xfrm>
          <a:prstGeom prst="rect">
            <a:avLst/>
          </a:prstGeom>
          <a:noFill/>
        </p:spPr>
        <p:txBody>
          <a:bodyPr wrap="square" rtlCol="0">
            <a:spAutoFit/>
          </a:bodyPr>
          <a:lstStyle/>
          <a:p>
            <a:r>
              <a:rPr lang="en-US" sz="2800" dirty="0" smtClean="0"/>
              <a:t>Not always properly understood by teachers</a:t>
            </a:r>
            <a:endParaRPr lang="en-US" sz="2800" dirty="0"/>
          </a:p>
        </p:txBody>
      </p:sp>
      <p:sp>
        <p:nvSpPr>
          <p:cNvPr id="13" name="TextBox 12"/>
          <p:cNvSpPr txBox="1"/>
          <p:nvPr/>
        </p:nvSpPr>
        <p:spPr>
          <a:xfrm>
            <a:off x="270625" y="6537873"/>
            <a:ext cx="7410960" cy="369332"/>
          </a:xfrm>
          <a:prstGeom prst="rect">
            <a:avLst/>
          </a:prstGeom>
          <a:noFill/>
        </p:spPr>
        <p:txBody>
          <a:bodyPr wrap="square" rtlCol="0">
            <a:spAutoFit/>
          </a:bodyPr>
          <a:lstStyle/>
          <a:p>
            <a:r>
              <a:rPr lang="en-US" dirty="0" smtClean="0"/>
              <a:t>(</a:t>
            </a:r>
            <a:r>
              <a:rPr lang="en-US" dirty="0" err="1" smtClean="0"/>
              <a:t>Cobern</a:t>
            </a:r>
            <a:r>
              <a:rPr lang="en-US" dirty="0" smtClean="0"/>
              <a:t> et al., 2010, p.92)</a:t>
            </a:r>
            <a:endParaRPr lang="en-US" dirty="0"/>
          </a:p>
        </p:txBody>
      </p:sp>
    </p:spTree>
    <p:extLst>
      <p:ext uri="{BB962C8B-B14F-4D97-AF65-F5344CB8AC3E}">
        <p14:creationId xmlns:p14="http://schemas.microsoft.com/office/powerpoint/2010/main" val="1102591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1874" y="666280"/>
            <a:ext cx="6932162" cy="646331"/>
          </a:xfrm>
          <a:prstGeom prst="rect">
            <a:avLst/>
          </a:prstGeom>
          <a:noFill/>
        </p:spPr>
        <p:txBody>
          <a:bodyPr wrap="square" rtlCol="0">
            <a:spAutoFit/>
          </a:bodyPr>
          <a:lstStyle/>
          <a:p>
            <a:r>
              <a:rPr lang="en-US" sz="3600" dirty="0" smtClean="0"/>
              <a:t>Inquiry- Based Learning </a:t>
            </a:r>
            <a:r>
              <a:rPr lang="en-US" sz="3200" i="1" dirty="0" smtClean="0"/>
              <a:t>is not just…..</a:t>
            </a:r>
            <a:endParaRPr lang="en-US" sz="3200" i="1" dirty="0"/>
          </a:p>
        </p:txBody>
      </p:sp>
      <p:sp>
        <p:nvSpPr>
          <p:cNvPr id="5" name="TextBox 4"/>
          <p:cNvSpPr txBox="1"/>
          <p:nvPr/>
        </p:nvSpPr>
        <p:spPr>
          <a:xfrm>
            <a:off x="1249038" y="1540773"/>
            <a:ext cx="6494998" cy="2246769"/>
          </a:xfrm>
          <a:prstGeom prst="rect">
            <a:avLst/>
          </a:prstGeom>
          <a:noFill/>
        </p:spPr>
        <p:txBody>
          <a:bodyPr wrap="square" rtlCol="0">
            <a:spAutoFit/>
          </a:bodyPr>
          <a:lstStyle/>
          <a:p>
            <a:pPr marL="457200" indent="-457200">
              <a:buFont typeface="Arial"/>
              <a:buChar char="•"/>
            </a:pPr>
            <a:r>
              <a:rPr lang="en-US" sz="2800" dirty="0" smtClean="0"/>
              <a:t>Doing projects</a:t>
            </a:r>
          </a:p>
          <a:p>
            <a:pPr marL="457200" indent="-457200">
              <a:buFont typeface="Arial"/>
              <a:buChar char="•"/>
            </a:pPr>
            <a:r>
              <a:rPr lang="en-US" sz="2800" dirty="0" smtClean="0"/>
              <a:t>Conducting experiments</a:t>
            </a:r>
          </a:p>
          <a:p>
            <a:pPr marL="457200" indent="-457200">
              <a:buFont typeface="Arial"/>
              <a:buChar char="•"/>
            </a:pPr>
            <a:r>
              <a:rPr lang="en-US" sz="2800" dirty="0" smtClean="0"/>
              <a:t>Simply “hands on”</a:t>
            </a:r>
          </a:p>
          <a:p>
            <a:pPr marL="457200" indent="-457200">
              <a:buFont typeface="Arial"/>
              <a:buChar char="•"/>
            </a:pPr>
            <a:r>
              <a:rPr lang="en-US" sz="2800" dirty="0" smtClean="0"/>
              <a:t>Working in groups</a:t>
            </a:r>
          </a:p>
          <a:p>
            <a:pPr marL="457200" indent="-457200">
              <a:buFont typeface="Arial"/>
              <a:buChar char="•"/>
            </a:pPr>
            <a:r>
              <a:rPr lang="en-US" sz="2800" dirty="0" smtClean="0"/>
              <a:t>Researching literature</a:t>
            </a:r>
            <a:endParaRPr lang="en-US" sz="2800" dirty="0"/>
          </a:p>
        </p:txBody>
      </p:sp>
      <p:sp>
        <p:nvSpPr>
          <p:cNvPr id="6" name="TextBox 5"/>
          <p:cNvSpPr txBox="1"/>
          <p:nvPr/>
        </p:nvSpPr>
        <p:spPr>
          <a:xfrm>
            <a:off x="1249038" y="4266430"/>
            <a:ext cx="6661537" cy="2062103"/>
          </a:xfrm>
          <a:prstGeom prst="rect">
            <a:avLst/>
          </a:prstGeom>
          <a:noFill/>
        </p:spPr>
        <p:txBody>
          <a:bodyPr wrap="square" rtlCol="0">
            <a:spAutoFit/>
          </a:bodyPr>
          <a:lstStyle/>
          <a:p>
            <a:r>
              <a:rPr lang="en-US" sz="3200" i="1" dirty="0" smtClean="0"/>
              <a:t>Inquiry- based learning includes a component in which the learner is constructing new self-knowledge on his/her own.</a:t>
            </a:r>
            <a:endParaRPr lang="en-US" sz="3200" i="1" dirty="0"/>
          </a:p>
        </p:txBody>
      </p:sp>
    </p:spTree>
    <p:extLst>
      <p:ext uri="{BB962C8B-B14F-4D97-AF65-F5344CB8AC3E}">
        <p14:creationId xmlns:p14="http://schemas.microsoft.com/office/powerpoint/2010/main" val="839479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894" y="857287"/>
            <a:ext cx="7889758" cy="954107"/>
          </a:xfrm>
          <a:prstGeom prst="rect">
            <a:avLst/>
          </a:prstGeom>
          <a:noFill/>
        </p:spPr>
        <p:txBody>
          <a:bodyPr wrap="square" rtlCol="0">
            <a:spAutoFit/>
          </a:bodyPr>
          <a:lstStyle/>
          <a:p>
            <a:pPr marL="285750" indent="-285750">
              <a:buFont typeface="Arial"/>
              <a:buChar char="•"/>
            </a:pPr>
            <a:r>
              <a:rPr lang="en-US" sz="2800" dirty="0" smtClean="0"/>
              <a:t>IBL is very effective and creates those “ah ha” moments that every teacher wants to see</a:t>
            </a:r>
            <a:endParaRPr lang="en-US" sz="2800" dirty="0"/>
          </a:p>
        </p:txBody>
      </p:sp>
      <p:sp>
        <p:nvSpPr>
          <p:cNvPr id="6" name="TextBox 5"/>
          <p:cNvSpPr txBox="1"/>
          <p:nvPr/>
        </p:nvSpPr>
        <p:spPr>
          <a:xfrm>
            <a:off x="353894" y="1849365"/>
            <a:ext cx="7889758" cy="954107"/>
          </a:xfrm>
          <a:prstGeom prst="rect">
            <a:avLst/>
          </a:prstGeom>
          <a:noFill/>
        </p:spPr>
        <p:txBody>
          <a:bodyPr wrap="square" rtlCol="0">
            <a:spAutoFit/>
          </a:bodyPr>
          <a:lstStyle/>
          <a:p>
            <a:pPr marL="457200" indent="-457200">
              <a:buFont typeface="Arial"/>
              <a:buChar char="•"/>
            </a:pPr>
            <a:r>
              <a:rPr lang="en-US" sz="2800" dirty="0" smtClean="0"/>
              <a:t>It can be time consuming and can therefore be very challenging in the “real world”.</a:t>
            </a:r>
            <a:endParaRPr lang="en-US" sz="2800" dirty="0"/>
          </a:p>
        </p:txBody>
      </p:sp>
      <p:sp>
        <p:nvSpPr>
          <p:cNvPr id="7" name="TextBox 6"/>
          <p:cNvSpPr txBox="1"/>
          <p:nvPr/>
        </p:nvSpPr>
        <p:spPr>
          <a:xfrm>
            <a:off x="353894" y="2847134"/>
            <a:ext cx="6932162" cy="523220"/>
          </a:xfrm>
          <a:prstGeom prst="rect">
            <a:avLst/>
          </a:prstGeom>
          <a:noFill/>
        </p:spPr>
        <p:txBody>
          <a:bodyPr wrap="square" rtlCol="0">
            <a:spAutoFit/>
          </a:bodyPr>
          <a:lstStyle/>
          <a:p>
            <a:pPr marL="457200" indent="-457200">
              <a:buFont typeface="Arial"/>
              <a:buChar char="•"/>
            </a:pPr>
            <a:r>
              <a:rPr lang="en-US" sz="2800" dirty="0" smtClean="0"/>
              <a:t>“Some things just have to be taught”</a:t>
            </a:r>
            <a:endParaRPr lang="en-US" sz="2800" dirty="0"/>
          </a:p>
        </p:txBody>
      </p:sp>
      <p:sp>
        <p:nvSpPr>
          <p:cNvPr id="8" name="TextBox 7"/>
          <p:cNvSpPr txBox="1"/>
          <p:nvPr/>
        </p:nvSpPr>
        <p:spPr>
          <a:xfrm>
            <a:off x="353894" y="3789468"/>
            <a:ext cx="7723219" cy="3385542"/>
          </a:xfrm>
          <a:prstGeom prst="rect">
            <a:avLst/>
          </a:prstGeom>
          <a:noFill/>
        </p:spPr>
        <p:txBody>
          <a:bodyPr wrap="square" rtlCol="0">
            <a:spAutoFit/>
          </a:bodyPr>
          <a:lstStyle/>
          <a:p>
            <a:r>
              <a:rPr lang="en-US" sz="2800" dirty="0" smtClean="0"/>
              <a:t>“However</a:t>
            </a:r>
            <a:r>
              <a:rPr lang="en-US" sz="2800" dirty="0"/>
              <a:t>, as far as science conceptual development is concerned, our conclusion is that expertly designed instructional units, sound active-engagement lessons, and good teaching are as important as whether lessons are cast as inquiry or direct</a:t>
            </a:r>
            <a:r>
              <a:rPr lang="en-US" sz="2800" dirty="0" smtClean="0"/>
              <a:t>.” </a:t>
            </a:r>
            <a:r>
              <a:rPr lang="en-US" dirty="0" smtClean="0"/>
              <a:t>(</a:t>
            </a:r>
            <a:r>
              <a:rPr lang="en-US" dirty="0" err="1" smtClean="0"/>
              <a:t>Cobern</a:t>
            </a:r>
            <a:r>
              <a:rPr lang="en-US" dirty="0" smtClean="0"/>
              <a:t> et al., 2010, p.93)</a:t>
            </a:r>
          </a:p>
          <a:p>
            <a:endParaRPr lang="en-US" sz="2800" dirty="0" smtClean="0"/>
          </a:p>
          <a:p>
            <a:endParaRPr lang="en-US" dirty="0"/>
          </a:p>
        </p:txBody>
      </p:sp>
    </p:spTree>
    <p:extLst>
      <p:ext uri="{BB962C8B-B14F-4D97-AF65-F5344CB8AC3E}">
        <p14:creationId xmlns:p14="http://schemas.microsoft.com/office/powerpoint/2010/main" val="2079610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88914" y="1600200"/>
            <a:ext cx="8229600" cy="4525963"/>
          </a:xfrm>
        </p:spPr>
        <p:txBody>
          <a:bodyPr>
            <a:normAutofit/>
          </a:bodyPr>
          <a:lstStyle/>
          <a:p>
            <a:pPr marL="0" indent="0">
              <a:buNone/>
            </a:pPr>
            <a:r>
              <a:rPr lang="en-US" sz="2000" dirty="0" err="1" smtClean="0"/>
              <a:t>Cobern</a:t>
            </a:r>
            <a:r>
              <a:rPr lang="en-US" sz="2000" dirty="0" smtClean="0"/>
              <a:t>, W., Schuster, D., Adams, B., Applegate, B., </a:t>
            </a:r>
            <a:r>
              <a:rPr lang="en-US" sz="2000" dirty="0" err="1" smtClean="0"/>
              <a:t>Skjold</a:t>
            </a:r>
            <a:r>
              <a:rPr lang="en-US" sz="2000" dirty="0" smtClean="0"/>
              <a:t>, B., </a:t>
            </a:r>
            <a:r>
              <a:rPr lang="en-US" sz="2000" dirty="0" err="1" smtClean="0"/>
              <a:t>Undreiu</a:t>
            </a:r>
            <a:r>
              <a:rPr lang="en-US" sz="2000" dirty="0" smtClean="0"/>
              <a:t>, A., et 	al. (2010). Experimental Comparison Of Inquiry And Direct Instruction In 	Science. </a:t>
            </a:r>
            <a:r>
              <a:rPr lang="en-US" sz="2000" i="1" dirty="0" smtClean="0"/>
              <a:t>Research in Science &amp; Technological Education</a:t>
            </a:r>
            <a:r>
              <a:rPr lang="en-US" sz="2000" dirty="0" smtClean="0"/>
              <a:t>, </a:t>
            </a:r>
            <a:r>
              <a:rPr lang="en-US" sz="2000" i="1" dirty="0" smtClean="0"/>
              <a:t>28</a:t>
            </a:r>
            <a:r>
              <a:rPr lang="en-US" sz="2000" dirty="0" smtClean="0"/>
              <a:t>(1), 81-96.</a:t>
            </a:r>
            <a:endParaRPr lang="en-US" sz="2000" dirty="0"/>
          </a:p>
        </p:txBody>
      </p:sp>
    </p:spTree>
    <p:extLst>
      <p:ext uri="{BB962C8B-B14F-4D97-AF65-F5344CB8AC3E}">
        <p14:creationId xmlns:p14="http://schemas.microsoft.com/office/powerpoint/2010/main" val="19874335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12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8269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822</TotalTime>
  <Words>1021</Words>
  <Application>Microsoft Macintosh PowerPoint</Application>
  <PresentationFormat>On-screen Show (4:3)</PresentationFormat>
  <Paragraphs>76</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Peggy McNeal</dc:creator>
  <cp:lastModifiedBy>Peggy McNeal</cp:lastModifiedBy>
  <cp:revision>30</cp:revision>
  <dcterms:created xsi:type="dcterms:W3CDTF">2014-08-31T23:34:48Z</dcterms:created>
  <dcterms:modified xsi:type="dcterms:W3CDTF">2015-01-13T01:52:14Z</dcterms:modified>
</cp:coreProperties>
</file>