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C5C1E6-59CA-47BE-AAF1-3E9E0D318C0A}">
  <a:tblStyle styleId="{32C5C1E6-59CA-47BE-AAF1-3E9E0D318C0A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4"/>
    <p:restoredTop sz="94606"/>
  </p:normalViewPr>
  <p:slideViewPr>
    <p:cSldViewPr snapToGrid="0" snapToObjects="1">
      <p:cViewPr varScale="1">
        <p:scale>
          <a:sx n="148" d="100"/>
          <a:sy n="148" d="100"/>
        </p:scale>
        <p:origin x="1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 dirty="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artrec.com/expeditions/chukchi-sea-borderland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46" Type="http://schemas.openxmlformats.org/officeDocument/2006/relationships/hyperlink" Target="#slide=id.g1a2800cb98_0_125"/><Relationship Id="rId47" Type="http://schemas.openxmlformats.org/officeDocument/2006/relationships/slide" Target="slide17.xml"/><Relationship Id="rId48" Type="http://schemas.openxmlformats.org/officeDocument/2006/relationships/hyperlink" Target="#slide=id.g1a2800cb98_0_160"/><Relationship Id="rId49" Type="http://schemas.openxmlformats.org/officeDocument/2006/relationships/slide" Target="slide22.xml"/><Relationship Id="rId20" Type="http://schemas.openxmlformats.org/officeDocument/2006/relationships/hyperlink" Target="#slide=id.g1a2800cb98_0_174"/><Relationship Id="rId21" Type="http://schemas.openxmlformats.org/officeDocument/2006/relationships/slide" Target="slide24.xml"/><Relationship Id="rId22" Type="http://schemas.openxmlformats.org/officeDocument/2006/relationships/hyperlink" Target="#slide=id.g1a2800cb98_0_209"/><Relationship Id="rId23" Type="http://schemas.openxmlformats.org/officeDocument/2006/relationships/slide" Target="slide5.xml"/><Relationship Id="rId24" Type="http://schemas.openxmlformats.org/officeDocument/2006/relationships/hyperlink" Target="#slide=id.g1a2800cb98_0_69"/><Relationship Id="rId25" Type="http://schemas.openxmlformats.org/officeDocument/2006/relationships/slide" Target="slide10.xml"/><Relationship Id="rId26" Type="http://schemas.openxmlformats.org/officeDocument/2006/relationships/hyperlink" Target="#slide=id.g1a2800cb98_0_111"/><Relationship Id="rId27" Type="http://schemas.openxmlformats.org/officeDocument/2006/relationships/slide" Target="slide15.xml"/><Relationship Id="rId28" Type="http://schemas.openxmlformats.org/officeDocument/2006/relationships/hyperlink" Target="#slide=id.g1a2800cb98_0_146"/><Relationship Id="rId29" Type="http://schemas.openxmlformats.org/officeDocument/2006/relationships/slide" Target="slide20.xml"/><Relationship Id="rId50" Type="http://schemas.openxmlformats.org/officeDocument/2006/relationships/hyperlink" Target="#slide=id.g1a2800cb98_0_195"/><Relationship Id="rId51" Type="http://schemas.openxmlformats.org/officeDocument/2006/relationships/slide" Target="slide27.xml"/><Relationship Id="rId52" Type="http://schemas.openxmlformats.org/officeDocument/2006/relationships/hyperlink" Target="#slide=id.g1a2800cb98_0_230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slide" Target="slide3.xml"/><Relationship Id="rId4" Type="http://schemas.openxmlformats.org/officeDocument/2006/relationships/hyperlink" Target="#slide=id.g1a2800cb98_0_6"/><Relationship Id="rId5" Type="http://schemas.openxmlformats.org/officeDocument/2006/relationships/slide" Target="slide8.xml"/><Relationship Id="rId30" Type="http://schemas.openxmlformats.org/officeDocument/2006/relationships/hyperlink" Target="#slide=id.g1a2800cb98_0_181"/><Relationship Id="rId31" Type="http://schemas.openxmlformats.org/officeDocument/2006/relationships/slide" Target="slide25.xml"/><Relationship Id="rId32" Type="http://schemas.openxmlformats.org/officeDocument/2006/relationships/hyperlink" Target="#slide=id.g1a2800cb98_0_216"/><Relationship Id="rId9" Type="http://schemas.openxmlformats.org/officeDocument/2006/relationships/slide" Target="slide18.xml"/><Relationship Id="rId6" Type="http://schemas.openxmlformats.org/officeDocument/2006/relationships/hyperlink" Target="#slide=id.g1a2800cb98_0_97"/><Relationship Id="rId7" Type="http://schemas.openxmlformats.org/officeDocument/2006/relationships/slide" Target="slide13.xml"/><Relationship Id="rId8" Type="http://schemas.openxmlformats.org/officeDocument/2006/relationships/hyperlink" Target="#slide=id.g1a2800cb98_0_132"/><Relationship Id="rId33" Type="http://schemas.openxmlformats.org/officeDocument/2006/relationships/slide" Target="slide6.xml"/><Relationship Id="rId34" Type="http://schemas.openxmlformats.org/officeDocument/2006/relationships/hyperlink" Target="#slide=id.g1a2800cb98_0_76"/><Relationship Id="rId35" Type="http://schemas.openxmlformats.org/officeDocument/2006/relationships/slide" Target="slide11.xml"/><Relationship Id="rId36" Type="http://schemas.openxmlformats.org/officeDocument/2006/relationships/hyperlink" Target="#slide=id.g1a2800cb98_0_118"/><Relationship Id="rId10" Type="http://schemas.openxmlformats.org/officeDocument/2006/relationships/hyperlink" Target="#slide=id.g1a2800cb98_0_167"/><Relationship Id="rId11" Type="http://schemas.openxmlformats.org/officeDocument/2006/relationships/slide" Target="slide23.xml"/><Relationship Id="rId12" Type="http://schemas.openxmlformats.org/officeDocument/2006/relationships/hyperlink" Target="#slide=id.g1a2800cb98_0_202"/><Relationship Id="rId13" Type="http://schemas.openxmlformats.org/officeDocument/2006/relationships/slide" Target="slide4.xml"/><Relationship Id="rId14" Type="http://schemas.openxmlformats.org/officeDocument/2006/relationships/hyperlink" Target="#slide=id.g1a2800cb98_0_62"/><Relationship Id="rId15" Type="http://schemas.openxmlformats.org/officeDocument/2006/relationships/slide" Target="slide9.xml"/><Relationship Id="rId16" Type="http://schemas.openxmlformats.org/officeDocument/2006/relationships/hyperlink" Target="#slide=id.g1a2800cb98_0_104"/><Relationship Id="rId17" Type="http://schemas.openxmlformats.org/officeDocument/2006/relationships/slide" Target="slide14.xml"/><Relationship Id="rId18" Type="http://schemas.openxmlformats.org/officeDocument/2006/relationships/hyperlink" Target="#slide=id.g1a2800cb98_0_139"/><Relationship Id="rId19" Type="http://schemas.openxmlformats.org/officeDocument/2006/relationships/slide" Target="slide19.xml"/><Relationship Id="rId37" Type="http://schemas.openxmlformats.org/officeDocument/2006/relationships/slide" Target="slide16.xml"/><Relationship Id="rId38" Type="http://schemas.openxmlformats.org/officeDocument/2006/relationships/hyperlink" Target="#slide=id.g1a2800cb98_0_153"/><Relationship Id="rId39" Type="http://schemas.openxmlformats.org/officeDocument/2006/relationships/slide" Target="slide21.xml"/><Relationship Id="rId40" Type="http://schemas.openxmlformats.org/officeDocument/2006/relationships/hyperlink" Target="#slide=id.g1a2800cb98_0_188"/><Relationship Id="rId41" Type="http://schemas.openxmlformats.org/officeDocument/2006/relationships/slide" Target="slide26.xml"/><Relationship Id="rId42" Type="http://schemas.openxmlformats.org/officeDocument/2006/relationships/hyperlink" Target="#slide=id.g1a2800cb98_0_223"/><Relationship Id="rId43" Type="http://schemas.openxmlformats.org/officeDocument/2006/relationships/slide" Target="slide7.xml"/><Relationship Id="rId44" Type="http://schemas.openxmlformats.org/officeDocument/2006/relationships/hyperlink" Target="#slide=id.g1a2800cb98_0_83"/><Relationship Id="rId45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hyperlink" Target="#slide=id.g1a2800cb98_0_0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632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1155CC"/>
                </a:solidFill>
              </a:rPr>
              <a:t>Arctic Challenge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07575" y="2376575"/>
            <a:ext cx="8675700" cy="256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4A86E8"/>
                </a:solidFill>
              </a:rPr>
              <a:t>Sandra L. W. Thornton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4A86E8"/>
                </a:solidFill>
              </a:rPr>
              <a:t>PolarTREC Fellow/NOAA TAS 2016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4A86E8"/>
                </a:solidFill>
              </a:rPr>
              <a:t>Hidden Ocean 2016: Chukchi Borderlands, NOAA, UAF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u="sng" dirty="0">
                <a:solidFill>
                  <a:schemeClr val="hlink"/>
                </a:solidFill>
                <a:hlinkClick r:id="rId3"/>
              </a:rPr>
              <a:t>https://www.polartrec.com/expeditions/chukchi-sea-borderland</a:t>
            </a:r>
          </a:p>
        </p:txBody>
      </p:sp>
      <p:pic>
        <p:nvPicPr>
          <p:cNvPr id="56" name="Shape 56" descr="Screen Shot 2016-12-27 at 4.44.10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1650" y="303825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Screen Shot 2016-12-27 at 4.45.05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575" y="303825"/>
            <a:ext cx="2118550" cy="125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Careers 300 points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8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Which scientists often hold roles that include collecting and processing samples, coordinating and packing equipment for research expeditions, and maintaining lab space?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402800" y="2270325"/>
            <a:ext cx="7070100" cy="263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Lab technicians and research staff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play important roles in the field and in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laboratory by </a:t>
            </a:r>
            <a:r>
              <a:rPr lang="en-US" dirty="0" smtClean="0"/>
              <a:t>collecting data and </a:t>
            </a:r>
            <a:r>
              <a:rPr lang="en" dirty="0" smtClean="0"/>
              <a:t>helping </a:t>
            </a:r>
            <a:endParaRPr lang="en-US" dirty="0" smtClean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to </a:t>
            </a:r>
            <a:r>
              <a:rPr lang="en" dirty="0"/>
              <a:t>coordinate </a:t>
            </a:r>
            <a:r>
              <a:rPr lang="en" dirty="0" smtClean="0"/>
              <a:t>and </a:t>
            </a:r>
            <a:r>
              <a:rPr lang="en" dirty="0"/>
              <a:t>maintain equipment and </a:t>
            </a:r>
            <a:endParaRPr lang="en-US" dirty="0" smtClean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</a:t>
            </a:r>
            <a:r>
              <a:rPr lang="en" dirty="0" err="1" smtClean="0"/>
              <a:t>acilities</a:t>
            </a:r>
            <a:r>
              <a:rPr lang="en-US" dirty="0" smtClean="0"/>
              <a:t>.</a:t>
            </a:r>
            <a:endParaRPr lang="en" dirty="0"/>
          </a:p>
        </p:txBody>
      </p:sp>
      <p:sp>
        <p:nvSpPr>
          <p:cNvPr id="140" name="Shape 14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41" name="Shape 141" descr="Screen Shot 2016-12-27 at 1.59.55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9338" y="2270324"/>
            <a:ext cx="2113836" cy="2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638500" y="4498225"/>
            <a:ext cx="6586200" cy="3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Photo courtesy of Caitlin Bailey, GFOE, The Hidden Ocean 2016: Chukchi Borderlands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 build="p"/>
      <p:bldP spid="139" grpId="0" uiExpand="1" build="p"/>
      <p:bldP spid="1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Careers 400 points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6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type of scientist studies microscopic organisms such as bacteria, algae, and fungi?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1915500"/>
            <a:ext cx="71376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 microbiologist studies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microscopic organisms, including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bacteria, algae, and fungi. In the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Arctic, a microbiologist might study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ice algae to learn more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algae’s role in the Arctic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ecosystem.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51" name="Shape 151" descr="Screen Shot 2016-12-27 at 12.01.44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0650" y="2050125"/>
            <a:ext cx="2819400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1962800" y="4406575"/>
            <a:ext cx="50016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Unidentified chain forming diatom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Photo Credit: Kyle Dilliplaine, University of Alaska, Fairbanks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 build="p"/>
      <p:bldP spid="149" grpId="0" uiExpand="1" build="p"/>
      <p:bldP spid="1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Careers 500 points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82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branch of oceanography uses sounds of marine mammals to learn more about behavior and migration patterns of these animals?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212825" y="2038400"/>
            <a:ext cx="7224600" cy="29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The field of bioacoustics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uses analysis of marine mammal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sounds to learn more about behavior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migration patterns of marine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mammals.</a:t>
            </a:r>
          </a:p>
        </p:txBody>
      </p:sp>
      <p:sp>
        <p:nvSpPr>
          <p:cNvPr id="160" name="Shape 160">
            <a:hlinkClick r:id="rId3" action="ppaction://hlinksldjump"/>
          </p:cNvPr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61" name="Shape 161" descr="DSCN342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9991" y="2109237"/>
            <a:ext cx="3317433" cy="24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2045475" y="4528650"/>
            <a:ext cx="5320800" cy="43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Communicating with a mooring.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8" grpId="0" build="p"/>
      <p:bldP spid="159" grpId="0" uiExpand="1" build="p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Animals 100 points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8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Classified as a marine mammal, what is Earth’s largest land-based carnivore?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02800" y="1986450"/>
            <a:ext cx="7081800" cy="2829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Polar Bear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</a:t>
            </a:r>
            <a:r>
              <a:rPr lang="en" i="1" dirty="0"/>
              <a:t>Ursus maritimus</a:t>
            </a:r>
            <a:r>
              <a:rPr lang="en" dirty="0"/>
              <a:t>)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Adult female polar bears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may weigh over 500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pounds and adult males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may weigh over 900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pounds. 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71" name="Shape 171" descr="DSCN289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5826" y="2064624"/>
            <a:ext cx="3963150" cy="2417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2033650" y="4485325"/>
            <a:ext cx="5320800" cy="3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68" grpId="0" build="p"/>
      <p:bldP spid="169" grpId="0" uiExpand="1" build="p"/>
      <p:bldP spid="1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Animals 200 points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40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dirty="0"/>
              <a:t>Question:  To what class do these diverse, mostly marine worms, named for </a:t>
            </a:r>
          </a:p>
          <a:p>
            <a:pPr marL="2743200" lvl="0" indent="457200" rtl="0">
              <a:spcBef>
                <a:spcPts val="0"/>
              </a:spcBef>
              <a:buNone/>
            </a:pPr>
            <a:r>
              <a:rPr lang="en" dirty="0"/>
              <a:t>bundles of bristles on each segment, belong?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261875" y="3736350"/>
            <a:ext cx="7175400" cy="111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Answer:  Polychaete (or </a:t>
            </a:r>
            <a:r>
              <a:rPr lang="en-US" dirty="0" smtClean="0"/>
              <a:t>P</a:t>
            </a:r>
            <a:r>
              <a:rPr lang="en" dirty="0" err="1" smtClean="0"/>
              <a:t>olychaeta</a:t>
            </a:r>
            <a:r>
              <a:rPr lang="en" dirty="0"/>
              <a:t>). These worms are segmented and have bristles (chaetae) on each segment. 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81" name="Shape 181" descr="Polynpoid-polychaete worm 2.jpg"/>
          <p:cNvPicPr preferRelativeResize="0"/>
          <p:nvPr/>
        </p:nvPicPr>
        <p:blipFill rotWithShape="1">
          <a:blip r:embed="rId5">
            <a:alphaModFix/>
          </a:blip>
          <a:srcRect l="28235" t="28191" r="38247" b="31545"/>
          <a:stretch/>
        </p:blipFill>
        <p:spPr>
          <a:xfrm>
            <a:off x="886800" y="1632487"/>
            <a:ext cx="2348197" cy="187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886800" y="3251550"/>
            <a:ext cx="5386500" cy="4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" dirty="0"/>
              <a:t>Polynoid polychaete worm. From: “The Hidden Ocean 2016: Chukchi Borderlands, NOAA, UAF, Oceaneering - DSSI.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 uiExpand="1" build="p"/>
      <p:bldP spid="17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Animals 300 points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8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This walrus is more than just another pretty face. For what purpose does a walrus use its whiskers?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212825" y="2187600"/>
            <a:ext cx="7248000" cy="281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Walruses use their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vibrissae (whiskers) to help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locate tasty shellfish on the seafloor</a:t>
            </a:r>
            <a:r>
              <a:rPr lang="en" dirty="0" smtClean="0"/>
              <a:t>.</a:t>
            </a:r>
            <a:r>
              <a:rPr lang="en-US" dirty="0" smtClean="0"/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Walruses have poor vision and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vibrissae provide another way for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walruses to gather sensory information.</a:t>
            </a:r>
            <a:r>
              <a:rPr lang="en" dirty="0" smtClean="0"/>
              <a:t> </a:t>
            </a:r>
            <a:endParaRPr lang="en" dirty="0"/>
          </a:p>
        </p:txBody>
      </p:sp>
      <p:sp>
        <p:nvSpPr>
          <p:cNvPr id="190" name="Shape 19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91" name="Shape 191" descr="DSCN337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7116" y="2187600"/>
            <a:ext cx="2948060" cy="22110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2045475" y="4450675"/>
            <a:ext cx="5320800" cy="3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8" grpId="0" build="p"/>
      <p:bldP spid="189" grpId="0" uiExpand="1" build="p"/>
      <p:bldP spid="1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Animals 400 points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8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When found in temperate waters, these arthropods are much smaller than specimens found in the Arctic or Antarctic. By what common name are Pycnogonids referred?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02800" y="2270325"/>
            <a:ext cx="6987300" cy="263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Although they are not spiders,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pycnogonids are commonly referred to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 “sea spiders” because of their similar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appearance to </a:t>
            </a:r>
            <a:r>
              <a:rPr lang="en" dirty="0" smtClean="0"/>
              <a:t>spiders</a:t>
            </a:r>
            <a:r>
              <a:rPr lang="en-US" dirty="0" smtClean="0"/>
              <a:t> (arachnids)</a:t>
            </a:r>
            <a:r>
              <a:rPr lang="en" dirty="0" smtClean="0"/>
              <a:t>. </a:t>
            </a:r>
            <a:endParaRPr lang="en" dirty="0"/>
          </a:p>
        </p:txBody>
      </p:sp>
      <p:sp>
        <p:nvSpPr>
          <p:cNvPr id="200" name="Shape 20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01" name="Shape 201" descr="Pycnogonid_sea spider 2 copy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725" y="2365911"/>
            <a:ext cx="2422122" cy="244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520250" y="4406575"/>
            <a:ext cx="6822600" cy="4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Pycnogonid (Sea Spider - Arctic Ocean)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/>
              <a:t>From: “The Hidden Ocean 2016 - Chukchi Borderlands, NOAA, UAF, Oceaneering-DSSI”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198" grpId="0" build="p"/>
      <p:bldP spid="198" grpId="1" build="p"/>
      <p:bldP spid="199" grpId="0" uiExpand="1" build="p"/>
      <p:bldP spid="2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Animals 500 points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18625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" dirty="0"/>
              <a:t>Question:  What role do these soft-bodied organisms </a:t>
            </a:r>
            <a:endParaRPr lang="en-US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" dirty="0" smtClean="0"/>
              <a:t>found </a:t>
            </a:r>
            <a:r>
              <a:rPr lang="en" dirty="0"/>
              <a:t>in Arctic waters play in the Arctic food web?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11700" y="3015049"/>
            <a:ext cx="5589006" cy="177937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Jellyfish play an important role as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predators in the </a:t>
            </a:r>
            <a:r>
              <a:rPr lang="en" dirty="0" smtClean="0"/>
              <a:t>Arctic</a:t>
            </a:r>
            <a:r>
              <a:rPr lang="en-US" dirty="0" smtClean="0"/>
              <a:t> food web</a:t>
            </a:r>
            <a:r>
              <a:rPr lang="en" dirty="0" smtClean="0"/>
              <a:t>. </a:t>
            </a:r>
            <a:r>
              <a:rPr lang="en" dirty="0"/>
              <a:t>This example is a </a:t>
            </a:r>
            <a:r>
              <a:rPr lang="en" dirty="0" smtClean="0"/>
              <a:t>benthic</a:t>
            </a:r>
            <a:r>
              <a:rPr lang="en-US" dirty="0" smtClean="0"/>
              <a:t> </a:t>
            </a:r>
            <a:r>
              <a:rPr lang="en" dirty="0" smtClean="0"/>
              <a:t>jellyfish</a:t>
            </a:r>
            <a:r>
              <a:rPr lang="en-US" dirty="0" smtClean="0"/>
              <a:t> that hangs out near the seafloor. Other jellyfish may be found higher in the water column.</a:t>
            </a:r>
            <a:endParaRPr lang="en" dirty="0"/>
          </a:p>
        </p:txBody>
      </p:sp>
      <p:sp>
        <p:nvSpPr>
          <p:cNvPr id="210" name="Shape 210"/>
          <p:cNvSpPr txBox="1"/>
          <p:nvPr/>
        </p:nvSpPr>
        <p:spPr>
          <a:xfrm>
            <a:off x="5238681" y="4344552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9" name="Shape 211" descr="benthic jelly 2 copy-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2651" y="445025"/>
            <a:ext cx="2055625" cy="2874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12"/>
          <p:cNvSpPr txBox="1"/>
          <p:nvPr/>
        </p:nvSpPr>
        <p:spPr>
          <a:xfrm rot="5400000">
            <a:off x="6318936" y="2318436"/>
            <a:ext cx="5007576" cy="6425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Benthic Jellyfish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/>
              <a:t>From:  “The Hidden Ocean 2016: Chukchi Borderlands, NOAA, UAF, Oceaneering-DSSI”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  <p:bldP spid="208" grpId="0" uiExpand="1" build="p"/>
      <p:bldP spid="209" grpId="0" uiExpand="1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Climate Change 100 points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Why is ice important to polar bears?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224650" y="1773625"/>
            <a:ext cx="7165500" cy="321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Polar bears are good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swimmers, but they rely on ice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help hunt their preferred food of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seals. When a seal surfaces to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 err="1" smtClean="0"/>
              <a:t>reathe</a:t>
            </a:r>
            <a:r>
              <a:rPr lang="en-US" dirty="0" smtClean="0"/>
              <a:t>,</a:t>
            </a:r>
            <a:r>
              <a:rPr lang="en" dirty="0" smtClean="0"/>
              <a:t> </a:t>
            </a:r>
            <a:r>
              <a:rPr lang="en" dirty="0"/>
              <a:t>a polar bear can grab the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seal and haul it onto the ice to be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eaten.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21" name="Shape 221" descr="Screen Shot 2016-12-27 at 4.19.19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3974" y="1773625"/>
            <a:ext cx="2873274" cy="2850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1785450" y="4469525"/>
            <a:ext cx="53919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The tasty remains of a polar bear meal?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  <p:bldP spid="219" grpId="0" uiExpand="1" build="p"/>
      <p:bldP spid="2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Climate Change 200 points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146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Question:  </a:t>
            </a:r>
            <a:r>
              <a:rPr lang="en" dirty="0">
                <a:solidFill>
                  <a:schemeClr val="bg2"/>
                </a:solidFill>
              </a:rPr>
              <a:t>Approximately how much carbon is sequestered in Arctic permafrost?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chemeClr val="bg2"/>
                </a:solidFill>
              </a:rPr>
              <a:t>a.     Half of the carbon currently in Earth’s atmosphere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chemeClr val="bg2"/>
                </a:solidFill>
              </a:rPr>
              <a:t>b.     Equal to the amount of carbon currently in Earth’s atmosphere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chemeClr val="bg2"/>
                </a:solidFill>
              </a:rPr>
              <a:t>c.     Twice as much carbon as is currently in Earth’s atmosphere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224650" y="2412125"/>
            <a:ext cx="7200900" cy="263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</a:rPr>
              <a:t>Answer:  C. It is estimated that twice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</a:rPr>
              <a:t>as much carbon is stored in Arctic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</a:rPr>
              <a:t>permafrost compared to Earth’s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</a:rPr>
              <a:t>atmosphere. (UAF)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31" name="Shape 231" descr="plestocene vegetation - permafrost tunnel Fairbank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5799" y="2477150"/>
            <a:ext cx="2908753" cy="218157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437500" y="4540475"/>
            <a:ext cx="67869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dirty="0"/>
              <a:t>Pleistocene Vegetation - Permafrost Tunnel, Fairbanks, AK</a:t>
            </a:r>
          </a:p>
          <a:p>
            <a:pPr lvl="0" algn="r">
              <a:spcBef>
                <a:spcPts val="0"/>
              </a:spcBef>
              <a:buNone/>
            </a:pPr>
            <a:r>
              <a:rPr lang="en" sz="1200" dirty="0"/>
              <a:t>Photo Credit: Sandra Thornton 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 uiExpand="1" build="p"/>
      <p:bldP spid="229" grpId="0" uiExpand="1" build="p"/>
      <p:bldP spid="2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Shape 62"/>
          <p:cNvGraphicFramePr/>
          <p:nvPr>
            <p:extLst>
              <p:ext uri="{D42A27DB-BD31-4B8C-83A1-F6EECF244321}">
                <p14:modId xmlns:p14="http://schemas.microsoft.com/office/powerpoint/2010/main" val="1030684566"/>
              </p:ext>
            </p:extLst>
          </p:nvPr>
        </p:nvGraphicFramePr>
        <p:xfrm>
          <a:off x="365300" y="434575"/>
          <a:ext cx="8458775" cy="4664375"/>
        </p:xfrm>
        <a:graphic>
          <a:graphicData uri="http://schemas.openxmlformats.org/drawingml/2006/table">
            <a:tbl>
              <a:tblPr>
                <a:noFill/>
                <a:tableStyleId>{32C5C1E6-59CA-47BE-AAF1-3E9E0D318C0A}</a:tableStyleId>
              </a:tblPr>
              <a:tblGrid>
                <a:gridCol w="1715825"/>
                <a:gridCol w="1667700"/>
                <a:gridCol w="1691750"/>
                <a:gridCol w="1632625"/>
                <a:gridCol w="1750875"/>
              </a:tblGrid>
              <a:tr h="713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500" dirty="0">
                          <a:solidFill>
                            <a:srgbClr val="1155CC"/>
                          </a:solidFill>
                        </a:rPr>
                        <a:t>Equipment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dirty="0">
                          <a:solidFill>
                            <a:srgbClr val="1155CC"/>
                          </a:solidFill>
                        </a:rPr>
                        <a:t>Careers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dirty="0">
                          <a:solidFill>
                            <a:srgbClr val="1155CC"/>
                          </a:solidFill>
                        </a:rPr>
                        <a:t>Animals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dirty="0">
                          <a:solidFill>
                            <a:srgbClr val="1155CC"/>
                          </a:solidFill>
                        </a:rPr>
                        <a:t>Climate Change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500" dirty="0">
                          <a:solidFill>
                            <a:srgbClr val="1155CC"/>
                          </a:solidFill>
                        </a:rPr>
                        <a:t>Geography</a:t>
                      </a:r>
                    </a:p>
                  </a:txBody>
                  <a:tcPr marL="91425" marR="91425" marT="91425" marB="91425"/>
                </a:tc>
              </a:tr>
              <a:tr h="713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3" action="ppaction://hlinksldjump"/>
                        </a:rPr>
                        <a:t>100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5" action="ppaction://hlinksldjump"/>
                        </a:rPr>
                        <a:t>100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6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7" action="ppaction://hlinksldjump"/>
                        </a:rPr>
                        <a:t>100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8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9" action="ppaction://hlinksldjump"/>
                        </a:rPr>
                        <a:t>100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1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11" action="ppaction://hlinksldjump"/>
                        </a:rPr>
                        <a:t>100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12"/>
                      </a:endParaRPr>
                    </a:p>
                  </a:txBody>
                  <a:tcPr marL="91425" marR="91425" marT="91425" marB="91425"/>
                </a:tc>
              </a:tr>
              <a:tr h="713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13" action="ppaction://hlinksldjump"/>
                        </a:rPr>
                        <a:t>200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1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15" action="ppaction://hlinksldjump"/>
                        </a:rPr>
                        <a:t>200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16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17" action="ppaction://hlinksldjump"/>
                        </a:rPr>
                        <a:t>200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18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19" action="ppaction://hlinksldjump"/>
                        </a:rPr>
                        <a:t>200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2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21" action="ppaction://hlinksldjump"/>
                        </a:rPr>
                        <a:t>200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22"/>
                      </a:endParaRPr>
                    </a:p>
                  </a:txBody>
                  <a:tcPr marL="91425" marR="91425" marT="91425" marB="91425"/>
                </a:tc>
              </a:tr>
              <a:tr h="713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23" action="ppaction://hlinksldjump"/>
                        </a:rPr>
                        <a:t>300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2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25" action="ppaction://hlinksldjump"/>
                        </a:rPr>
                        <a:t>300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26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27" action="ppaction://hlinksldjump"/>
                        </a:rPr>
                        <a:t>300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28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29" action="ppaction://hlinksldjump"/>
                        </a:rPr>
                        <a:t>300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3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31" action="ppaction://hlinksldjump"/>
                        </a:rPr>
                        <a:t>300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32"/>
                      </a:endParaRPr>
                    </a:p>
                  </a:txBody>
                  <a:tcPr marL="91425" marR="91425" marT="91425" marB="91425"/>
                </a:tc>
              </a:tr>
              <a:tr h="713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33" action="ppaction://hlinksldjump"/>
                        </a:rPr>
                        <a:t>400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3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35" action="ppaction://hlinksldjump"/>
                        </a:rPr>
                        <a:t>400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36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37" action="ppaction://hlinksldjump"/>
                        </a:rPr>
                        <a:t>400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38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39" action="ppaction://hlinksldjump"/>
                        </a:rPr>
                        <a:t>400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4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41" action="ppaction://hlinksldjump"/>
                        </a:rPr>
                        <a:t>400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42"/>
                      </a:endParaRPr>
                    </a:p>
                  </a:txBody>
                  <a:tcPr marL="91425" marR="91425" marT="91425" marB="91425"/>
                </a:tc>
              </a:tr>
              <a:tr h="713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43" action="ppaction://hlinksldjump"/>
                        </a:rPr>
                        <a:t>500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4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45" action="ppaction://hlinksldjump"/>
                        </a:rPr>
                        <a:t>500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46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47" action="ppaction://hlinksldjump"/>
                        </a:rPr>
                        <a:t>500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48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49" action="ppaction://hlinksldjump"/>
                        </a:rPr>
                        <a:t>500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5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3000" b="1" u="sng" dirty="0">
                          <a:solidFill>
                            <a:srgbClr val="6D9EEB"/>
                          </a:solidFill>
                          <a:hlinkClick r:id="rId51" action="ppaction://hlinksldjump"/>
                        </a:rPr>
                        <a:t>500</a:t>
                      </a:r>
                      <a:endParaRPr lang="en" sz="3000" b="1" u="sng" dirty="0">
                        <a:solidFill>
                          <a:srgbClr val="6D9EEB"/>
                        </a:solidFill>
                        <a:hlinkClick r:id="rId52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Climate Change 300 points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Why are ice algae important in the Arctic food web?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402800" y="1859925"/>
            <a:ext cx="6963600" cy="3177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As </a:t>
            </a:r>
            <a:r>
              <a:rPr lang="en-US" dirty="0" smtClean="0"/>
              <a:t>primary </a:t>
            </a:r>
            <a:r>
              <a:rPr lang="en" dirty="0" smtClean="0"/>
              <a:t>producers</a:t>
            </a:r>
            <a:r>
              <a:rPr lang="en" dirty="0"/>
              <a:t>, ice </a:t>
            </a:r>
            <a:endParaRPr lang="en-US" dirty="0" smtClean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algae use </a:t>
            </a:r>
            <a:r>
              <a:rPr lang="en" dirty="0"/>
              <a:t>the sun’s energy to convert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inorganic carbon into organic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carbon, feeding small organisms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which, in turn, feed larger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organisms. </a:t>
            </a:r>
            <a:r>
              <a:rPr lang="en-US" dirty="0" smtClean="0"/>
              <a:t>These producers play a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very important role in the Arctic food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web. </a:t>
            </a:r>
            <a:endParaRPr lang="en" dirty="0"/>
          </a:p>
        </p:txBody>
      </p:sp>
      <p:sp>
        <p:nvSpPr>
          <p:cNvPr id="240" name="Shape 24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41" name="Shape 241" descr="Screen Shot 2016-12-27 at 4.26.19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5150" y="1927350"/>
            <a:ext cx="2703774" cy="2703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1655375" y="4528650"/>
            <a:ext cx="55434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dirty="0"/>
              <a:t>Ice Algae</a:t>
            </a:r>
          </a:p>
          <a:p>
            <a:pPr lvl="0" algn="r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 build="p"/>
      <p:bldP spid="239" grpId="0" uiExpand="1" build="p"/>
      <p:bldP spid="2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Climate Change 400 points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0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</a:t>
            </a:r>
            <a:r>
              <a:rPr lang="en-US" dirty="0" smtClean="0"/>
              <a:t>Why</a:t>
            </a:r>
            <a:r>
              <a:rPr lang="en" dirty="0" smtClean="0"/>
              <a:t> </a:t>
            </a:r>
            <a:r>
              <a:rPr lang="en" dirty="0"/>
              <a:t>does melting Arctic ice </a:t>
            </a:r>
            <a:r>
              <a:rPr lang="en-US" dirty="0" smtClean="0"/>
              <a:t>contribute to rising</a:t>
            </a:r>
            <a:r>
              <a:rPr lang="en" dirty="0" smtClean="0"/>
              <a:t> </a:t>
            </a:r>
            <a:r>
              <a:rPr lang="en" dirty="0"/>
              <a:t>temperatures on Earth?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311700" y="1681000"/>
            <a:ext cx="7137600" cy="329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Less ice causes Earth’s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temperature to increase.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Ice reflects sunlight, so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more ice reflects more sunlight.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causes temperatures on Earth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be cooler. Albedo is a measure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of reflectivity of a material. Ice has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greater albedo than water and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reflects heat energy back into Earth’s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atmosphere.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51" name="Shape 251" descr="Screen Shot 2016-12-27 at 4.35.32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6750" y="1681000"/>
            <a:ext cx="2875250" cy="287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1643550" y="4469525"/>
            <a:ext cx="56046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dirty="0"/>
              <a:t>Holgate Glacier</a:t>
            </a:r>
          </a:p>
          <a:p>
            <a:pPr lvl="0" algn="r">
              <a:spcBef>
                <a:spcPts val="0"/>
              </a:spcBef>
              <a:buNone/>
            </a:pPr>
            <a:r>
              <a:rPr lang="en" dirty="0"/>
              <a:t>Photo Credit: Sandra Thornton PolarTREC Fellow/NOAA TAS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P spid="248" grpId="0" build="p"/>
      <p:bldP spid="249" grpId="0" uiExpand="1" build="p"/>
      <p:bldP spid="2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Climate Change 500 points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8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makes the Chukchi Borderlands an important Arctic area to study?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212825" y="1939075"/>
            <a:ext cx="7295400" cy="297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The Chukchi Borderlands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represents one of the biggest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annual ice melts in the Arctic. Because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area has not been studied very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much, scientists are not sure how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these large changes in climate are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affecting organisms that live in the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Chukchi Borderlands.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61" name="Shape 261" descr="ic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8449" y="2237250"/>
            <a:ext cx="3153345" cy="210221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3499950" y="4374925"/>
            <a:ext cx="3901800" cy="44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dirty="0"/>
              <a:t>Photo Credit: Sandra L. W. Thornton</a:t>
            </a:r>
          </a:p>
          <a:p>
            <a:pPr lvl="0" algn="r">
              <a:spcBef>
                <a:spcPts val="0"/>
              </a:spcBef>
              <a:buNone/>
            </a:pPr>
            <a:r>
              <a:rPr lang="en" sz="1200" dirty="0"/>
              <a:t>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  <p:bldP spid="258" grpId="0" build="p"/>
      <p:bldP spid="259" grpId="0" uiExpand="1" build="p"/>
      <p:bldP spid="2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Geography 100 points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Question:  </a:t>
            </a:r>
            <a:r>
              <a:rPr lang="en" dirty="0">
                <a:solidFill>
                  <a:schemeClr val="dk1"/>
                </a:solidFill>
              </a:rPr>
              <a:t>True or False? The Arctic is all snow and ice.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402800" y="1859925"/>
            <a:ext cx="7046400" cy="314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</a:t>
            </a:r>
            <a:r>
              <a:rPr lang="en" dirty="0">
                <a:solidFill>
                  <a:schemeClr val="dk1"/>
                </a:solidFill>
              </a:rPr>
              <a:t>False. A large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portion of the Arctic is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made up of forested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and tundra regions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with a variety of plants.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71" name="Shape 271" descr="P209000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2125" y="1974649"/>
            <a:ext cx="4513996" cy="253909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2045475" y="4463575"/>
            <a:ext cx="532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Fairbanks, AK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  <p:bldP spid="268" grpId="0" build="p"/>
      <p:bldP spid="269" grpId="0" uiExpand="1" build="p"/>
      <p:bldP spid="2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3740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Geography 200 points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311700" y="1031975"/>
            <a:ext cx="8520600" cy="15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Question:  </a:t>
            </a:r>
            <a:r>
              <a:rPr lang="en" dirty="0">
                <a:solidFill>
                  <a:schemeClr val="dk1"/>
                </a:solidFill>
              </a:rPr>
              <a:t>The size of the Arctic is approximately: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a.     Half the size of North America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b.     Equal to the size of North America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c.     Double the size of North America.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367325" y="2435775"/>
            <a:ext cx="7070100" cy="247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</a:t>
            </a:r>
            <a:r>
              <a:rPr lang="en" dirty="0">
                <a:solidFill>
                  <a:schemeClr val="dk1"/>
                </a:solidFill>
              </a:rPr>
              <a:t>B. The Arctic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covers an area nearly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equal to the size of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North America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81" name="Shape 281" descr="Screen Shot 2016-12-27 at 4.39.03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4575" y="2435775"/>
            <a:ext cx="2452751" cy="24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x="367325" y="4406600"/>
            <a:ext cx="44805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dirty="0"/>
              <a:t>Birds feeding behind USCGC Healy</a:t>
            </a:r>
          </a:p>
          <a:p>
            <a:pPr lvl="0" algn="r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/>
      <p:bldP spid="278" grpId="0" uiExpand="1" build="p"/>
      <p:bldP spid="279" grpId="0" uiExpand="1" build="p"/>
      <p:bldP spid="2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Geography 300 points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8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</a:t>
            </a:r>
            <a:r>
              <a:rPr lang="en" dirty="0">
                <a:solidFill>
                  <a:srgbClr val="000000"/>
                </a:solidFill>
              </a:rPr>
              <a:t>What is the name of the region found above an imaginary line drawn </a:t>
            </a:r>
            <a:r>
              <a:rPr lang="en" dirty="0" smtClean="0">
                <a:solidFill>
                  <a:srgbClr val="000000"/>
                </a:solidFill>
              </a:rPr>
              <a:t>approximately</a:t>
            </a:r>
            <a:r>
              <a:rPr lang="en-US" dirty="0" smtClean="0">
                <a:solidFill>
                  <a:srgbClr val="000000"/>
                </a:solidFill>
              </a:rPr>
              <a:t> 66°33’46.5” north of the Equator?</a:t>
            </a:r>
            <a:r>
              <a:rPr lang="en" dirty="0" smtClean="0">
                <a:solidFill>
                  <a:srgbClr val="000000"/>
                </a:solidFill>
              </a:rPr>
              <a:t> </a:t>
            </a:r>
            <a:endParaRPr lang="en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311700" y="2080200"/>
            <a:ext cx="6905400" cy="282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Answer:  The Arctic Circle.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291" name="Shape 291" descr="arctic_map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1275" y="2413325"/>
            <a:ext cx="2326500" cy="23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1018725" y="4457825"/>
            <a:ext cx="5916000" cy="28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dirty="0"/>
              <a:t>http://www.worldatlas.com/img/areamap/continent/arctic_map.gif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/>
      <p:bldP spid="288" grpId="0" build="p"/>
      <p:bldP spid="289" grpId="0" build="p"/>
      <p:bldP spid="2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311700" y="3439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Geography 400 points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311700" y="916650"/>
            <a:ext cx="7503900" cy="265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Question:  What causes the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phenomenon shown in this photo?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402800" y="3570900"/>
            <a:ext cx="6963600" cy="139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Answer:  The Aurora Borealis (Northern Lights) is produced when electrons </a:t>
            </a:r>
            <a:r>
              <a:rPr lang="en-US" dirty="0" smtClean="0"/>
              <a:t>emitted from the sun </a:t>
            </a:r>
            <a:r>
              <a:rPr lang="en" dirty="0" smtClean="0"/>
              <a:t>collide </a:t>
            </a:r>
            <a:r>
              <a:rPr lang="en" dirty="0"/>
              <a:t>with atoms and molecules in Earth’s upper atmosphere. </a:t>
            </a:r>
            <a:r>
              <a:rPr lang="en-US" dirty="0" smtClean="0"/>
              <a:t>Although this can happen at any time of the year, it is only seen when the sky is dark. 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300" name="Shape 30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301" name="Shape 301" descr="Screen Shot 2016-12-27 at 9.32.22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1599" y="916650"/>
            <a:ext cx="1694624" cy="22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2766850" y="3074275"/>
            <a:ext cx="4599600" cy="43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</a:rPr>
              <a:t>Aurora borealis from Westmark Hotel, Fairbanks. </a:t>
            </a:r>
          </a:p>
          <a:p>
            <a:pPr lvl="0" algn="r">
              <a:spcBef>
                <a:spcPts val="0"/>
              </a:spcBef>
              <a:buNone/>
            </a:pPr>
            <a:r>
              <a:rPr lang="en" sz="1200" dirty="0">
                <a:solidFill>
                  <a:srgbClr val="222222"/>
                </a:solidFill>
              </a:rPr>
              <a:t>Photo Credit:  DJ Kast.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  <p:bldP spid="298" grpId="0" uiExpand="1" build="p"/>
      <p:bldP spid="299" grpId="0" build="p"/>
      <p:bldP spid="3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Geography 500 points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11700" y="1128825"/>
            <a:ext cx="8520600" cy="66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body of water connects the Arctic Ocean to the Pacific Ocean?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402800" y="1655375"/>
            <a:ext cx="6999000" cy="325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The Arctic Ocean is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connected to the Pacific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Ocean via the Bering Strait.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311" name="Shape 311" descr="Screen Shot 2016-12-27 at 4.08.08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525549" y="1797225"/>
            <a:ext cx="3818300" cy="28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308" grpId="0" build="p"/>
      <p:bldP spid="30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299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Equipment 100 points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920900"/>
            <a:ext cx="8520600" cy="73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Question:  What kind of device operated from afar allows scientists to view organisms </a:t>
            </a:r>
            <a:r>
              <a:rPr lang="en" i="1" dirty="0"/>
              <a:t>in situ</a:t>
            </a:r>
            <a:r>
              <a:rPr lang="en" dirty="0"/>
              <a:t>?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67268" y="1704174"/>
            <a:ext cx="7092632" cy="33564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 remotely operated vehicle (ROV) allows scientists to see organisms in their environment and collect samples of organisms. This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 particularly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beneficial with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soft-bodied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organisms such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 jellyfish and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ctenophores. 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6991814" y="4241050"/>
            <a:ext cx="1625135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71" name="Shape 71" descr="rovdeck_hire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5441" y="2376650"/>
            <a:ext cx="3573563" cy="23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614850" y="4670525"/>
            <a:ext cx="6101400" cy="3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Photo courtesy of Caitlin Bailey, GFOE, The Hidden Ocean 2016: Chukchi Borderlands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build="p"/>
      <p:bldP spid="69" grpId="0" uiExpand="1" build="p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Equipment </a:t>
            </a:r>
            <a:r>
              <a:rPr lang="en" dirty="0"/>
              <a:t>200 points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device allows scientists to collect large samples of sediments from the seafloor?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48300" y="1987675"/>
            <a:ext cx="7236300" cy="297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 box corer may be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used to collect </a:t>
            </a:r>
            <a:r>
              <a:rPr lang="en" dirty="0" smtClean="0"/>
              <a:t>samples </a:t>
            </a:r>
            <a:r>
              <a:rPr lang="en" dirty="0"/>
              <a:t>of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sediments from the seafloor.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 err="1" smtClean="0"/>
              <a:t>amples</a:t>
            </a:r>
            <a:r>
              <a:rPr lang="en" dirty="0" smtClean="0"/>
              <a:t> </a:t>
            </a:r>
            <a:r>
              <a:rPr lang="en" dirty="0"/>
              <a:t>of organisms may be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collected from the sediments,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other types of tests may be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used to analyze the sediments.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81" name="Shape 81" descr="DSCN252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3075" y="2063302"/>
            <a:ext cx="3553205" cy="266490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2045475" y="4621075"/>
            <a:ext cx="5320800" cy="3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 build="p"/>
      <p:bldP spid="79" grpId="0" uiExpand="1" build="p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Equipment 300 points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8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device is equipped with sensors that allow scientists to measure a range of water conditions, including salinity, temperature, dissolved oxygen content, and presence of chlorophyll?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224650" y="2135575"/>
            <a:ext cx="7200900" cy="277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 CTD (Conductivity,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Temperature, Depth) allows scientists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collect data about water and may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even be used to collect samples of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water at different depths.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91" name="Shape 91" descr="DSCN26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175" y="2187543"/>
            <a:ext cx="3269376" cy="245203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2045475" y="4621075"/>
            <a:ext cx="5320800" cy="3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 build="p"/>
      <p:bldP spid="89" grpId="0" uiExpand="1" build="p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Equipment 400 points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9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device allows scientists to remove microscopic organisms </a:t>
            </a:r>
            <a:r>
              <a:rPr lang="en-US" dirty="0" smtClean="0"/>
              <a:t>and particles </a:t>
            </a:r>
            <a:r>
              <a:rPr lang="en" dirty="0" smtClean="0"/>
              <a:t>from </a:t>
            </a:r>
            <a:r>
              <a:rPr lang="en" dirty="0"/>
              <a:t>a seawater sample?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2010100"/>
            <a:ext cx="7184700" cy="289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 vacuum filtration unit is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used to filter out microscopic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organisms </a:t>
            </a:r>
            <a:r>
              <a:rPr lang="en-US" dirty="0" smtClean="0"/>
              <a:t>and tiny particles </a:t>
            </a:r>
            <a:r>
              <a:rPr lang="en" dirty="0" smtClean="0"/>
              <a:t>from </a:t>
            </a:r>
            <a:endParaRPr lang="en-US" dirty="0" smtClean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 </a:t>
            </a:r>
            <a:r>
              <a:rPr lang="en" dirty="0"/>
              <a:t>sample of </a:t>
            </a:r>
            <a:r>
              <a:rPr lang="en" dirty="0" smtClean="0"/>
              <a:t>seawater</a:t>
            </a:r>
            <a:r>
              <a:rPr lang="en" dirty="0"/>
              <a:t>. Filters are </a:t>
            </a:r>
            <a:endParaRPr lang="en-US" dirty="0" smtClean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available </a:t>
            </a:r>
            <a:r>
              <a:rPr lang="en" dirty="0"/>
              <a:t>in a </a:t>
            </a:r>
            <a:r>
              <a:rPr lang="en" dirty="0" smtClean="0"/>
              <a:t>range </a:t>
            </a:r>
            <a:r>
              <a:rPr lang="en" dirty="0"/>
              <a:t>of pore sizes </a:t>
            </a:r>
            <a:endParaRPr lang="en-US" dirty="0" smtClean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to </a:t>
            </a:r>
            <a:r>
              <a:rPr lang="en" dirty="0"/>
              <a:t>collect even </a:t>
            </a:r>
            <a:r>
              <a:rPr lang="en" dirty="0" smtClean="0"/>
              <a:t>tiny </a:t>
            </a:r>
            <a:r>
              <a:rPr lang="en" dirty="0"/>
              <a:t>bacteria. 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01" name="Shape 101" descr="DSCN306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7449" y="2085824"/>
            <a:ext cx="3440747" cy="258055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2057400" y="4564075"/>
            <a:ext cx="5320800" cy="3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 build="p"/>
      <p:bldP spid="99" grpId="0" uiExpand="1" build="p"/>
      <p:bldP spid="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Equipment 500 points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141900" y="1152475"/>
            <a:ext cx="8690400" cy="73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equipment may be left in the water for extended periods of time to collect data on environmental conditions and organisms?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41900" y="1891975"/>
            <a:ext cx="7331100" cy="318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Answer:  Moorings may be left in the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water column for extended periods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of time to collect water data such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as current patterns, temperature,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and salinity. A hydrophone attached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to a mooring may be used to collect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sounds of marine mammals, and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these sounds help to provide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information about presence of marine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dirty="0"/>
              <a:t>mammals and travel patterns. 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11" name="Shape 111" descr="DSCN347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0899" y="1891975"/>
            <a:ext cx="2403647" cy="28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3098100" y="4658650"/>
            <a:ext cx="4374900" cy="3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 dirty="0"/>
              <a:t>Photo Credit: Sandra Thornton PolarTREC Fellow/NOAA TAS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 build="p"/>
      <p:bldP spid="109" grpId="0" uiExpand="1" build="p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Careers 100 points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86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Question:  What type of scientist specializes in the study of organisms and how they relate to each other and to their environment?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165550" y="2021925"/>
            <a:ext cx="7295400" cy="288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Answer:  An ecologist studies organisms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how they relate to their </a:t>
            </a:r>
            <a:r>
              <a:rPr lang="en" dirty="0" smtClean="0"/>
              <a:t>environment </a:t>
            </a:r>
            <a:endParaRPr lang="en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to each other. A benthic ecologist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focuses on organisms that live on or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near the seafloor.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21" name="Shape 121" descr="Bythocaris_benthic shrimp.jpg"/>
          <p:cNvPicPr preferRelativeResize="0"/>
          <p:nvPr/>
        </p:nvPicPr>
        <p:blipFill rotWithShape="1">
          <a:blip r:embed="rId5">
            <a:alphaModFix/>
          </a:blip>
          <a:srcRect t="7313" r="44453"/>
          <a:stretch/>
        </p:blipFill>
        <p:spPr>
          <a:xfrm>
            <a:off x="4673825" y="2021924"/>
            <a:ext cx="2517650" cy="27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733100" y="4469525"/>
            <a:ext cx="6373500" cy="43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Bythocaris (Benthic Shrimp)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dirty="0"/>
              <a:t>From: “The Hidden Ocean 2016: Chukchi Borderlands, NOAA, UAF, Oceaneering-DSSI”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 build="p"/>
      <p:bldP spid="119" grpId="0" uiExpand="1" build="p"/>
      <p:bldP spid="1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Careers 200 points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0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Answer:  What type of pilot “flies” underwater rather than through the air?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02800" y="1726325"/>
            <a:ext cx="7011000" cy="325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Question:  An ROV (remotely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operated vehicle) pilot maneuvers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ROV under the ocean’s surface.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ROV may travel throughout the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water column or along the seafloor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collect observations, specimen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samples, and water samples.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5411675" y="4406575"/>
            <a:ext cx="3370800" cy="5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 action="ppaction://hlinksldjump"/>
              </a:rPr>
              <a:t>Back to Topics</a:t>
            </a:r>
            <a:endParaRPr lang="en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131" name="Shape 131" descr="DSCN332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0074" y="1845987"/>
            <a:ext cx="3100901" cy="28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1418900" y="4552300"/>
            <a:ext cx="5781900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“The Hidden Ocean 2016: Chukchi Borderlands, NOAA, UAF, Oceaneering-DSSI”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8" grpId="0" build="p"/>
      <p:bldP spid="129" grpId="0" uiExpand="1" build="p"/>
      <p:bldP spid="132" grpId="0"/>
    </p:bld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1902</Words>
  <Application>Microsoft Macintosh PowerPoint</Application>
  <PresentationFormat>On-screen Show (16:9)</PresentationFormat>
  <Paragraphs>291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Arial</vt:lpstr>
      <vt:lpstr>simple-light-2</vt:lpstr>
      <vt:lpstr>Arctic Challenge</vt:lpstr>
      <vt:lpstr>PowerPoint Presentation</vt:lpstr>
      <vt:lpstr>Equipment 100 points</vt:lpstr>
      <vt:lpstr>Equipment 200 points</vt:lpstr>
      <vt:lpstr>Equipment 300 points</vt:lpstr>
      <vt:lpstr>Equipment 400 points</vt:lpstr>
      <vt:lpstr>Equipment 500 points</vt:lpstr>
      <vt:lpstr>Careers 100 points</vt:lpstr>
      <vt:lpstr>Careers 200 points</vt:lpstr>
      <vt:lpstr>Careers 300 points</vt:lpstr>
      <vt:lpstr>Careers 400 points</vt:lpstr>
      <vt:lpstr>Careers 500 points</vt:lpstr>
      <vt:lpstr>Animals 100 points</vt:lpstr>
      <vt:lpstr>Animals 200 points</vt:lpstr>
      <vt:lpstr>Animals 300 points</vt:lpstr>
      <vt:lpstr>Animals 400 points</vt:lpstr>
      <vt:lpstr>Animals 500 points</vt:lpstr>
      <vt:lpstr>Climate Change 100 points</vt:lpstr>
      <vt:lpstr>Climate Change 200 points</vt:lpstr>
      <vt:lpstr>Climate Change 300 points</vt:lpstr>
      <vt:lpstr>Climate Change 400 points</vt:lpstr>
      <vt:lpstr>Climate Change 500 points</vt:lpstr>
      <vt:lpstr>Geography 100 points</vt:lpstr>
      <vt:lpstr>Geography 200 points</vt:lpstr>
      <vt:lpstr>Geography 300 points</vt:lpstr>
      <vt:lpstr>Geography 400 points</vt:lpstr>
      <vt:lpstr>Geography 500 points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Arctic Challenge</dc:title>
  <cp:lastModifiedBy>Microsoft Office User</cp:lastModifiedBy>
  <cp:revision>20</cp:revision>
  <dcterms:modified xsi:type="dcterms:W3CDTF">2017-04-17T15:01:11Z</dcterms:modified>
</cp:coreProperties>
</file>