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1"/>
  </p:notes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4"/>
  </p:normalViewPr>
  <p:slideViewPr>
    <p:cSldViewPr>
      <p:cViewPr varScale="1">
        <p:scale>
          <a:sx n="112" d="100"/>
          <a:sy n="112" d="100"/>
        </p:scale>
        <p:origin x="16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hape 2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1824814802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60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45058" name="Shape 16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31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66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47106" name="Shape 16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6279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73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49154" name="Shape 17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2473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80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51202" name="Shape 18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7310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87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53250" name="Shape 18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93827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94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55298" name="Shape 19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21952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201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57346" name="Shape 20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4339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208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59394" name="Shape 20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88029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214"/>
          <p:cNvSpPr>
            <a:spLocks noGrp="1" noRot="1" noChangeAspect="1"/>
          </p:cNvSpPr>
          <p:nvPr>
            <p:ph type="sldImg" idx="2"/>
          </p:nvPr>
        </p:nvSpPr>
        <p:spPr>
          <a:noFill/>
        </p:spPr>
      </p:sp>
      <p:sp>
        <p:nvSpPr>
          <p:cNvPr id="61442" name="Shape 215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3722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19"/>
          <p:cNvSpPr>
            <a:spLocks/>
          </p:cNvSpPr>
          <p:nvPr/>
        </p:nvSpPr>
        <p:spPr bwMode="auto">
          <a:xfrm rot="10800000">
            <a:off x="8088313" y="-6350"/>
            <a:ext cx="1101725" cy="6864350"/>
          </a:xfrm>
          <a:custGeom>
            <a:avLst/>
            <a:gdLst>
              <a:gd name="T0" fmla="*/ 0 w 1100668"/>
              <a:gd name="T1" fmla="*/ 0 h 6916846"/>
              <a:gd name="T2" fmla="*/ 1100668 w 1100668"/>
              <a:gd name="T3" fmla="*/ 6916846 h 6916846"/>
            </a:gdLst>
            <a:ahLst/>
            <a:cxnLst>
              <a:cxn ang="0">
                <a:pos x="0" y="11711"/>
              </a:cxn>
              <a:cxn ang="0">
                <a:pos x="956734" y="0"/>
              </a:cxn>
              <a:cxn ang="0">
                <a:pos x="1100668" y="6916846"/>
              </a:cxn>
              <a:cxn ang="0">
                <a:pos x="0" y="6916846"/>
              </a:cxn>
              <a:cxn ang="0">
                <a:pos x="0" y="11711"/>
              </a:cxn>
            </a:cxnLst>
            <a:rect l="T0" t="T1" r="T2" b="T3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 rotWithShape="0">
            <a:gsLst>
              <a:gs pos="0">
                <a:srgbClr val="003171"/>
              </a:gs>
              <a:gs pos="100000">
                <a:srgbClr val="65A8FF"/>
              </a:gs>
            </a:gsLst>
            <a:lin ang="5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en-US"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23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24"/>
          <p:cNvSpPr>
            <a:spLocks/>
          </p:cNvSpPr>
          <p:nvPr/>
        </p:nvSpPr>
        <p:spPr bwMode="auto">
          <a:xfrm rot="10800000">
            <a:off x="8088313" y="-6350"/>
            <a:ext cx="1101725" cy="6864350"/>
          </a:xfrm>
          <a:custGeom>
            <a:avLst/>
            <a:gdLst>
              <a:gd name="T0" fmla="*/ 0 w 1100668"/>
              <a:gd name="T1" fmla="*/ 0 h 6916846"/>
              <a:gd name="T2" fmla="*/ 1100668 w 1100668"/>
              <a:gd name="T3" fmla="*/ 6916846 h 6916846"/>
            </a:gdLst>
            <a:ahLst/>
            <a:cxnLst>
              <a:cxn ang="0">
                <a:pos x="0" y="11711"/>
              </a:cxn>
              <a:cxn ang="0">
                <a:pos x="956734" y="0"/>
              </a:cxn>
              <a:cxn ang="0">
                <a:pos x="1100668" y="6916846"/>
              </a:cxn>
              <a:cxn ang="0">
                <a:pos x="0" y="6916846"/>
              </a:cxn>
              <a:cxn ang="0">
                <a:pos x="0" y="11711"/>
              </a:cxn>
            </a:cxnLst>
            <a:rect l="T0" t="T1" r="T2" b="T3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 rotWithShape="0">
            <a:gsLst>
              <a:gs pos="0">
                <a:srgbClr val="003171"/>
              </a:gs>
              <a:gs pos="100000">
                <a:srgbClr val="65A8FF"/>
              </a:gs>
            </a:gsLst>
            <a:lin ang="5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en-US"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9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30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1"/>
          <p:cNvSpPr>
            <a:spLocks/>
          </p:cNvSpPr>
          <p:nvPr/>
        </p:nvSpPr>
        <p:spPr bwMode="auto">
          <a:xfrm rot="10800000">
            <a:off x="8088313" y="-6350"/>
            <a:ext cx="1101725" cy="6864350"/>
          </a:xfrm>
          <a:custGeom>
            <a:avLst/>
            <a:gdLst>
              <a:gd name="T0" fmla="*/ 0 w 1100668"/>
              <a:gd name="T1" fmla="*/ 0 h 6916846"/>
              <a:gd name="T2" fmla="*/ 1100668 w 1100668"/>
              <a:gd name="T3" fmla="*/ 6916846 h 6916846"/>
            </a:gdLst>
            <a:ahLst/>
            <a:cxnLst>
              <a:cxn ang="0">
                <a:pos x="0" y="11711"/>
              </a:cxn>
              <a:cxn ang="0">
                <a:pos x="956734" y="0"/>
              </a:cxn>
              <a:cxn ang="0">
                <a:pos x="1100668" y="6916846"/>
              </a:cxn>
              <a:cxn ang="0">
                <a:pos x="0" y="6916846"/>
              </a:cxn>
              <a:cxn ang="0">
                <a:pos x="0" y="11711"/>
              </a:cxn>
            </a:cxnLst>
            <a:rect l="T0" t="T1" r="T2" b="T3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 rotWithShape="0">
            <a:gsLst>
              <a:gs pos="0">
                <a:srgbClr val="003171"/>
              </a:gs>
              <a:gs pos="100000">
                <a:srgbClr val="65A8FF"/>
              </a:gs>
            </a:gsLst>
            <a:lin ang="5700000"/>
          </a:gradFill>
          <a:ln w="9525">
            <a:noFill/>
            <a:round/>
            <a:headEnd/>
            <a:tailEnd/>
          </a:ln>
        </p:spPr>
        <p:txBody>
          <a:bodyPr lIns="91425" tIns="45700" rIns="91425" bIns="45700" anchor="ctr"/>
          <a:lstStyle/>
          <a:p>
            <a:endParaRPr lang="en-US"/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Shape 34"/>
          <p:cNvGrpSpPr>
            <a:grpSpLocks/>
          </p:cNvGrpSpPr>
          <p:nvPr/>
        </p:nvGrpSpPr>
        <p:grpSpPr bwMode="auto">
          <a:xfrm>
            <a:off x="-6350" y="4933950"/>
            <a:ext cx="9150350" cy="3100388"/>
            <a:chOff x="-6264" y="4933386"/>
            <a:chExt cx="9150267" cy="3100650"/>
          </a:xfrm>
        </p:grpSpPr>
        <p:sp>
          <p:nvSpPr>
            <p:cNvPr id="4" name="Shape 3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Shape 3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Shape 3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ern="0"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5"/>
          <p:cNvSpPr txBox="1"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  <p:sp>
        <p:nvSpPr>
          <p:cNvPr id="1027" name="Shape 6"/>
          <p:cNvSpPr txBox="1">
            <a:spLocks noGrp="1"/>
          </p:cNvSpPr>
          <p:nvPr>
            <p:ph type="body" idx="1"/>
          </p:nvPr>
        </p:nvSpPr>
        <p:spPr bwMode="auto">
          <a:xfrm>
            <a:off x="457200" y="1727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0" r:id="rId5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56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Lab: </a:t>
            </a:r>
          </a:p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Making and Using an Electroscope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4034" name="Shape 157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44035" name="Shape 15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2538" y="2713038"/>
            <a:ext cx="13716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63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latin typeface="Arial" charset="0"/>
                <a:cs typeface="Arial" charset="0"/>
              </a:rPr>
              <a:t>List your </a:t>
            </a:r>
            <a:r>
              <a:rPr lang="en-US" sz="4800" b="1" dirty="0" smtClean="0">
                <a:latin typeface="Arial" charset="0"/>
                <a:cs typeface="Arial" charset="0"/>
              </a:rPr>
              <a:t>materials</a:t>
            </a:r>
            <a:r>
              <a:rPr lang="en-US" sz="3600" b="1" dirty="0" smtClean="0">
                <a:latin typeface="Arial" charset="0"/>
                <a:cs typeface="Arial" charset="0"/>
              </a:rPr>
              <a:t>:	</a:t>
            </a: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ruler</a:t>
            </a: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scissors</a:t>
            </a:r>
            <a:endParaRPr lang="en-US" dirty="0" smtClean="0">
              <a:latin typeface="Arial" charset="0"/>
              <a:cs typeface="Arial" charset="0"/>
            </a:endParaRP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10 cm x 30 cm piece of foil</a:t>
            </a: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1 paperclip</a:t>
            </a: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1 plastic cup with a hole</a:t>
            </a:r>
          </a:p>
          <a:p>
            <a:pPr marL="571500" indent="-571500" eaLnBrk="1" hangingPunct="1">
              <a:buFont typeface="Arial" charset="0"/>
              <a:buChar char="•"/>
            </a:pPr>
            <a:r>
              <a:rPr lang="en-US" sz="3600" b="1" dirty="0" smtClean="0">
                <a:latin typeface="Arial" charset="0"/>
                <a:cs typeface="Arial" charset="0"/>
              </a:rPr>
              <a:t>3 g of clay</a:t>
            </a: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charset="0"/>
              <a:buChar char="•"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6082" name="Shape 164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69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6000" b="1" smtClean="0">
                <a:latin typeface="Arial" charset="0"/>
                <a:cs typeface="Arial" charset="0"/>
              </a:rPr>
              <a:t>Write the procedure:</a:t>
            </a:r>
          </a:p>
          <a:p>
            <a:pPr eaLnBrk="1" hangingPunct="1"/>
            <a:r>
              <a:rPr lang="en-US" sz="4800" b="1" smtClean="0">
                <a:latin typeface="Arial" charset="0"/>
                <a:cs typeface="Arial" charset="0"/>
              </a:rPr>
              <a:t>1. Cut a piece </a:t>
            </a:r>
          </a:p>
          <a:p>
            <a:pPr eaLnBrk="1" hangingPunct="1"/>
            <a:r>
              <a:rPr lang="en-US" sz="4800" b="1" smtClean="0">
                <a:latin typeface="Arial" charset="0"/>
                <a:cs typeface="Arial" charset="0"/>
              </a:rPr>
              <a:t>of foil 2 cm x 4 cm</a:t>
            </a:r>
            <a:r>
              <a:rPr lang="en-US" sz="3600" b="1" smtClean="0">
                <a:latin typeface="Arial" charset="0"/>
                <a:cs typeface="Arial" charset="0"/>
              </a:rPr>
              <a:t>	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8130" name="Shape 170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48131" name="Shape 17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8850" y="3224213"/>
            <a:ext cx="46863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76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2. Fold foil in half (hot dog style) and fold one end over 0.5 cm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Cut a small triangle </a:t>
            </a:r>
          </a:p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along the edge to </a:t>
            </a:r>
          </a:p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create a diamond-</a:t>
            </a:r>
          </a:p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shaped hole after </a:t>
            </a:r>
          </a:p>
          <a:p>
            <a:pPr eaLnBrk="1" hangingPunct="1"/>
            <a:r>
              <a:rPr lang="en-US" sz="4000" b="1" smtClean="0">
                <a:latin typeface="Arial" charset="0"/>
                <a:cs typeface="Arial" charset="0"/>
              </a:rPr>
              <a:t>unfolding it	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0178" name="Shape 177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0179" name="Shape 178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9550" y="3613150"/>
            <a:ext cx="38544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83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3. Carefully unfold the foil and cut into two separate leaves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2226" name="Shape 184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2227" name="Shape 185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8488" y="2487613"/>
            <a:ext cx="5221287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90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4. Unfold one end of a paper clip and hang the leaves on the loop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4274" name="Shape 191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4275" name="Shape 19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88" y="2452688"/>
            <a:ext cx="4813300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97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5. Insert the paperclip into the cup and secure it with the clay.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6322" name="Shape 198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6323" name="Shape 19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7025" y="2151063"/>
            <a:ext cx="6096000" cy="455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204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6. Ball up the remaining foil and place on the straight end of the paper clip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58370" name="Shape 205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8371" name="Shape 20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63800" y="2727325"/>
            <a:ext cx="4360863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hape 211"/>
          <p:cNvSpPr txBox="1">
            <a:spLocks noGrp="1"/>
          </p:cNvSpPr>
          <p:nvPr>
            <p:ph type="body" idx="4294967295"/>
          </p:nvPr>
        </p:nvSpPr>
        <p:spPr>
          <a:xfrm>
            <a:off x="530225" y="558800"/>
            <a:ext cx="8229600" cy="5934075"/>
          </a:xfrm>
        </p:spPr>
        <p:txBody>
          <a:bodyPr/>
          <a:lstStyle/>
          <a:p>
            <a:pPr eaLnBrk="1" hangingPunct="1"/>
            <a:r>
              <a:rPr lang="en-US" sz="3600" b="1" smtClean="0">
                <a:latin typeface="Arial" charset="0"/>
                <a:cs typeface="Arial" charset="0"/>
              </a:rPr>
              <a:t>7. Write your name on a Post-it and secure it to the electroscope</a:t>
            </a: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0418" name="Shape 212"/>
          <p:cNvSpPr txBox="1">
            <a:spLocks noGrp="1"/>
          </p:cNvSpPr>
          <p:nvPr>
            <p:ph type="title" idx="4294967295"/>
          </p:nvPr>
        </p:nvSpPr>
        <p:spPr>
          <a:xfrm>
            <a:off x="530225" y="-361950"/>
            <a:ext cx="7897813" cy="658813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00387E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144</Words>
  <Application>Microsoft Macintosh PowerPoint</Application>
  <PresentationFormat>On-screen Show (4:3)</PresentationFormat>
  <Paragraphs>103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Courier New</vt:lpstr>
      <vt:lpstr>Trebuchet MS</vt:lpstr>
      <vt:lpstr>Wingdings</vt:lpstr>
      <vt:lpstr>Arial</vt:lpstr>
      <vt:lpstr>Custom Theme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Electrostatics</dc:title>
  <cp:lastModifiedBy>Miller, Kate</cp:lastModifiedBy>
  <cp:revision>11</cp:revision>
  <dcterms:modified xsi:type="dcterms:W3CDTF">2017-06-16T13:39:14Z</dcterms:modified>
</cp:coreProperties>
</file>