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4"/>
  </p:normalViewPr>
  <p:slideViewPr>
    <p:cSldViewPr>
      <p:cViewPr varScale="1">
        <p:scale>
          <a:sx n="112" d="100"/>
          <a:sy n="112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1824814802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60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45058" name="Shape 16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316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66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47106" name="Shape 1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627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73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49154" name="Shape 17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2473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180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51202" name="Shape 18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7310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187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53250" name="Shape 18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93827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hape 194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55298" name="Shape 19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1952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201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57346" name="Shape 20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4339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208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59394" name="Shape 20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8802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214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61442" name="Shape 21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372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9"/>
          <p:cNvSpPr>
            <a:spLocks/>
          </p:cNvSpPr>
          <p:nvPr/>
        </p:nvSpPr>
        <p:spPr bwMode="auto">
          <a:xfrm rot="10800000">
            <a:off x="8088313" y="-6350"/>
            <a:ext cx="1101725" cy="6864350"/>
          </a:xfrm>
          <a:custGeom>
            <a:avLst/>
            <a:gdLst>
              <a:gd name="T0" fmla="*/ 0 w 1100668"/>
              <a:gd name="T1" fmla="*/ 0 h 6916846"/>
              <a:gd name="T2" fmla="*/ 1100668 w 1100668"/>
              <a:gd name="T3" fmla="*/ 6916846 h 6916846"/>
            </a:gdLst>
            <a:ahLst/>
            <a:cxnLst>
              <a:cxn ang="0">
                <a:pos x="0" y="11711"/>
              </a:cxn>
              <a:cxn ang="0">
                <a:pos x="956734" y="0"/>
              </a:cxn>
              <a:cxn ang="0">
                <a:pos x="1100668" y="6916846"/>
              </a:cxn>
              <a:cxn ang="0">
                <a:pos x="0" y="6916846"/>
              </a:cxn>
              <a:cxn ang="0">
                <a:pos x="0" y="11711"/>
              </a:cxn>
            </a:cxnLst>
            <a:rect l="T0" t="T1" r="T2" b="T3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 rotWithShape="0">
            <a:gsLst>
              <a:gs pos="0">
                <a:srgbClr val="003171"/>
              </a:gs>
              <a:gs pos="100000">
                <a:srgbClr val="65A8FF"/>
              </a:gs>
            </a:gsLst>
            <a:lin ang="5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24"/>
          <p:cNvSpPr>
            <a:spLocks/>
          </p:cNvSpPr>
          <p:nvPr/>
        </p:nvSpPr>
        <p:spPr bwMode="auto">
          <a:xfrm rot="10800000">
            <a:off x="8088313" y="-6350"/>
            <a:ext cx="1101725" cy="6864350"/>
          </a:xfrm>
          <a:custGeom>
            <a:avLst/>
            <a:gdLst>
              <a:gd name="T0" fmla="*/ 0 w 1100668"/>
              <a:gd name="T1" fmla="*/ 0 h 6916846"/>
              <a:gd name="T2" fmla="*/ 1100668 w 1100668"/>
              <a:gd name="T3" fmla="*/ 6916846 h 6916846"/>
            </a:gdLst>
            <a:ahLst/>
            <a:cxnLst>
              <a:cxn ang="0">
                <a:pos x="0" y="11711"/>
              </a:cxn>
              <a:cxn ang="0">
                <a:pos x="956734" y="0"/>
              </a:cxn>
              <a:cxn ang="0">
                <a:pos x="1100668" y="6916846"/>
              </a:cxn>
              <a:cxn ang="0">
                <a:pos x="0" y="6916846"/>
              </a:cxn>
              <a:cxn ang="0">
                <a:pos x="0" y="11711"/>
              </a:cxn>
            </a:cxnLst>
            <a:rect l="T0" t="T1" r="T2" b="T3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 rotWithShape="0">
            <a:gsLst>
              <a:gs pos="0">
                <a:srgbClr val="003171"/>
              </a:gs>
              <a:gs pos="100000">
                <a:srgbClr val="65A8FF"/>
              </a:gs>
            </a:gsLst>
            <a:lin ang="5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1"/>
          <p:cNvSpPr>
            <a:spLocks/>
          </p:cNvSpPr>
          <p:nvPr/>
        </p:nvSpPr>
        <p:spPr bwMode="auto">
          <a:xfrm rot="10800000">
            <a:off x="8088313" y="-6350"/>
            <a:ext cx="1101725" cy="6864350"/>
          </a:xfrm>
          <a:custGeom>
            <a:avLst/>
            <a:gdLst>
              <a:gd name="T0" fmla="*/ 0 w 1100668"/>
              <a:gd name="T1" fmla="*/ 0 h 6916846"/>
              <a:gd name="T2" fmla="*/ 1100668 w 1100668"/>
              <a:gd name="T3" fmla="*/ 6916846 h 6916846"/>
            </a:gdLst>
            <a:ahLst/>
            <a:cxnLst>
              <a:cxn ang="0">
                <a:pos x="0" y="11711"/>
              </a:cxn>
              <a:cxn ang="0">
                <a:pos x="956734" y="0"/>
              </a:cxn>
              <a:cxn ang="0">
                <a:pos x="1100668" y="6916846"/>
              </a:cxn>
              <a:cxn ang="0">
                <a:pos x="0" y="6916846"/>
              </a:cxn>
              <a:cxn ang="0">
                <a:pos x="0" y="11711"/>
              </a:cxn>
            </a:cxnLst>
            <a:rect l="T0" t="T1" r="T2" b="T3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 rotWithShape="0">
            <a:gsLst>
              <a:gs pos="0">
                <a:srgbClr val="003171"/>
              </a:gs>
              <a:gs pos="100000">
                <a:srgbClr val="65A8FF"/>
              </a:gs>
            </a:gsLst>
            <a:lin ang="5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hape 34"/>
          <p:cNvGrpSpPr>
            <a:grpSpLocks/>
          </p:cNvGrpSpPr>
          <p:nvPr/>
        </p:nvGrpSpPr>
        <p:grpSpPr bwMode="auto">
          <a:xfrm>
            <a:off x="-6350" y="4933950"/>
            <a:ext cx="9150350" cy="3100388"/>
            <a:chOff x="-6264" y="4933386"/>
            <a:chExt cx="9150267" cy="3100650"/>
          </a:xfrm>
        </p:grpSpPr>
        <p:sp>
          <p:nvSpPr>
            <p:cNvPr id="4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727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0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56"/>
          <p:cNvSpPr txBox="1">
            <a:spLocks noGrp="1"/>
          </p:cNvSpPr>
          <p:nvPr>
            <p:ph type="body" idx="4294967295"/>
          </p:nvPr>
        </p:nvSpPr>
        <p:spPr>
          <a:xfrm>
            <a:off x="530225" y="558800"/>
            <a:ext cx="8229600" cy="5934075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  <a:cs typeface="Arial" charset="0"/>
              </a:rPr>
              <a:t>Lab: </a:t>
            </a:r>
          </a:p>
          <a:p>
            <a:pPr eaLnBrk="1" hangingPunct="1"/>
            <a:r>
              <a:rPr lang="en-US" sz="3600" b="1" smtClean="0">
                <a:latin typeface="Arial" charset="0"/>
                <a:cs typeface="Arial" charset="0"/>
              </a:rPr>
              <a:t>Making and Using an Electroscope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034" name="Shape 157"/>
          <p:cNvSpPr txBox="1">
            <a:spLocks noGrp="1"/>
          </p:cNvSpPr>
          <p:nvPr>
            <p:ph type="title" idx="4294967295"/>
          </p:nvPr>
        </p:nvSpPr>
        <p:spPr>
          <a:xfrm>
            <a:off x="530225" y="-361950"/>
            <a:ext cx="7897813" cy="65881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87E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44035" name="Shape 15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2538" y="2713038"/>
            <a:ext cx="13716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63"/>
          <p:cNvSpPr txBox="1">
            <a:spLocks noGrp="1"/>
          </p:cNvSpPr>
          <p:nvPr>
            <p:ph type="body" idx="4294967295"/>
          </p:nvPr>
        </p:nvSpPr>
        <p:spPr>
          <a:xfrm>
            <a:off x="530225" y="558800"/>
            <a:ext cx="8229600" cy="59340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Arial" charset="0"/>
                <a:cs typeface="Arial" charset="0"/>
              </a:rPr>
              <a:t>List your </a:t>
            </a:r>
            <a:r>
              <a:rPr lang="en-US" sz="4800" b="1" dirty="0" smtClean="0">
                <a:latin typeface="Arial" charset="0"/>
                <a:cs typeface="Arial" charset="0"/>
              </a:rPr>
              <a:t>materials</a:t>
            </a:r>
            <a:r>
              <a:rPr lang="en-US" sz="3600" b="1" dirty="0" smtClean="0">
                <a:latin typeface="Arial" charset="0"/>
                <a:cs typeface="Arial" charset="0"/>
              </a:rPr>
              <a:t>:	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marL="571500" indent="-571500" eaLnBrk="1" hangingPunct="1">
              <a:buFont typeface="Arial" charset="0"/>
              <a:buChar char="•"/>
            </a:pPr>
            <a:r>
              <a:rPr lang="en-US" sz="3600" b="1" dirty="0" smtClean="0">
                <a:latin typeface="Arial" charset="0"/>
                <a:cs typeface="Arial" charset="0"/>
              </a:rPr>
              <a:t>ruler</a:t>
            </a:r>
          </a:p>
          <a:p>
            <a:pPr marL="571500" indent="-571500" eaLnBrk="1" hangingPunct="1">
              <a:buFont typeface="Arial" charset="0"/>
              <a:buChar char="•"/>
            </a:pPr>
            <a:r>
              <a:rPr lang="en-US" sz="3600" b="1" dirty="0" smtClean="0">
                <a:latin typeface="Arial" charset="0"/>
                <a:cs typeface="Arial" charset="0"/>
              </a:rPr>
              <a:t>scissors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571500" indent="-571500" eaLnBrk="1" hangingPunct="1">
              <a:buFont typeface="Arial" charset="0"/>
              <a:buChar char="•"/>
            </a:pPr>
            <a:r>
              <a:rPr lang="en-US" sz="3600" b="1" dirty="0" smtClean="0">
                <a:latin typeface="Arial" charset="0"/>
                <a:cs typeface="Arial" charset="0"/>
              </a:rPr>
              <a:t>10 cm x 30 cm piece of foil</a:t>
            </a:r>
          </a:p>
          <a:p>
            <a:pPr marL="571500" indent="-571500" eaLnBrk="1" hangingPunct="1">
              <a:buFont typeface="Arial" charset="0"/>
              <a:buChar char="•"/>
            </a:pPr>
            <a:r>
              <a:rPr lang="en-US" sz="3600" b="1" dirty="0" smtClean="0">
                <a:latin typeface="Arial" charset="0"/>
                <a:cs typeface="Arial" charset="0"/>
              </a:rPr>
              <a:t>1 paperclip</a:t>
            </a:r>
          </a:p>
          <a:p>
            <a:pPr marL="571500" indent="-571500" eaLnBrk="1" hangingPunct="1">
              <a:buFont typeface="Arial" charset="0"/>
              <a:buChar char="•"/>
            </a:pPr>
            <a:r>
              <a:rPr lang="en-US" sz="3600" b="1" dirty="0" smtClean="0">
                <a:latin typeface="Arial" charset="0"/>
                <a:cs typeface="Arial" charset="0"/>
              </a:rPr>
              <a:t>1 plastic cup with a hole</a:t>
            </a:r>
          </a:p>
          <a:p>
            <a:pPr marL="571500" indent="-571500" eaLnBrk="1" hangingPunct="1">
              <a:buFont typeface="Arial" charset="0"/>
              <a:buChar char="•"/>
            </a:pPr>
            <a:r>
              <a:rPr lang="en-US" sz="3600" b="1" dirty="0" smtClean="0">
                <a:latin typeface="Arial" charset="0"/>
                <a:cs typeface="Arial" charset="0"/>
              </a:rPr>
              <a:t>3 g of clay</a:t>
            </a:r>
          </a:p>
          <a:p>
            <a:pPr marL="285750" indent="-285750" eaLnBrk="1" hangingPunct="1"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6082" name="Shape 164"/>
          <p:cNvSpPr txBox="1">
            <a:spLocks noGrp="1"/>
          </p:cNvSpPr>
          <p:nvPr>
            <p:ph type="title" idx="4294967295"/>
          </p:nvPr>
        </p:nvSpPr>
        <p:spPr>
          <a:xfrm>
            <a:off x="530225" y="-361950"/>
            <a:ext cx="7897813" cy="65881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87E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69"/>
          <p:cNvSpPr txBox="1">
            <a:spLocks noGrp="1"/>
          </p:cNvSpPr>
          <p:nvPr>
            <p:ph type="body" idx="4294967295"/>
          </p:nvPr>
        </p:nvSpPr>
        <p:spPr>
          <a:xfrm>
            <a:off x="530225" y="558800"/>
            <a:ext cx="8229600" cy="5934075"/>
          </a:xfrm>
        </p:spPr>
        <p:txBody>
          <a:bodyPr/>
          <a:lstStyle/>
          <a:p>
            <a:pPr eaLnBrk="1" hangingPunct="1"/>
            <a:r>
              <a:rPr lang="en-US" sz="6000" b="1" smtClean="0">
                <a:latin typeface="Arial" charset="0"/>
                <a:cs typeface="Arial" charset="0"/>
              </a:rPr>
              <a:t>Write the procedure:</a:t>
            </a:r>
          </a:p>
          <a:p>
            <a:pPr eaLnBrk="1" hangingPunct="1"/>
            <a:r>
              <a:rPr lang="en-US" sz="4800" b="1" smtClean="0">
                <a:latin typeface="Arial" charset="0"/>
                <a:cs typeface="Arial" charset="0"/>
              </a:rPr>
              <a:t>1. Cut a piece </a:t>
            </a:r>
          </a:p>
          <a:p>
            <a:pPr eaLnBrk="1" hangingPunct="1"/>
            <a:r>
              <a:rPr lang="en-US" sz="4800" b="1" smtClean="0">
                <a:latin typeface="Arial" charset="0"/>
                <a:cs typeface="Arial" charset="0"/>
              </a:rPr>
              <a:t>of foil 2 cm x 4 cm</a:t>
            </a:r>
            <a:r>
              <a:rPr lang="en-US" sz="3600" b="1" smtClean="0">
                <a:latin typeface="Arial" charset="0"/>
                <a:cs typeface="Arial" charset="0"/>
              </a:rPr>
              <a:t>	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8130" name="Shape 170"/>
          <p:cNvSpPr txBox="1">
            <a:spLocks noGrp="1"/>
          </p:cNvSpPr>
          <p:nvPr>
            <p:ph type="title" idx="4294967295"/>
          </p:nvPr>
        </p:nvSpPr>
        <p:spPr>
          <a:xfrm>
            <a:off x="530225" y="-361950"/>
            <a:ext cx="7897813" cy="65881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87E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48131" name="Shape 17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8850" y="3224213"/>
            <a:ext cx="46863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176"/>
          <p:cNvSpPr txBox="1">
            <a:spLocks noGrp="1"/>
          </p:cNvSpPr>
          <p:nvPr>
            <p:ph type="body" idx="4294967295"/>
          </p:nvPr>
        </p:nvSpPr>
        <p:spPr>
          <a:xfrm>
            <a:off x="530225" y="558800"/>
            <a:ext cx="8229600" cy="5934075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Arial" charset="0"/>
                <a:cs typeface="Arial" charset="0"/>
              </a:rPr>
              <a:t>2. Fold foil in half (hot dog style) and fold one end over 0.5 cm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4000" b="1" smtClean="0">
                <a:latin typeface="Arial" charset="0"/>
                <a:cs typeface="Arial" charset="0"/>
              </a:rPr>
              <a:t>Cut a small triangle </a:t>
            </a:r>
          </a:p>
          <a:p>
            <a:pPr eaLnBrk="1" hangingPunct="1"/>
            <a:r>
              <a:rPr lang="en-US" sz="4000" b="1" smtClean="0">
                <a:latin typeface="Arial" charset="0"/>
                <a:cs typeface="Arial" charset="0"/>
              </a:rPr>
              <a:t>along the edge to </a:t>
            </a:r>
          </a:p>
          <a:p>
            <a:pPr eaLnBrk="1" hangingPunct="1"/>
            <a:r>
              <a:rPr lang="en-US" sz="4000" b="1" smtClean="0">
                <a:latin typeface="Arial" charset="0"/>
                <a:cs typeface="Arial" charset="0"/>
              </a:rPr>
              <a:t>create a diamond-</a:t>
            </a:r>
          </a:p>
          <a:p>
            <a:pPr eaLnBrk="1" hangingPunct="1"/>
            <a:r>
              <a:rPr lang="en-US" sz="4000" b="1" smtClean="0">
                <a:latin typeface="Arial" charset="0"/>
                <a:cs typeface="Arial" charset="0"/>
              </a:rPr>
              <a:t>shaped hole after </a:t>
            </a:r>
          </a:p>
          <a:p>
            <a:pPr eaLnBrk="1" hangingPunct="1"/>
            <a:r>
              <a:rPr lang="en-US" sz="4000" b="1" smtClean="0">
                <a:latin typeface="Arial" charset="0"/>
                <a:cs typeface="Arial" charset="0"/>
              </a:rPr>
              <a:t>unfolding it	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0178" name="Shape 177"/>
          <p:cNvSpPr txBox="1">
            <a:spLocks noGrp="1"/>
          </p:cNvSpPr>
          <p:nvPr>
            <p:ph type="title" idx="4294967295"/>
          </p:nvPr>
        </p:nvSpPr>
        <p:spPr>
          <a:xfrm>
            <a:off x="530225" y="-361950"/>
            <a:ext cx="7897813" cy="65881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87E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50179" name="Shape 17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9550" y="3613150"/>
            <a:ext cx="38544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183"/>
          <p:cNvSpPr txBox="1">
            <a:spLocks noGrp="1"/>
          </p:cNvSpPr>
          <p:nvPr>
            <p:ph type="body" idx="4294967295"/>
          </p:nvPr>
        </p:nvSpPr>
        <p:spPr>
          <a:xfrm>
            <a:off x="530225" y="558800"/>
            <a:ext cx="8229600" cy="5934075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  <a:cs typeface="Arial" charset="0"/>
              </a:rPr>
              <a:t>3. Carefully unfold the foil and cut into two separate leaves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6" name="Shape 184"/>
          <p:cNvSpPr txBox="1">
            <a:spLocks noGrp="1"/>
          </p:cNvSpPr>
          <p:nvPr>
            <p:ph type="title" idx="4294967295"/>
          </p:nvPr>
        </p:nvSpPr>
        <p:spPr>
          <a:xfrm>
            <a:off x="530225" y="-361950"/>
            <a:ext cx="7897813" cy="65881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87E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52227" name="Shape 18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8488" y="2487613"/>
            <a:ext cx="5221287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190"/>
          <p:cNvSpPr txBox="1">
            <a:spLocks noGrp="1"/>
          </p:cNvSpPr>
          <p:nvPr>
            <p:ph type="body" idx="4294967295"/>
          </p:nvPr>
        </p:nvSpPr>
        <p:spPr>
          <a:xfrm>
            <a:off x="530225" y="558800"/>
            <a:ext cx="8229600" cy="5934075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  <a:cs typeface="Arial" charset="0"/>
              </a:rPr>
              <a:t>4. Unfold one end of a paper clip and hang the leaves on the loop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4274" name="Shape 191"/>
          <p:cNvSpPr txBox="1">
            <a:spLocks noGrp="1"/>
          </p:cNvSpPr>
          <p:nvPr>
            <p:ph type="title" idx="4294967295"/>
          </p:nvPr>
        </p:nvSpPr>
        <p:spPr>
          <a:xfrm>
            <a:off x="530225" y="-361950"/>
            <a:ext cx="7897813" cy="65881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87E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54275" name="Shape 19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2452688"/>
            <a:ext cx="4813300" cy="359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hape 197"/>
          <p:cNvSpPr txBox="1">
            <a:spLocks noGrp="1"/>
          </p:cNvSpPr>
          <p:nvPr>
            <p:ph type="body" idx="4294967295"/>
          </p:nvPr>
        </p:nvSpPr>
        <p:spPr>
          <a:xfrm>
            <a:off x="530225" y="558800"/>
            <a:ext cx="8229600" cy="5934075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  <a:cs typeface="Arial" charset="0"/>
              </a:rPr>
              <a:t>5. Insert the paperclip into the cup and secure it with the clay.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6322" name="Shape 198"/>
          <p:cNvSpPr txBox="1">
            <a:spLocks noGrp="1"/>
          </p:cNvSpPr>
          <p:nvPr>
            <p:ph type="title" idx="4294967295"/>
          </p:nvPr>
        </p:nvSpPr>
        <p:spPr>
          <a:xfrm>
            <a:off x="530225" y="-361950"/>
            <a:ext cx="7897813" cy="65881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87E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56323" name="Shape 19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7025" y="2151063"/>
            <a:ext cx="60960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hape 204"/>
          <p:cNvSpPr txBox="1">
            <a:spLocks noGrp="1"/>
          </p:cNvSpPr>
          <p:nvPr>
            <p:ph type="body" idx="4294967295"/>
          </p:nvPr>
        </p:nvSpPr>
        <p:spPr>
          <a:xfrm>
            <a:off x="530225" y="558800"/>
            <a:ext cx="8229600" cy="5934075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  <a:cs typeface="Arial" charset="0"/>
              </a:rPr>
              <a:t>6. Ball up the remaining foil and place on the straight end of the paper clip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8370" name="Shape 205"/>
          <p:cNvSpPr txBox="1">
            <a:spLocks noGrp="1"/>
          </p:cNvSpPr>
          <p:nvPr>
            <p:ph type="title" idx="4294967295"/>
          </p:nvPr>
        </p:nvSpPr>
        <p:spPr>
          <a:xfrm>
            <a:off x="530225" y="-361950"/>
            <a:ext cx="7897813" cy="65881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87E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58371" name="Shape 20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3800" y="2727325"/>
            <a:ext cx="4360863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211"/>
          <p:cNvSpPr txBox="1">
            <a:spLocks noGrp="1"/>
          </p:cNvSpPr>
          <p:nvPr>
            <p:ph type="body" idx="4294967295"/>
          </p:nvPr>
        </p:nvSpPr>
        <p:spPr>
          <a:xfrm>
            <a:off x="530225" y="558800"/>
            <a:ext cx="8229600" cy="5934075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  <a:cs typeface="Arial" charset="0"/>
              </a:rPr>
              <a:t>7. Write your name on a Post-it and secure it to the electroscope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0418" name="Shape 212"/>
          <p:cNvSpPr txBox="1">
            <a:spLocks noGrp="1"/>
          </p:cNvSpPr>
          <p:nvPr>
            <p:ph type="title" idx="4294967295"/>
          </p:nvPr>
        </p:nvSpPr>
        <p:spPr>
          <a:xfrm>
            <a:off x="530225" y="-361950"/>
            <a:ext cx="7897813" cy="65881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87E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144</Words>
  <Application>Microsoft Macintosh PowerPoint</Application>
  <PresentationFormat>On-screen Show (4:3)</PresentationFormat>
  <Paragraphs>103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Courier New</vt:lpstr>
      <vt:lpstr>Trebuchet MS</vt:lpstr>
      <vt:lpstr>Wingdings</vt:lpstr>
      <vt:lpstr>Arial</vt:lpstr>
      <vt:lpstr>Custom Theme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Electrostatics</dc:title>
  <cp:lastModifiedBy>Miller, Kate</cp:lastModifiedBy>
  <cp:revision>11</cp:revision>
  <dcterms:modified xsi:type="dcterms:W3CDTF">2017-06-16T13:39:14Z</dcterms:modified>
</cp:coreProperties>
</file>