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60" r:id="rId4"/>
    <p:sldId id="273" r:id="rId5"/>
    <p:sldId id="275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5A7A-3E65-7647-A4AF-3D74FA331EA0}" type="datetimeFigureOut">
              <a:rPr lang="en-US" smtClean="0"/>
              <a:t>6/16/17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D335-2523-2747-85D7-2665F881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Protons and electrons have equal but opposite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463800"/>
            <a:ext cx="7645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635740" cy="1325563"/>
          </a:xfrm>
        </p:spPr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Conduction:</a:t>
            </a:r>
            <a:r>
              <a:rPr lang="en-US" b="1" smtClean="0"/>
              <a:t> transferring </a:t>
            </a:r>
            <a:r>
              <a:rPr lang="en-US" b="1" dirty="0"/>
              <a:t>electrons  through </a:t>
            </a:r>
            <a:r>
              <a:rPr lang="en-US" b="1" i="1" dirty="0"/>
              <a:t>touch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Think: electrons flowing from one object to another</a:t>
            </a:r>
          </a:p>
          <a:p>
            <a:r>
              <a:rPr lang="en-US" dirty="0" smtClean="0"/>
              <a:t>Example: Van de </a:t>
            </a:r>
            <a:r>
              <a:rPr lang="en-US" dirty="0" err="1" smtClean="0"/>
              <a:t>Graaff</a:t>
            </a:r>
            <a:r>
              <a:rPr lang="en-US" dirty="0" smtClean="0"/>
              <a:t> Generator and hair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90" y="3119120"/>
            <a:ext cx="4152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Induction: </a:t>
            </a:r>
            <a:r>
              <a:rPr lang="en-US" b="1" dirty="0" smtClean="0"/>
              <a:t>bringing </a:t>
            </a:r>
            <a:r>
              <a:rPr lang="en-US" b="1" dirty="0"/>
              <a:t>a charged </a:t>
            </a:r>
            <a:r>
              <a:rPr lang="en-US" b="1" i="1" dirty="0"/>
              <a:t>close</a:t>
            </a:r>
            <a:r>
              <a:rPr lang="en-US" b="1" dirty="0"/>
              <a:t> to a neutral object and polarizing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520" y="2388869"/>
            <a:ext cx="4907280" cy="378809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What’s that?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732270" y="1577340"/>
            <a:ext cx="50292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2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Polarization: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your net charge might be neutral, the object can still be polarized!</a:t>
            </a:r>
          </a:p>
          <a:p>
            <a:endParaRPr lang="en-US" dirty="0"/>
          </a:p>
          <a:p>
            <a:r>
              <a:rPr lang="en-US" dirty="0"/>
              <a:t>Polarization is when each side of the object develops a charge.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3987800"/>
            <a:ext cx="6426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Induction: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bringing </a:t>
            </a:r>
            <a:r>
              <a:rPr lang="en-US" b="1" dirty="0"/>
              <a:t>a charged </a:t>
            </a:r>
            <a:r>
              <a:rPr lang="en-US" b="1" i="1" dirty="0"/>
              <a:t>close</a:t>
            </a:r>
            <a:r>
              <a:rPr lang="en-US" b="1" dirty="0"/>
              <a:t> to a neutral object and polarizing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Think: </a:t>
            </a:r>
            <a:r>
              <a:rPr lang="en-US" dirty="0"/>
              <a:t>Think: </a:t>
            </a:r>
            <a:r>
              <a:rPr lang="en-US" i="1" dirty="0"/>
              <a:t>inducing</a:t>
            </a:r>
            <a:r>
              <a:rPr lang="en-US" dirty="0"/>
              <a:t> a charge at a distance</a:t>
            </a:r>
          </a:p>
          <a:p>
            <a:r>
              <a:rPr lang="en-US" dirty="0" smtClean="0"/>
              <a:t>Example: Pop can &amp; rod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3014663"/>
            <a:ext cx="4279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can we get rid of a net charge?</a:t>
            </a:r>
            <a:br>
              <a:rPr lang="en-US" b="1" dirty="0"/>
            </a:br>
            <a:r>
              <a:rPr lang="en-US" b="1" dirty="0"/>
              <a:t>Think: How can we restore a neutral charge?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Discharging: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dirty="0"/>
              <a:t>getting rid of net charge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Grounding: </a:t>
            </a:r>
            <a:r>
              <a:rPr lang="en-US" dirty="0"/>
              <a:t>removing electrons through contact with the 'ground'</a:t>
            </a:r>
          </a:p>
          <a:p>
            <a:pPr lvl="1"/>
            <a:r>
              <a:rPr lang="en-US" dirty="0"/>
              <a:t>A ground is something that has seemingly infinite supply of electrons; it can give or take electrons from the object</a:t>
            </a:r>
          </a:p>
          <a:p>
            <a:pPr lvl="1"/>
            <a:r>
              <a:rPr lang="en-US" dirty="0"/>
              <a:t>Example: ground</a:t>
            </a:r>
          </a:p>
          <a:p>
            <a:pPr lvl="1"/>
            <a:r>
              <a:rPr lang="en-US" dirty="0"/>
              <a:t>Example: person</a:t>
            </a:r>
          </a:p>
        </p:txBody>
      </p:sp>
    </p:spTree>
    <p:extLst>
      <p:ext uri="{BB962C8B-B14F-4D97-AF65-F5344CB8AC3E}">
        <p14:creationId xmlns:p14="http://schemas.microsoft.com/office/powerpoint/2010/main" val="139292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Electroscope Lab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981994"/>
            <a:ext cx="8420100" cy="4038600"/>
          </a:xfrm>
        </p:spPr>
      </p:pic>
    </p:spTree>
    <p:extLst>
      <p:ext uri="{BB962C8B-B14F-4D97-AF65-F5344CB8AC3E}">
        <p14:creationId xmlns:p14="http://schemas.microsoft.com/office/powerpoint/2010/main" val="109260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72" y="728345"/>
            <a:ext cx="9827595" cy="4351338"/>
          </a:xfrm>
        </p:spPr>
      </p:pic>
    </p:spTree>
    <p:extLst>
      <p:ext uri="{BB962C8B-B14F-4D97-AF65-F5344CB8AC3E}">
        <p14:creationId xmlns:p14="http://schemas.microsoft.com/office/powerpoint/2010/main" val="153742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Post-Lab Discussion: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how positive and negative charges interact with one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how neutral charges interact with other charges.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Knowing that a neutrino is </a:t>
            </a:r>
            <a:r>
              <a:rPr lang="en-US" dirty="0" err="1"/>
              <a:t>chargeless</a:t>
            </a:r>
            <a:r>
              <a:rPr lang="en-US" dirty="0"/>
              <a:t>, what types of interactions would you expect?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Knowing this, why might </a:t>
            </a:r>
            <a:r>
              <a:rPr lang="en-US" dirty="0" err="1"/>
              <a:t>IceCube</a:t>
            </a:r>
            <a:r>
              <a:rPr lang="en-US" dirty="0"/>
              <a:t> researchers be so interested in neutrinos? (Hint: Think about the path a neutrino would take from its source to you!)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Knowing this, why might neutrinos be difficult for </a:t>
            </a:r>
            <a:r>
              <a:rPr lang="en-US" dirty="0" err="1"/>
              <a:t>IceCube</a:t>
            </a:r>
            <a:r>
              <a:rPr lang="en-US" dirty="0"/>
              <a:t> researchers to detect?</a:t>
            </a:r>
          </a:p>
        </p:txBody>
      </p:sp>
    </p:spTree>
    <p:extLst>
      <p:ext uri="{BB962C8B-B14F-4D97-AF65-F5344CB8AC3E}">
        <p14:creationId xmlns:p14="http://schemas.microsoft.com/office/powerpoint/2010/main" val="169283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924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</a:t>
            </a:r>
            <a:r>
              <a:rPr lang="en-US" b="1" dirty="0"/>
              <a:t>particles can move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ELECTRONS!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000" dirty="0" smtClean="0"/>
              <a:t>They’re light (mass = </a:t>
            </a:r>
            <a:r>
              <a:rPr lang="pl-PL" sz="3000" dirty="0"/>
              <a:t>9.10938356 × 10</a:t>
            </a:r>
            <a:r>
              <a:rPr lang="pl-PL" sz="3000" baseline="30000" dirty="0"/>
              <a:t>-31</a:t>
            </a:r>
            <a:r>
              <a:rPr lang="pl-PL" sz="3000" dirty="0"/>
              <a:t> </a:t>
            </a:r>
            <a:r>
              <a:rPr lang="pl-PL" sz="3000" dirty="0" err="1" smtClean="0"/>
              <a:t>kilograms</a:t>
            </a:r>
            <a:r>
              <a:rPr lang="pl-PL" sz="3000" dirty="0"/>
              <a:t>)</a:t>
            </a:r>
            <a:endParaRPr lang="en-US" sz="3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3000" dirty="0" smtClean="0"/>
              <a:t>They’re small (radius = ~2.8179 x 10</a:t>
            </a:r>
            <a:r>
              <a:rPr lang="pl-PL" sz="3000" baseline="30000" dirty="0" smtClean="0"/>
              <a:t>-15</a:t>
            </a:r>
            <a:r>
              <a:rPr lang="pl-PL" sz="3000" dirty="0" smtClean="0"/>
              <a:t> </a:t>
            </a:r>
            <a:r>
              <a:rPr lang="pl-PL" sz="3000" dirty="0" err="1" smtClean="0"/>
              <a:t>meters</a:t>
            </a:r>
            <a:r>
              <a:rPr lang="pl-PL" sz="3000" dirty="0" smtClean="0"/>
              <a:t>)</a:t>
            </a:r>
            <a:endParaRPr lang="en-US" sz="3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3000" dirty="0" smtClean="0"/>
              <a:t>They’re on the outside of the atom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0" y="3804920"/>
            <a:ext cx="2984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 Charge: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that </a:t>
            </a:r>
            <a:r>
              <a:rPr lang="en-US" u="sng" dirty="0"/>
              <a:t>gains electrons is "charged negative"</a:t>
            </a:r>
          </a:p>
          <a:p>
            <a:endParaRPr lang="en-US" u="sng" dirty="0"/>
          </a:p>
          <a:p>
            <a:r>
              <a:rPr lang="en-US" u="sng" dirty="0"/>
              <a:t>An object that looses electrons is "charged positive"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8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</a:t>
            </a:r>
            <a:r>
              <a:rPr lang="en-US" b="1" u="sng" dirty="0"/>
              <a:t>NET charge on these objects?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432844"/>
            <a:ext cx="9575800" cy="3136900"/>
          </a:xfrm>
        </p:spPr>
      </p:pic>
    </p:spTree>
    <p:extLst>
      <p:ext uri="{BB962C8B-B14F-4D97-AF65-F5344CB8AC3E}">
        <p14:creationId xmlns:p14="http://schemas.microsoft.com/office/powerpoint/2010/main" val="137633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90567"/>
            <a:ext cx="8678451" cy="6429296"/>
          </a:xfrm>
        </p:spPr>
      </p:pic>
    </p:spTree>
    <p:extLst>
      <p:ext uri="{BB962C8B-B14F-4D97-AF65-F5344CB8AC3E}">
        <p14:creationId xmlns:p14="http://schemas.microsoft.com/office/powerpoint/2010/main" val="93049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/>
              <a:t>can we charge an object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94" y="1825625"/>
            <a:ext cx="5775412" cy="4351338"/>
          </a:xfrm>
        </p:spPr>
      </p:pic>
    </p:spTree>
    <p:extLst>
      <p:ext uri="{BB962C8B-B14F-4D97-AF65-F5344CB8AC3E}">
        <p14:creationId xmlns:p14="http://schemas.microsoft.com/office/powerpoint/2010/main" val="55318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charge an object?</a:t>
            </a:r>
            <a:br>
              <a:rPr lang="en-US" b="1" dirty="0"/>
            </a:br>
            <a:r>
              <a:rPr lang="en-US" b="1" dirty="0"/>
              <a:t>Think: How can we get electrons to move?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5625"/>
            <a:ext cx="11033760" cy="4351338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Friction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- </a:t>
            </a:r>
            <a:r>
              <a:rPr lang="en-US" dirty="0" smtClean="0"/>
              <a:t>transferring </a:t>
            </a:r>
            <a:r>
              <a:rPr lang="en-US" dirty="0"/>
              <a:t>electrons through </a:t>
            </a:r>
            <a:r>
              <a:rPr lang="en-US" i="1" dirty="0"/>
              <a:t>rubbing</a:t>
            </a:r>
          </a:p>
          <a:p>
            <a:endParaRPr lang="en-US" u="sng" dirty="0"/>
          </a:p>
          <a:p>
            <a:r>
              <a:rPr lang="en-US" u="sng" dirty="0">
                <a:solidFill>
                  <a:srgbClr val="FF0000"/>
                </a:solidFill>
              </a:rPr>
              <a:t>Conduction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- transferring </a:t>
            </a:r>
            <a:r>
              <a:rPr lang="en-US" dirty="0"/>
              <a:t>electrons through </a:t>
            </a:r>
            <a:r>
              <a:rPr lang="en-US" i="1" dirty="0"/>
              <a:t>touch or contact</a:t>
            </a:r>
            <a:r>
              <a:rPr lang="en-US" dirty="0"/>
              <a:t>  </a:t>
            </a:r>
          </a:p>
          <a:p>
            <a:endParaRPr lang="en-US" u="sng" dirty="0"/>
          </a:p>
          <a:p>
            <a:r>
              <a:rPr lang="en-US" u="sng" dirty="0">
                <a:solidFill>
                  <a:srgbClr val="FF0000"/>
                </a:solidFill>
              </a:rPr>
              <a:t>Induction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- bringing </a:t>
            </a:r>
            <a:r>
              <a:rPr lang="en-US" dirty="0"/>
              <a:t>a charged </a:t>
            </a:r>
            <a:r>
              <a:rPr lang="en-US" i="1" dirty="0"/>
              <a:t>close</a:t>
            </a:r>
            <a:r>
              <a:rPr lang="en-US" dirty="0"/>
              <a:t> to a neutral object and polarizing it</a:t>
            </a:r>
          </a:p>
        </p:txBody>
      </p:sp>
    </p:spTree>
    <p:extLst>
      <p:ext uri="{BB962C8B-B14F-4D97-AF65-F5344CB8AC3E}">
        <p14:creationId xmlns:p14="http://schemas.microsoft.com/office/powerpoint/2010/main" val="145187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365125"/>
            <a:ext cx="11612880" cy="1325563"/>
          </a:xfrm>
        </p:spPr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Friction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b="1" smtClean="0"/>
              <a:t>transferring </a:t>
            </a:r>
            <a:r>
              <a:rPr lang="en-US" b="1" dirty="0"/>
              <a:t>electrons  through </a:t>
            </a:r>
            <a:r>
              <a:rPr lang="en-US" b="1" i="1" dirty="0"/>
              <a:t>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Think: ripping electrons off one object and transferring them to another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sock &amp; shirt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phet.colorado.edu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/simulation/balloons </a:t>
            </a:r>
          </a:p>
        </p:txBody>
      </p:sp>
    </p:spTree>
    <p:extLst>
      <p:ext uri="{BB962C8B-B14F-4D97-AF65-F5344CB8AC3E}">
        <p14:creationId xmlns:p14="http://schemas.microsoft.com/office/powerpoint/2010/main" val="82530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346</Words>
  <Application>Microsoft Macintosh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Charges:</vt:lpstr>
      <vt:lpstr>PowerPoint Presentation</vt:lpstr>
      <vt:lpstr>Which particles can move and why?</vt:lpstr>
      <vt:lpstr>Net Charge:</vt:lpstr>
      <vt:lpstr>What is the NET charge on these objects?</vt:lpstr>
      <vt:lpstr>PowerPoint Presentation</vt:lpstr>
      <vt:lpstr>How can we charge an object?</vt:lpstr>
      <vt:lpstr>How can we charge an object? Think: How can we get electrons to move?</vt:lpstr>
      <vt:lpstr>Friction: transferring electrons  through rubbing</vt:lpstr>
      <vt:lpstr>Conduction: transferring electrons  through touch </vt:lpstr>
      <vt:lpstr>Induction: bringing a charged close to a neutral object and polarizing it</vt:lpstr>
      <vt:lpstr>Polarization:</vt:lpstr>
      <vt:lpstr>Induction: bringing a charged close to a neutral object and polarizing it</vt:lpstr>
      <vt:lpstr>How can we get rid of a net charge? Think: How can we restore a neutral charge? </vt:lpstr>
      <vt:lpstr>Electroscope Lab</vt:lpstr>
      <vt:lpstr>PowerPoint Presentation</vt:lpstr>
      <vt:lpstr>Post-Lab Discussion: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Miller, Kate</dc:creator>
  <cp:lastModifiedBy>Miller, Kate</cp:lastModifiedBy>
  <cp:revision>2</cp:revision>
  <dcterms:created xsi:type="dcterms:W3CDTF">2017-06-16T13:20:51Z</dcterms:created>
  <dcterms:modified xsi:type="dcterms:W3CDTF">2017-06-16T13:37:55Z</dcterms:modified>
</cp:coreProperties>
</file>