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97" r:id="rId2"/>
    <p:sldId id="260" r:id="rId3"/>
    <p:sldId id="261" r:id="rId4"/>
    <p:sldId id="330" r:id="rId5"/>
    <p:sldId id="312" r:id="rId6"/>
    <p:sldId id="256" r:id="rId7"/>
    <p:sldId id="298" r:id="rId8"/>
    <p:sldId id="315" r:id="rId9"/>
    <p:sldId id="299" r:id="rId10"/>
    <p:sldId id="322" r:id="rId11"/>
    <p:sldId id="300" r:id="rId12"/>
    <p:sldId id="316" r:id="rId13"/>
    <p:sldId id="329" r:id="rId14"/>
    <p:sldId id="294" r:id="rId15"/>
    <p:sldId id="302" r:id="rId16"/>
    <p:sldId id="303" r:id="rId17"/>
    <p:sldId id="305" r:id="rId18"/>
    <p:sldId id="306" r:id="rId19"/>
    <p:sldId id="307" r:id="rId20"/>
    <p:sldId id="310" r:id="rId21"/>
    <p:sldId id="304" r:id="rId22"/>
    <p:sldId id="331" r:id="rId23"/>
    <p:sldId id="311" r:id="rId24"/>
    <p:sldId id="293" r:id="rId25"/>
    <p:sldId id="295" r:id="rId26"/>
    <p:sldId id="296" r:id="rId27"/>
    <p:sldId id="314" r:id="rId28"/>
    <p:sldId id="266" r:id="rId29"/>
    <p:sldId id="262" r:id="rId30"/>
    <p:sldId id="263" r:id="rId31"/>
    <p:sldId id="327" r:id="rId32"/>
    <p:sldId id="264" r:id="rId33"/>
    <p:sldId id="265" r:id="rId34"/>
    <p:sldId id="268" r:id="rId35"/>
    <p:sldId id="269" r:id="rId36"/>
    <p:sldId id="321" r:id="rId37"/>
    <p:sldId id="271" r:id="rId38"/>
    <p:sldId id="313" r:id="rId39"/>
    <p:sldId id="272" r:id="rId40"/>
    <p:sldId id="273" r:id="rId41"/>
    <p:sldId id="274" r:id="rId42"/>
    <p:sldId id="280" r:id="rId43"/>
    <p:sldId id="320" r:id="rId44"/>
    <p:sldId id="275" r:id="rId45"/>
    <p:sldId id="290" r:id="rId46"/>
    <p:sldId id="278" r:id="rId47"/>
    <p:sldId id="323" r:id="rId48"/>
    <p:sldId id="317" r:id="rId49"/>
    <p:sldId id="318" r:id="rId50"/>
    <p:sldId id="324" r:id="rId51"/>
    <p:sldId id="281" r:id="rId52"/>
    <p:sldId id="282" r:id="rId53"/>
    <p:sldId id="319" r:id="rId54"/>
    <p:sldId id="283" r:id="rId55"/>
    <p:sldId id="284" r:id="rId56"/>
    <p:sldId id="277" r:id="rId57"/>
    <p:sldId id="285" r:id="rId58"/>
    <p:sldId id="286" r:id="rId59"/>
    <p:sldId id="287" r:id="rId60"/>
    <p:sldId id="288" r:id="rId61"/>
    <p:sldId id="289" r:id="rId62"/>
    <p:sldId id="325" r:id="rId63"/>
    <p:sldId id="326" r:id="rId64"/>
    <p:sldId id="328" r:id="rId65"/>
    <p:sldId id="29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5CF66E-576E-466C-91DE-EC59750CF9E5}" type="datetimeFigureOut">
              <a:rPr lang="en-US" smtClean="0"/>
              <a:pPr/>
              <a:t>11/11/2012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509CA7-4241-47E1-A037-65BA94DBEB01}" type="slidenum">
              <a:rPr lang="en-US" smtClean="0"/>
              <a:pPr/>
              <a:t>‹#›</a:t>
            </a:fld>
            <a:endParaRPr lang="en-US"/>
          </a:p>
        </p:txBody>
      </p:sp>
    </p:spTree>
    <p:extLst>
      <p:ext uri="{BB962C8B-B14F-4D97-AF65-F5344CB8AC3E}">
        <p14:creationId xmlns="" xmlns:p14="http://schemas.microsoft.com/office/powerpoint/2010/main" val="328800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scientific research study trips</a:t>
            </a:r>
          </a:p>
          <a:p>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Nitrogen</a:t>
            </a:r>
            <a:r>
              <a:rPr lang="en-US" baseline="0" dirty="0" smtClean="0"/>
              <a:t> in several forms (NH</a:t>
            </a:r>
            <a:r>
              <a:rPr lang="en-US" baseline="-25000" dirty="0" smtClean="0"/>
              <a:t>4</a:t>
            </a:r>
            <a:r>
              <a:rPr lang="en-US" baseline="0" dirty="0" smtClean="0"/>
              <a:t>, amino acids, and NO</a:t>
            </a:r>
            <a:r>
              <a:rPr lang="en-US" baseline="-25000" dirty="0" smtClean="0"/>
              <a:t>3</a:t>
            </a:r>
            <a:r>
              <a:rPr lang="en-US" baseline="0" dirty="0" smtClean="0"/>
              <a:t>,) is plentiful early in the season, but levels crash as the season progresses. This limits plant growth and also decomposition.  In the diagram, you can really see the abrupt decline in Nitrogen levels.  Peak green-up, indicating peak plant growth, occurs generally after mid-June and before July 1.  Interestingly, the nitrogen crash appears to occur just after peak green-up.</a:t>
            </a:r>
          </a:p>
          <a:p>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37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the big crash in nitrogen availability</a:t>
            </a:r>
            <a:r>
              <a:rPr lang="en-US" baseline="0" dirty="0" smtClean="0"/>
              <a:t> you saw a couple of slides ago?  A great question is, what causes it?</a:t>
            </a:r>
            <a:br>
              <a:rPr lang="en-US" baseline="0" dirty="0" smtClean="0"/>
            </a:br>
            <a:r>
              <a:rPr lang="en-US" baseline="0" dirty="0" smtClean="0"/>
              <a:t>A second question is about the seasonality of carbon and nitrogen limitations, and if there are corresponding switches in our microbial decomposers.  The next slide will illustrate for us the seasonal carbon and nitrogen balances.</a:t>
            </a:r>
          </a:p>
          <a:p>
            <a:r>
              <a:rPr lang="en-US" baseline="0" dirty="0" smtClean="0"/>
              <a:t>The third question will also be illustrated by the next slide…but the question is about the effects of a lengthening growing season on carbon and nitrogen dynamics…we’ll also look at this differential extension thing on the next slide!</a:t>
            </a:r>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Shadecloth</a:t>
            </a:r>
            <a:r>
              <a:rPr lang="en-US" baseline="0" dirty="0" smtClean="0"/>
              <a:t> fabric is deployed over plots before snowmelt to accelerate snowmelt</a:t>
            </a:r>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open top chamber with mantis poised over a section of tundra.  The mantis holds sensors that record environmental conditions within the chamber, as well as record data about plant phenology.  The mantis can literally watch the grass grow!</a:t>
            </a:r>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 in the lab processing soil</a:t>
            </a:r>
            <a:r>
              <a:rPr lang="en-US" baseline="0" dirty="0" smtClean="0"/>
              <a:t> samples  </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Doing lab work</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left</a:t>
            </a:r>
            <a:r>
              <a:rPr lang="en-US" baseline="0" dirty="0" smtClean="0"/>
              <a:t> clockwise: Coring a soil sample, separating the soil from the living matter, preparing to test for soil enzymes that digest the soil organic matter, samples of soil ready to chloroform to figure out how much microbial activity is in the soil, </a:t>
            </a:r>
            <a:r>
              <a:rPr lang="en-US" baseline="0" dirty="0" err="1" smtClean="0"/>
              <a:t>microlysimeters</a:t>
            </a:r>
            <a:r>
              <a:rPr lang="en-US" baseline="0" dirty="0" smtClean="0"/>
              <a:t> to sample soil solution for nutrients (such as n), beads marking a plant to track its growth progress, lowering a camera into a </a:t>
            </a:r>
            <a:r>
              <a:rPr lang="en-US" baseline="0" dirty="0" err="1" smtClean="0"/>
              <a:t>rhizotron</a:t>
            </a:r>
            <a:r>
              <a:rPr lang="en-US" baseline="0" dirty="0" smtClean="0"/>
              <a:t> to look at roots, setting a chamber over a plot to measure respiration rates, and programming a </a:t>
            </a:r>
            <a:r>
              <a:rPr lang="en-US" baseline="0" dirty="0" err="1" smtClean="0"/>
              <a:t>datalogger</a:t>
            </a:r>
            <a:r>
              <a:rPr lang="en-US" baseline="0" dirty="0" smtClean="0"/>
              <a:t> on a mantis array that will keep track of environmental conditions and also has a device that quantifies plant green-up.</a:t>
            </a:r>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Help with field collections and measurements…such as individual plant respiration measurements</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time off to go hiking</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out the formations in the </a:t>
            </a:r>
            <a:r>
              <a:rPr lang="en-US" dirty="0" err="1" smtClean="0"/>
              <a:t>aufice</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Partake in some</a:t>
            </a:r>
            <a:r>
              <a:rPr lang="en-US" baseline="0" dirty="0" smtClean="0"/>
              <a:t> opportunities to check out amazing birds of Alaska!</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Enjoy the wild life at our field site!</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Lots of fox around, this one was a red fox that lived near our </a:t>
            </a:r>
            <a:r>
              <a:rPr lang="en-US" dirty="0" err="1" smtClean="0"/>
              <a:t>Imnaviat</a:t>
            </a:r>
            <a:r>
              <a:rPr lang="en-US" dirty="0" smtClean="0"/>
              <a:t> Creek plots</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Enjoy the midnight</a:t>
            </a:r>
            <a:r>
              <a:rPr lang="en-US" baseline="0" dirty="0" smtClean="0"/>
              <a:t> sun, looking off the deck of the dining hall</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many</a:t>
            </a:r>
            <a:r>
              <a:rPr lang="en-US" baseline="0" dirty="0" smtClean="0"/>
              <a:t> rainbows</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Enjoy the vastness of the tundra…and ever present pipeline</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61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build solar ovens?  How cool is this video of a solar</a:t>
            </a:r>
            <a:r>
              <a:rPr lang="en-US" baseline="0" dirty="0" smtClean="0"/>
              <a:t> oven exp in Antarctica?</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drove</a:t>
            </a:r>
            <a:r>
              <a:rPr lang="en-US" baseline="0" dirty="0" smtClean="0"/>
              <a:t> north out of Fairbanks on the Dalton Highway, aka the “Haul Road”; famous route of truckers supplying the oil fields of Prudhoe Bay.  The drive would cover over three hundred miles, and takes about nine hours to reach the research field station where I worked.</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trip</a:t>
            </a:r>
            <a:r>
              <a:rPr lang="en-US" baseline="0" dirty="0" smtClean="0"/>
              <a:t> north from Fairbanks took us across the Yukon River.</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latitude</a:t>
            </a:r>
            <a:r>
              <a:rPr lang="en-US" baseline="0" dirty="0" smtClean="0"/>
              <a:t> 66….the Arctic Circle!</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still</a:t>
            </a:r>
            <a:r>
              <a:rPr lang="en-US" baseline="0" dirty="0" smtClean="0"/>
              <a:t> further north, crossing the Brooks Range</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my destination for the next 6 weeks:  Toolik Field Station!</a:t>
            </a:r>
            <a:endParaRPr lang="en-US" dirty="0"/>
          </a:p>
        </p:txBody>
      </p:sp>
      <p:sp>
        <p:nvSpPr>
          <p:cNvPr id="4" name="Slide Number Placeholder 3"/>
          <p:cNvSpPr>
            <a:spLocks noGrp="1"/>
          </p:cNvSpPr>
          <p:nvPr>
            <p:ph type="sldNum" sz="quarter" idx="10"/>
          </p:nvPr>
        </p:nvSpPr>
        <p:spPr/>
        <p:txBody>
          <a:bodyPr/>
          <a:lstStyle/>
          <a:p>
            <a:fld id="{D9509CA7-4241-47E1-A037-65BA94DBEB01}" type="slidenum">
              <a:rPr lang="en-US" smtClean="0"/>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Arctic soils have</a:t>
            </a:r>
            <a:r>
              <a:rPr lang="en-US" baseline="0" dirty="0" smtClean="0"/>
              <a:t> a large accumulation of carbon in partially decomposed and nutrient poor plant detritus due to decomposition being slower than plant growth.  Remember, we are experiencing long days of sunlight, which makes the growing season long, and warming temperatures make it even longer.</a:t>
            </a:r>
            <a:endParaRPr lang="en-US" dirty="0"/>
          </a:p>
        </p:txBody>
      </p:sp>
      <p:sp>
        <p:nvSpPr>
          <p:cNvPr id="4" name="Slide Number Placeholder 3"/>
          <p:cNvSpPr>
            <a:spLocks noGrp="1"/>
          </p:cNvSpPr>
          <p:nvPr>
            <p:ph type="sldNum" sz="quarter" idx="10"/>
          </p:nvPr>
        </p:nvSpPr>
        <p:spPr/>
        <p:txBody>
          <a:bodyPr/>
          <a:lstStyle/>
          <a:p>
            <a:fld id="{B8333B69-B969-46B4-9FC7-62E78F9B6246}"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2F735-241D-4786-AD6E-69F78693AD17}" type="datetimeFigureOut">
              <a:rPr lang="en-US" smtClean="0"/>
              <a:pPr/>
              <a:t>11/11/2012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DCAE7-7641-415B-AE8B-77B36FBB6EC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9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2F735-241D-4786-AD6E-69F78693AD17}" type="datetimeFigureOut">
              <a:rPr lang="en-US" smtClean="0"/>
              <a:pPr/>
              <a:t>11/11/2012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DCAE7-7641-415B-AE8B-77B36FBB6E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polartrec.com/forum/oceanographic-conditions-of-bowhead-whale-habitat?page=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olartrec.com/expeditions/tundra-nutrient-seasonality/journals/2012-06-14" TargetMode="External"/><Relationship Id="rId2" Type="http://schemas.openxmlformats.org/officeDocument/2006/relationships/hyperlink" Target="http://www.polartrec.com/expeditions/tundra-nutrient-seasonality/journal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fsl.orst.edu/climhy/" TargetMode="External"/><Relationship Id="rId2" Type="http://schemas.openxmlformats.org/officeDocument/2006/relationships/hyperlink" Target="http://www.aos.wisc.edu/~sco/lakes/mendota-dur.gif" TargetMode="External"/><Relationship Id="rId1" Type="http://schemas.openxmlformats.org/officeDocument/2006/relationships/slideLayout" Target="../slideLayouts/slideLayout4.xml"/><Relationship Id="rId4" Type="http://schemas.openxmlformats.org/officeDocument/2006/relationships/hyperlink" Target="http://www.aos.wisc.edu/~sco/lakes/Mendota-ice.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blogs.scientificamerican.com/plugged-in/2012/05/30/nc-makes-sea-level-rise-illegal/" TargetMode="External"/><Relationship Id="rId2" Type="http://schemas.openxmlformats.org/officeDocument/2006/relationships/hyperlink" Target="http://www.nature.com/news/us-northeast-coast-is-hotspot-for-rising-sea-levels-1.10880"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polartrec.com/resources" TargetMode="External"/><Relationship Id="rId2" Type="http://schemas.openxmlformats.org/officeDocument/2006/relationships/hyperlink" Target="http://www.polartrec.com/forum/oceanographic-conditions-of-bowhead-whale-habitat?page=1" TargetMode="External"/><Relationship Id="rId1" Type="http://schemas.openxmlformats.org/officeDocument/2006/relationships/slideLayout" Target="../slideLayouts/slideLayout2.xml"/><Relationship Id="rId4" Type="http://schemas.openxmlformats.org/officeDocument/2006/relationships/hyperlink" Target="http://www.polartrec.com/polar-connec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polartrec.com/expeditions/icecube-in-ice-antarctic-telescope-2010/journals/2010-12-0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teacheratsea.noaa.gov/" TargetMode="External"/><Relationship Id="rId2" Type="http://schemas.openxmlformats.org/officeDocument/2006/relationships/hyperlink" Target="http://www.polartrec.com/" TargetMode="External"/><Relationship Id="rId1" Type="http://schemas.openxmlformats.org/officeDocument/2006/relationships/slideLayout" Target="../slideLayouts/slideLayout2.xml"/><Relationship Id="rId5" Type="http://schemas.openxmlformats.org/officeDocument/2006/relationships/hyperlink" Target="http://joidesresolution.org/node/2765?utm_source=feedburner&amp;utm_medium=feed&amp;utm_campaign=Feed:+OceanLeadershipJoidesResolution+(Ocean+Leadership:+JOIDES+Resolution)" TargetMode="External"/><Relationship Id="rId4" Type="http://schemas.openxmlformats.org/officeDocument/2006/relationships/hyperlink" Target="http://www.lternet.edu/education/re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cocorahs.org/" TargetMode="External"/><Relationship Id="rId3" Type="http://schemas.openxmlformats.org/officeDocument/2006/relationships/hyperlink" Target="http://www.aza.org/frogwatch/" TargetMode="External"/><Relationship Id="rId7" Type="http://schemas.openxmlformats.org/officeDocument/2006/relationships/hyperlink" Target="http://www.globe.gov/" TargetMode="External"/><Relationship Id="rId2" Type="http://schemas.openxmlformats.org/officeDocument/2006/relationships/hyperlink" Target="http://neoninc.org/budburst/index.php" TargetMode="External"/><Relationship Id="rId1" Type="http://schemas.openxmlformats.org/officeDocument/2006/relationships/slideLayout" Target="../slideLayouts/slideLayout2.xml"/><Relationship Id="rId6" Type="http://schemas.openxmlformats.org/officeDocument/2006/relationships/hyperlink" Target="http://www.nps.gov/grsm/forteachers/pk-education.htm" TargetMode="External"/><Relationship Id="rId5" Type="http://schemas.openxmlformats.org/officeDocument/2006/relationships/hyperlink" Target="http://www.pari.edu/programs/public/citizen-scientist-astronomy-with-the-pari-4-6-m-radio-telescope/" TargetMode="External"/><Relationship Id="rId4" Type="http://schemas.openxmlformats.org/officeDocument/2006/relationships/hyperlink" Target="http://watch.birds.cornell.edu/nestcams/home/index"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mercury.bio.uaf.edu/toolik/about-tfs/index_about-tfs.html"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_2692.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smtClean="0">
                <a:solidFill>
                  <a:schemeClr val="bg1"/>
                </a:solidFill>
              </a:rPr>
              <a:t>Teaching science through the lens of scientific research</a:t>
            </a:r>
            <a:endParaRPr lang="en-US" dirty="0">
              <a:solidFill>
                <a:schemeClr val="bg1"/>
              </a:solidFill>
            </a:endParaRPr>
          </a:p>
        </p:txBody>
      </p:sp>
      <p:sp>
        <p:nvSpPr>
          <p:cNvPr id="3" name="Subtitle 2"/>
          <p:cNvSpPr>
            <a:spLocks noGrp="1"/>
          </p:cNvSpPr>
          <p:nvPr>
            <p:ph type="subTitle" idx="1"/>
          </p:nvPr>
        </p:nvSpPr>
        <p:spPr>
          <a:xfrm>
            <a:off x="1371600" y="3581400"/>
            <a:ext cx="6400800" cy="1752600"/>
          </a:xfrm>
        </p:spPr>
        <p:txBody>
          <a:bodyPr/>
          <a:lstStyle/>
          <a:p>
            <a:r>
              <a:rPr lang="en-US" dirty="0" smtClean="0">
                <a:solidFill>
                  <a:schemeClr val="bg1"/>
                </a:solidFill>
              </a:rPr>
              <a:t>An overview of a scientific expedition to the Arctic</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34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Writing skills</a:t>
            </a:r>
            <a:endParaRPr lang="en-US" dirty="0">
              <a:latin typeface="Comic Sans MS" pitchFamily="66" charset="0"/>
            </a:endParaRPr>
          </a:p>
        </p:txBody>
      </p:sp>
      <p:sp>
        <p:nvSpPr>
          <p:cNvPr id="3" name="Content Placeholder 2"/>
          <p:cNvSpPr>
            <a:spLocks noGrp="1"/>
          </p:cNvSpPr>
          <p:nvPr>
            <p:ph idx="1"/>
          </p:nvPr>
        </p:nvSpPr>
        <p:spPr/>
        <p:txBody>
          <a:bodyPr/>
          <a:lstStyle/>
          <a:p>
            <a:r>
              <a:rPr lang="en-US" sz="2400" dirty="0" smtClean="0">
                <a:latin typeface="Comic Sans MS" pitchFamily="66" charset="0"/>
              </a:rPr>
              <a:t>Journaling or blogging.  A part of the work of scientists includes sharing their work with peers.  Science writing for the popular audience is becoming increasingly more important, and as a part of PolarTREC I was required to write and post journals about our science.</a:t>
            </a:r>
          </a:p>
          <a:p>
            <a:r>
              <a:rPr lang="en-US" sz="2400" dirty="0" smtClean="0">
                <a:latin typeface="Comic Sans MS" pitchFamily="66" charset="0"/>
              </a:rPr>
              <a:t>Questioning skills are also an important part of authentic learning.  You can interact with a PolarTREC teacher and their expedition by having your students post questions in the </a:t>
            </a:r>
            <a:r>
              <a:rPr lang="en-US" sz="2400" dirty="0" smtClean="0">
                <a:latin typeface="Comic Sans MS" pitchFamily="66" charset="0"/>
                <a:hlinkClick r:id="rId2"/>
              </a:rPr>
              <a:t>Ask The Team Forum</a:t>
            </a:r>
            <a:r>
              <a:rPr lang="en-US" sz="2400" dirty="0" smtClean="0">
                <a:latin typeface="Comic Sans MS" pitchFamily="66" charset="0"/>
              </a:rPr>
              <a:t> on each expedition website.</a:t>
            </a:r>
            <a:endParaRPr lang="en-US" sz="2400"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hlinkClick r:id="rId2"/>
              </a:rPr>
              <a:t>PolarTREC Journals</a:t>
            </a:r>
            <a:r>
              <a:rPr lang="en-US" dirty="0" smtClean="0"/>
              <a:t/>
            </a:r>
            <a:br>
              <a:rPr lang="en-US" dirty="0" smtClean="0"/>
            </a:br>
            <a:endParaRPr lang="en-US" dirty="0"/>
          </a:p>
        </p:txBody>
      </p:sp>
      <p:sp>
        <p:nvSpPr>
          <p:cNvPr id="9" name="Content Placeholder 8"/>
          <p:cNvSpPr>
            <a:spLocks noGrp="1"/>
          </p:cNvSpPr>
          <p:nvPr>
            <p:ph idx="1"/>
          </p:nvPr>
        </p:nvSpPr>
        <p:spPr>
          <a:xfrm>
            <a:off x="304800" y="1066800"/>
            <a:ext cx="8229600" cy="4525963"/>
          </a:xfrm>
        </p:spPr>
        <p:txBody>
          <a:bodyPr/>
          <a:lstStyle/>
          <a:p>
            <a:r>
              <a:rPr lang="en-US" dirty="0" smtClean="0">
                <a:hlinkClick r:id="rId3"/>
              </a:rPr>
              <a:t>A Pipeline, A Haul Road, and a Research Station</a:t>
            </a:r>
            <a:endParaRPr lang="en-US" dirty="0" smtClean="0"/>
          </a:p>
          <a:p>
            <a:endParaRPr lang="en-US" dirty="0"/>
          </a:p>
        </p:txBody>
      </p:sp>
      <p:pic>
        <p:nvPicPr>
          <p:cNvPr id="10" name="Picture 9" descr="SAM_2656.JPG"/>
          <p:cNvPicPr>
            <a:picLocks noChangeAspect="1"/>
          </p:cNvPicPr>
          <p:nvPr/>
        </p:nvPicPr>
        <p:blipFill>
          <a:blip r:embed="rId4" cstate="print"/>
          <a:stretch>
            <a:fillRect/>
          </a:stretch>
        </p:blipFill>
        <p:spPr>
          <a:xfrm>
            <a:off x="1969576" y="1981200"/>
            <a:ext cx="6183824" cy="43434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3720" dirty="0" smtClean="0">
                <a:latin typeface="Comic Sans MS" pitchFamily="66" charset="0"/>
              </a:rPr>
              <a:t>I had a few students volunteer to follow my expedition journals over the summer</a:t>
            </a:r>
            <a:endParaRPr lang="en-US" sz="3720" dirty="0">
              <a:latin typeface="Comic Sans MS" pitchFamily="66" charset="0"/>
            </a:endParaRPr>
          </a:p>
        </p:txBody>
      </p:sp>
      <p:pic>
        <p:nvPicPr>
          <p:cNvPr id="4" name="Content Placeholder 3" descr="SAM_2107.JPG"/>
          <p:cNvPicPr>
            <a:picLocks noGrp="1" noChangeAspect="1"/>
          </p:cNvPicPr>
          <p:nvPr>
            <p:ph idx="1"/>
          </p:nvPr>
        </p:nvPicPr>
        <p:blipFill>
          <a:blip r:embed="rId2" cstate="print"/>
          <a:stretch>
            <a:fillRect/>
          </a:stretch>
        </p:blipFill>
        <p:spPr>
          <a:xfrm>
            <a:off x="1524000" y="2057400"/>
            <a:ext cx="6034617" cy="4525963"/>
          </a:xfr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Comic Sans MS" pitchFamily="66" charset="0"/>
              </a:rPr>
              <a:t>Journal writing?</a:t>
            </a:r>
            <a:endParaRPr lang="en-US" sz="4000" dirty="0">
              <a:latin typeface="Comic Sans MS" pitchFamily="66" charset="0"/>
            </a:endParaRPr>
          </a:p>
        </p:txBody>
      </p:sp>
      <p:sp>
        <p:nvSpPr>
          <p:cNvPr id="3" name="Content Placeholder 2"/>
          <p:cNvSpPr>
            <a:spLocks noGrp="1"/>
          </p:cNvSpPr>
          <p:nvPr>
            <p:ph idx="1"/>
          </p:nvPr>
        </p:nvSpPr>
        <p:spPr/>
        <p:txBody>
          <a:bodyPr>
            <a:normAutofit/>
          </a:bodyPr>
          <a:lstStyle/>
          <a:p>
            <a:r>
              <a:rPr lang="en-US" sz="2400" dirty="0" smtClean="0">
                <a:latin typeface="Comic Sans MS" pitchFamily="66" charset="0"/>
              </a:rPr>
              <a:t>Your students can read and summarize journal articles, and write their own…complete with pictures inserted.</a:t>
            </a:r>
            <a:endParaRPr lang="en-US" sz="2400"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extLst>
              <a:ext uri="{28A0092B-C50C-407E-A947-70E740481C1C}">
                <a14:useLocalDpi xmlns="" xmlns:a14="http://schemas.microsoft.com/office/drawing/2010/main" val="0"/>
              </a:ext>
            </a:extLst>
          </a:blip>
          <a:stretch>
            <a:fillRect/>
          </a:stretch>
        </p:blipFill>
        <p:spPr>
          <a:xfrm rot="20474532">
            <a:off x="4784041" y="856155"/>
            <a:ext cx="4191000" cy="1743075"/>
          </a:xfrm>
          <a:prstGeom prst="rect">
            <a:avLst/>
          </a:prstGeom>
        </p:spPr>
      </p:pic>
      <p:pic>
        <p:nvPicPr>
          <p:cNvPr id="10" name="Picture 9"/>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381000"/>
            <a:ext cx="3810000" cy="1981200"/>
          </a:xfrm>
          <a:prstGeom prst="rect">
            <a:avLst/>
          </a:prstGeom>
          <a:noFill/>
        </p:spPr>
      </p:pic>
      <p:sp>
        <p:nvSpPr>
          <p:cNvPr id="4" name="Title 3"/>
          <p:cNvSpPr>
            <a:spLocks noGrp="1"/>
          </p:cNvSpPr>
          <p:nvPr>
            <p:ph type="title"/>
          </p:nvPr>
        </p:nvSpPr>
        <p:spPr/>
        <p:txBody>
          <a:bodyPr>
            <a:normAutofit fontScale="90000"/>
          </a:bodyPr>
          <a:lstStyle/>
          <a:p>
            <a:r>
              <a:rPr lang="en-US" dirty="0" smtClean="0"/>
              <a:t>Why not have students write journal posts?</a:t>
            </a:r>
            <a:endParaRPr lang="en-US" dirty="0"/>
          </a:p>
        </p:txBody>
      </p:sp>
      <p:sp>
        <p:nvSpPr>
          <p:cNvPr id="5" name="Text Placeholder 4"/>
          <p:cNvSpPr>
            <a:spLocks noGrp="1"/>
          </p:cNvSpPr>
          <p:nvPr>
            <p:ph type="body" idx="1"/>
          </p:nvPr>
        </p:nvSpPr>
        <p:spPr/>
        <p:txBody>
          <a:bodyPr/>
          <a:lstStyle/>
          <a:p>
            <a:r>
              <a:rPr lang="en-US" dirty="0" smtClean="0"/>
              <a:t>Cow emissions of methane</a:t>
            </a:r>
            <a:endParaRPr lang="en-US" dirty="0"/>
          </a:p>
        </p:txBody>
      </p:sp>
      <p:sp>
        <p:nvSpPr>
          <p:cNvPr id="6" name="Content Placeholder 5"/>
          <p:cNvSpPr>
            <a:spLocks noGrp="1"/>
          </p:cNvSpPr>
          <p:nvPr>
            <p:ph sz="half" idx="2"/>
          </p:nvPr>
        </p:nvSpPr>
        <p:spPr/>
        <p:txBody>
          <a:bodyPr>
            <a:normAutofit fontScale="77500" lnSpcReduction="20000"/>
          </a:bodyPr>
          <a:lstStyle/>
          <a:p>
            <a:endParaRPr lang="en-US" dirty="0" smtClean="0"/>
          </a:p>
          <a:p>
            <a:pPr>
              <a:buNone/>
            </a:pPr>
            <a:r>
              <a:rPr lang="en-US" b="1" dirty="0" smtClean="0"/>
              <a:t>Natural Causes of Global Warming</a:t>
            </a:r>
            <a:endParaRPr lang="en-US" dirty="0" smtClean="0"/>
          </a:p>
          <a:p>
            <a:pPr>
              <a:buNone/>
            </a:pPr>
            <a:r>
              <a:rPr lang="en-US" dirty="0" smtClean="0"/>
              <a:t>	Readers of the Science Magazine, We are here today to talk about the serious and imminent problem of global warming. The topic that I am presenting to you today is natural causes of global warming. People aren’t the only causes of global warming. It has been happening in cycles with ice ages since the formation of the Earth. Natural causes of global warming are: volcanic eruptions, increased solar activity (courtesy MEC student Sarah)</a:t>
            </a:r>
            <a:endParaRPr lang="en-US" dirty="0"/>
          </a:p>
        </p:txBody>
      </p:sp>
      <p:sp>
        <p:nvSpPr>
          <p:cNvPr id="7" name="Text Placeholder 6"/>
          <p:cNvSpPr>
            <a:spLocks noGrp="1"/>
          </p:cNvSpPr>
          <p:nvPr>
            <p:ph type="body" sz="quarter" idx="3"/>
          </p:nvPr>
        </p:nvSpPr>
        <p:spPr>
          <a:xfrm>
            <a:off x="4876800" y="2590800"/>
            <a:ext cx="4041775" cy="639762"/>
          </a:xfrm>
        </p:spPr>
        <p:txBody>
          <a:bodyPr>
            <a:normAutofit fontScale="70000" lnSpcReduction="20000"/>
          </a:bodyPr>
          <a:lstStyle/>
          <a:p>
            <a:r>
              <a:rPr lang="en-US" dirty="0" smtClean="0"/>
              <a:t> How  Climate  Change  is  Affecting  the            People  of  the  Arctic  Nation’s  Culture </a:t>
            </a:r>
          </a:p>
          <a:p>
            <a:endParaRPr lang="en-US" dirty="0"/>
          </a:p>
        </p:txBody>
      </p:sp>
      <p:sp>
        <p:nvSpPr>
          <p:cNvPr id="8" name="Content Placeholder 7"/>
          <p:cNvSpPr>
            <a:spLocks noGrp="1"/>
          </p:cNvSpPr>
          <p:nvPr>
            <p:ph sz="quarter" idx="4"/>
          </p:nvPr>
        </p:nvSpPr>
        <p:spPr>
          <a:xfrm>
            <a:off x="4648200" y="2590800"/>
            <a:ext cx="4041775" cy="3951288"/>
          </a:xfrm>
        </p:spPr>
        <p:txBody>
          <a:bodyPr>
            <a:normAutofit fontScale="62500" lnSpcReduction="20000"/>
          </a:bodyPr>
          <a:lstStyle/>
          <a:p>
            <a:r>
              <a:rPr lang="en-US" dirty="0" smtClean="0"/>
              <a:t>      </a:t>
            </a:r>
          </a:p>
          <a:p>
            <a:pPr>
              <a:buNone/>
            </a:pPr>
            <a:r>
              <a:rPr lang="en-US" dirty="0" smtClean="0"/>
              <a:t>           </a:t>
            </a:r>
          </a:p>
          <a:p>
            <a:endParaRPr lang="en-US" dirty="0" smtClean="0"/>
          </a:p>
          <a:p>
            <a:pPr>
              <a:buNone/>
            </a:pPr>
            <a:r>
              <a:rPr lang="en-US" dirty="0" smtClean="0"/>
              <a:t>Climate change IS affecting the culture and lifestyle of the arctic people. Scientist have estimated that within a decade, the Inupiaq village of </a:t>
            </a:r>
            <a:r>
              <a:rPr lang="en-US" dirty="0" err="1" smtClean="0"/>
              <a:t>Sarichef</a:t>
            </a:r>
            <a:r>
              <a:rPr lang="en-US" dirty="0" smtClean="0"/>
              <a:t> will be swallowed by the rising sea. The reason for this horrible estimation is that back in October of 2001; a severe fall storm caused the shoreline to move inland over 125 feet.  The people will now be forced to move to higher ground and will lose not only their land, but everything that their lives have been based on for the past 4,000 years that they have lived there. (courtesy MEC student Kylie)</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datasets</a:t>
            </a:r>
            <a:endParaRPr lang="en-US" dirty="0"/>
          </a:p>
        </p:txBody>
      </p:sp>
      <p:sp>
        <p:nvSpPr>
          <p:cNvPr id="3" name="Content Placeholder 2"/>
          <p:cNvSpPr>
            <a:spLocks noGrp="1"/>
          </p:cNvSpPr>
          <p:nvPr>
            <p:ph idx="1"/>
          </p:nvPr>
        </p:nvSpPr>
        <p:spPr/>
        <p:txBody>
          <a:bodyPr>
            <a:normAutofit fontScale="92500" lnSpcReduction="20000"/>
          </a:bodyPr>
          <a:lstStyle/>
          <a:p>
            <a:pPr algn="ctr">
              <a:buNone/>
            </a:pPr>
            <a:r>
              <a:rPr lang="en-US" b="1" dirty="0" smtClean="0"/>
              <a:t>Graphing activity of ice duration on Lake Mendota</a:t>
            </a:r>
          </a:p>
          <a:p>
            <a:pPr marL="514350" indent="-514350">
              <a:buAutoNum type="arabicPeriod"/>
            </a:pPr>
            <a:r>
              <a:rPr lang="en-US" dirty="0" smtClean="0"/>
              <a:t>take a slip of paper when passed out, and graph the dataset “ice duration” correlated with “Year”  </a:t>
            </a:r>
          </a:p>
          <a:p>
            <a:pPr marL="514350" indent="-514350">
              <a:buNone/>
            </a:pPr>
            <a:r>
              <a:rPr lang="en-US" dirty="0" smtClean="0"/>
              <a:t>	please use a range of 50 – 150 (days) on the y axis, and list your years on the x axis</a:t>
            </a:r>
          </a:p>
          <a:p>
            <a:pPr marL="514350" indent="-514350">
              <a:buAutoNum type="arabicPeriod" startAt="2"/>
            </a:pPr>
            <a:r>
              <a:rPr lang="en-US" dirty="0" smtClean="0"/>
              <a:t>You can rough it out on a piece of paper, but please make a poster sized edition of your graph on the large paper provided</a:t>
            </a:r>
          </a:p>
          <a:p>
            <a:pPr marL="514350" indent="-514350">
              <a:buAutoNum type="arabicPeriod" startAt="2"/>
            </a:pPr>
            <a:r>
              <a:rPr lang="en-US" dirty="0" smtClean="0"/>
              <a:t>As a group, come to a conclusion about what the data on your graph show.</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dirty="0" smtClean="0"/>
              <a:t/>
            </a:r>
            <a:br>
              <a:rPr lang="en-US" dirty="0" smtClean="0"/>
            </a:br>
            <a:r>
              <a:rPr lang="en-US" dirty="0" smtClean="0"/>
              <a:t>Present your data</a:t>
            </a:r>
            <a:endParaRPr lang="en-US" dirty="0"/>
          </a:p>
        </p:txBody>
      </p:sp>
      <p:sp>
        <p:nvSpPr>
          <p:cNvPr id="5" name="Content Placeholder 4"/>
          <p:cNvSpPr>
            <a:spLocks noGrp="1"/>
          </p:cNvSpPr>
          <p:nvPr>
            <p:ph idx="1"/>
          </p:nvPr>
        </p:nvSpPr>
        <p:spPr/>
        <p:txBody>
          <a:bodyPr/>
          <a:lstStyle/>
          <a:p>
            <a:r>
              <a:rPr lang="en-US" dirty="0" smtClean="0"/>
              <a:t>Your group should stand and hold up your poster for all to see, and clearly state the conclusions you have come to about the duration of ice on Lake Mendota for the time period you have graphed.</a:t>
            </a:r>
          </a:p>
          <a:p>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the data again</a:t>
            </a:r>
            <a:endParaRPr lang="en-US" dirty="0"/>
          </a:p>
        </p:txBody>
      </p:sp>
      <p:sp>
        <p:nvSpPr>
          <p:cNvPr id="3" name="Content Placeholder 2"/>
          <p:cNvSpPr>
            <a:spLocks noGrp="1"/>
          </p:cNvSpPr>
          <p:nvPr>
            <p:ph idx="1"/>
          </p:nvPr>
        </p:nvSpPr>
        <p:spPr/>
        <p:txBody>
          <a:bodyPr/>
          <a:lstStyle/>
          <a:p>
            <a:r>
              <a:rPr lang="en-US" dirty="0" smtClean="0"/>
              <a:t>After all the presentations are made, take a few moments to lightly shade in the part of your graph that extends from the lowest point to the highest point.</a:t>
            </a:r>
          </a:p>
          <a:p>
            <a:r>
              <a:rPr lang="en-US" dirty="0" smtClean="0"/>
              <a:t>Bring your poster to the front of the room, and tape it up on the wall in order from oldest year to latest year.</a:t>
            </a:r>
          </a:p>
          <a:p>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our data say now?</a:t>
            </a:r>
            <a:endParaRPr lang="en-US" dirty="0"/>
          </a:p>
        </p:txBody>
      </p:sp>
      <p:sp>
        <p:nvSpPr>
          <p:cNvPr id="3" name="Content Placeholder 2"/>
          <p:cNvSpPr>
            <a:spLocks noGrp="1"/>
          </p:cNvSpPr>
          <p:nvPr>
            <p:ph sz="half" idx="1"/>
          </p:nvPr>
        </p:nvSpPr>
        <p:spPr/>
        <p:txBody>
          <a:bodyPr/>
          <a:lstStyle/>
          <a:p>
            <a:r>
              <a:rPr lang="en-US" dirty="0" smtClean="0"/>
              <a:t>Do long term datasets help with our understanding of issues such as climate change?</a:t>
            </a:r>
            <a:r>
              <a:rPr lang="en-US" dirty="0" smtClean="0">
                <a:hlinkClick r:id="rId2"/>
              </a:rPr>
              <a:t> Duration of Ice on Lake Mendota</a:t>
            </a:r>
            <a:endParaRPr lang="en-US" dirty="0" smtClean="0"/>
          </a:p>
          <a:p>
            <a:pPr>
              <a:buNone/>
            </a:pPr>
            <a:endParaRPr lang="en-US" dirty="0" smtClean="0"/>
          </a:p>
          <a:p>
            <a:pPr>
              <a:buNone/>
            </a:pPr>
            <a:endParaRPr lang="en-US" dirty="0"/>
          </a:p>
        </p:txBody>
      </p:sp>
      <p:sp>
        <p:nvSpPr>
          <p:cNvPr id="4" name="Content Placeholder 3"/>
          <p:cNvSpPr>
            <a:spLocks noGrp="1"/>
          </p:cNvSpPr>
          <p:nvPr>
            <p:ph sz="half" idx="2"/>
          </p:nvPr>
        </p:nvSpPr>
        <p:spPr/>
        <p:txBody>
          <a:bodyPr/>
          <a:lstStyle/>
          <a:p>
            <a:r>
              <a:rPr lang="en-US" dirty="0" smtClean="0"/>
              <a:t>Other sources of long term datasets you can work with:</a:t>
            </a:r>
          </a:p>
          <a:p>
            <a:r>
              <a:rPr lang="en-US" dirty="0" smtClean="0">
                <a:hlinkClick r:id="rId3"/>
              </a:rPr>
              <a:t>Climate and Hydrology database projects</a:t>
            </a:r>
            <a:endParaRPr lang="en-US" dirty="0" smtClean="0"/>
          </a:p>
          <a:p>
            <a:r>
              <a:rPr lang="en-US" dirty="0" smtClean="0">
                <a:hlinkClick r:id="rId4"/>
              </a:rPr>
              <a:t>History of Ice on Lake Mendota</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stretch>
            <a:fillRect/>
          </a:stretch>
        </p:blipFill>
        <p:spPr bwMode="auto">
          <a:xfrm>
            <a:off x="-50800" y="0"/>
            <a:ext cx="9144000" cy="6858000"/>
          </a:xfrm>
          <a:prstGeom prst="rect">
            <a:avLst/>
          </a:prstGeom>
          <a:noFill/>
          <a:ln w="9525">
            <a:noFill/>
            <a:miter lim="800000"/>
            <a:headEnd/>
            <a:tailEnd/>
          </a:ln>
          <a:effectLst/>
        </p:spPr>
      </p:pic>
      <p:sp>
        <p:nvSpPr>
          <p:cNvPr id="3" name="Rectangle 2"/>
          <p:cNvSpPr/>
          <p:nvPr/>
        </p:nvSpPr>
        <p:spPr>
          <a:xfrm>
            <a:off x="0" y="5410200"/>
            <a:ext cx="4572000" cy="1200329"/>
          </a:xfrm>
          <a:prstGeom prst="rect">
            <a:avLst/>
          </a:prstGeom>
        </p:spPr>
        <p:txBody>
          <a:bodyPr>
            <a:spAutoFit/>
          </a:bodyPr>
          <a:lstStyle/>
          <a:p>
            <a:r>
              <a:rPr lang="en-US" dirty="0" smtClean="0"/>
              <a:t>This past year, I was </a:t>
            </a:r>
            <a:r>
              <a:rPr lang="en-US" dirty="0"/>
              <a:t>lucky enough to be one of a dozen teachers selected from nearly 200 applicants to be a participating teacher in the 2012-2013 PolarTREC expeditions. </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2209800"/>
            <a:ext cx="8229600" cy="1143000"/>
          </a:xfrm>
        </p:spPr>
        <p:txBody>
          <a:bodyPr>
            <a:normAutofit fontScale="90000"/>
          </a:bodyPr>
          <a:lstStyle/>
          <a:p>
            <a:r>
              <a:rPr lang="en-US" dirty="0" smtClean="0">
                <a:latin typeface="Comic Sans MS" pitchFamily="66" charset="0"/>
              </a:rPr>
              <a:t>UNDERSTANDING DATA… DOES IT MATTER?</a:t>
            </a:r>
            <a:endParaRPr lang="en-US"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New Law in North Carolina Bans Latest Scientific Predictions of Sea-Level Rise</a:t>
            </a:r>
            <a:br>
              <a:rPr lang="en-US" b="1" dirty="0" smtClean="0"/>
            </a:br>
            <a:endParaRPr lang="en-US" dirty="0"/>
          </a:p>
        </p:txBody>
      </p:sp>
      <p:sp>
        <p:nvSpPr>
          <p:cNvPr id="6" name="Subtitle 5"/>
          <p:cNvSpPr>
            <a:spLocks noGrp="1"/>
          </p:cNvSpPr>
          <p:nvPr>
            <p:ph idx="1"/>
          </p:nvPr>
        </p:nvSpPr>
        <p:spPr/>
        <p:txBody>
          <a:bodyPr>
            <a:normAutofit fontScale="85000" lnSpcReduction="10000"/>
          </a:bodyPr>
          <a:lstStyle/>
          <a:p>
            <a:pPr>
              <a:buNone/>
            </a:pPr>
            <a:r>
              <a:rPr lang="en-US" sz="2800" dirty="0" smtClean="0">
                <a:latin typeface="Comic Sans MS" pitchFamily="66" charset="0"/>
              </a:rPr>
              <a:t>    Asbury </a:t>
            </a:r>
            <a:r>
              <a:rPr lang="en-US" sz="2800" dirty="0" err="1" smtClean="0">
                <a:latin typeface="Comic Sans MS" pitchFamily="66" charset="0"/>
              </a:rPr>
              <a:t>Sallenger</a:t>
            </a:r>
            <a:r>
              <a:rPr lang="en-US" sz="2800" dirty="0" smtClean="0">
                <a:latin typeface="Comic Sans MS" pitchFamily="66" charset="0"/>
              </a:rPr>
              <a:t>, an oceanographer at the USGS in St Petersburg, Florida, and his colleagues published their report today in </a:t>
            </a:r>
            <a:r>
              <a:rPr lang="en-US" sz="2800" i="1" dirty="0" smtClean="0">
                <a:latin typeface="Comic Sans MS" pitchFamily="66" charset="0"/>
              </a:rPr>
              <a:t>Nature Climate Change</a:t>
            </a:r>
            <a:r>
              <a:rPr lang="en-US" sz="2800" baseline="30000" dirty="0" smtClean="0">
                <a:latin typeface="Comic Sans MS" pitchFamily="66" charset="0"/>
                <a:hlinkClick r:id="rId2" tooltip="Sallenger, A. H. Jr, Doran, K. S. &amp; Howd, P. A. Nature Clim. Change http://dx.doi.org/10.1038/NCLIMATE1597 (2012)."/>
              </a:rPr>
              <a:t>1</a:t>
            </a:r>
            <a:r>
              <a:rPr lang="en-US" sz="2800" dirty="0" smtClean="0">
                <a:latin typeface="Comic Sans MS" pitchFamily="66" charset="0"/>
              </a:rPr>
              <a:t>. They </a:t>
            </a:r>
            <a:r>
              <a:rPr lang="en-US" sz="2800" dirty="0" err="1" smtClean="0">
                <a:latin typeface="Comic Sans MS" pitchFamily="66" charset="0"/>
              </a:rPr>
              <a:t>analysed</a:t>
            </a:r>
            <a:r>
              <a:rPr lang="en-US" sz="2800" dirty="0" smtClean="0">
                <a:latin typeface="Comic Sans MS" pitchFamily="66" charset="0"/>
              </a:rPr>
              <a:t> tide-gauge records from around North America from between 1950 and 2009, and found that the rates of sea-level rise along the northern half of the eastern seaboard — from Cape Hatteras, North Carolina, to Boston, Massachusetts — are increasing three to four times faster than rates of sea-level rise globally.</a:t>
            </a:r>
          </a:p>
          <a:p>
            <a:endParaRPr lang="en-US" dirty="0"/>
          </a:p>
        </p:txBody>
      </p:sp>
      <p:sp>
        <p:nvSpPr>
          <p:cNvPr id="7" name="Content Placeholder 6"/>
          <p:cNvSpPr>
            <a:spLocks noGrp="1"/>
          </p:cNvSpPr>
          <p:nvPr>
            <p:ph type="body" sz="half" idx="2"/>
          </p:nvPr>
        </p:nvSpPr>
        <p:spPr/>
        <p:txBody>
          <a:bodyPr>
            <a:normAutofit fontScale="92500" lnSpcReduction="10000"/>
          </a:bodyPr>
          <a:lstStyle/>
          <a:p>
            <a:pPr>
              <a:buNone/>
            </a:pPr>
            <a:r>
              <a:rPr lang="en-US" sz="1800" dirty="0" smtClean="0">
                <a:latin typeface="Comic Sans MS" pitchFamily="66" charset="0"/>
              </a:rPr>
              <a:t>"Many people mistakenly think that the rate of sea-level rise is the same everywhere as glaciers and ice caps melt,” said Marcia McNutt, director of the USGS. However, regional variations in temperature, water salinity and air pressure can cause rates of increase to differ considerably, as can ocean currents and land movements.</a:t>
            </a:r>
          </a:p>
          <a:p>
            <a:r>
              <a:rPr lang="en-US" dirty="0" smtClean="0">
                <a:solidFill>
                  <a:srgbClr val="FF0000"/>
                </a:solidFill>
                <a:hlinkClick r:id="rId2"/>
              </a:rPr>
              <a:t>http://www.nature.com/news/us-northeast-coast-is-hotspot-for-rising-sea-levels-1.10880</a:t>
            </a:r>
            <a:endParaRPr lang="en-US" dirty="0" smtClean="0">
              <a:solidFill>
                <a:srgbClr val="FF0000"/>
              </a:solidFill>
            </a:endParaRPr>
          </a:p>
          <a:p>
            <a:endParaRPr lang="en-US" dirty="0" smtClean="0">
              <a:solidFill>
                <a:srgbClr val="FF0000"/>
              </a:solidFill>
            </a:endParaRPr>
          </a:p>
          <a:p>
            <a:r>
              <a:rPr lang="en-US" sz="1800" dirty="0" smtClean="0">
                <a:solidFill>
                  <a:srgbClr val="FF0000"/>
                </a:solidFill>
                <a:hlinkClick r:id="rId3"/>
              </a:rPr>
              <a:t>NC Considers Making Sea Level Rise Illegal</a:t>
            </a:r>
            <a:endParaRPr lang="en-US" sz="1800"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914400" y="533400"/>
            <a:ext cx="7772400" cy="1470025"/>
          </a:xfrm>
        </p:spPr>
        <p:txBody>
          <a:bodyPr>
            <a:normAutofit/>
          </a:bodyPr>
          <a:lstStyle/>
          <a:p>
            <a:r>
              <a:rPr lang="en-US" dirty="0" smtClean="0">
                <a:latin typeface="Comic Sans MS" pitchFamily="66" charset="0"/>
              </a:rPr>
              <a:t>What can be learned from an activity like this?</a:t>
            </a:r>
            <a:endParaRPr lang="en-US" dirty="0">
              <a:latin typeface="Comic Sans MS" pitchFamily="66" charset="0"/>
            </a:endParaRPr>
          </a:p>
        </p:txBody>
      </p:sp>
      <p:sp>
        <p:nvSpPr>
          <p:cNvPr id="6" name="Content Placeholder 5"/>
          <p:cNvSpPr>
            <a:spLocks noGrp="1"/>
          </p:cNvSpPr>
          <p:nvPr>
            <p:ph type="subTitle" idx="4294967295"/>
          </p:nvPr>
        </p:nvSpPr>
        <p:spPr>
          <a:xfrm>
            <a:off x="1219200" y="2514600"/>
            <a:ext cx="6400800" cy="3581400"/>
          </a:xfrm>
        </p:spPr>
        <p:txBody>
          <a:bodyPr>
            <a:normAutofit fontScale="85000" lnSpcReduction="20000"/>
          </a:bodyPr>
          <a:lstStyle/>
          <a:p>
            <a:r>
              <a:rPr lang="en-US" dirty="0" smtClean="0">
                <a:latin typeface="Comic Sans MS" pitchFamily="66" charset="0"/>
              </a:rPr>
              <a:t>Take another sticky note, title it:</a:t>
            </a:r>
          </a:p>
          <a:p>
            <a:pPr>
              <a:buNone/>
            </a:pPr>
            <a:endParaRPr lang="en-US" dirty="0" smtClean="0">
              <a:latin typeface="Comic Sans MS" pitchFamily="66" charset="0"/>
            </a:endParaRPr>
          </a:p>
          <a:p>
            <a:pPr>
              <a:buNone/>
            </a:pPr>
            <a:r>
              <a:rPr lang="en-US" dirty="0" smtClean="0">
                <a:latin typeface="Comic Sans MS" pitchFamily="66" charset="0"/>
              </a:rPr>
              <a:t>				Dataset</a:t>
            </a:r>
          </a:p>
          <a:p>
            <a:pPr>
              <a:buNone/>
            </a:pPr>
            <a:endParaRPr lang="en-US" dirty="0" smtClean="0">
              <a:latin typeface="Comic Sans MS" pitchFamily="66" charset="0"/>
            </a:endParaRPr>
          </a:p>
          <a:p>
            <a:pPr>
              <a:buNone/>
            </a:pPr>
            <a:r>
              <a:rPr lang="en-US" dirty="0" smtClean="0">
                <a:latin typeface="Comic Sans MS" pitchFamily="66" charset="0"/>
              </a:rPr>
              <a:t>Jot down 2 or 3 things that can be learned from an activity like this</a:t>
            </a:r>
          </a:p>
          <a:p>
            <a:pPr>
              <a:buNone/>
            </a:pPr>
            <a:endParaRPr lang="en-US" dirty="0" smtClean="0">
              <a:latin typeface="Comic Sans MS" pitchFamily="66" charset="0"/>
            </a:endParaRPr>
          </a:p>
          <a:p>
            <a:pPr>
              <a:buNone/>
            </a:pPr>
            <a:r>
              <a:rPr lang="en-US" dirty="0" smtClean="0">
                <a:latin typeface="Comic Sans MS" pitchFamily="66" charset="0"/>
              </a:rPr>
              <a:t>Post your sticky note on the poster paper marked dataset.</a:t>
            </a:r>
            <a:endParaRPr lang="en-US"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1143000"/>
          </a:xfrm>
        </p:spPr>
        <p:txBody>
          <a:bodyPr>
            <a:normAutofit fontScale="90000"/>
          </a:bodyPr>
          <a:lstStyle/>
          <a:p>
            <a:r>
              <a:rPr lang="en-US" dirty="0" smtClean="0">
                <a:latin typeface="Comic Sans MS" pitchFamily="66" charset="0"/>
              </a:rPr>
              <a:t>Other ways to incorporate authentic polar research into a classroom</a:t>
            </a:r>
            <a:endParaRPr lang="en-US" dirty="0">
              <a:latin typeface="Comic Sans MS" pitchFamily="66" charset="0"/>
            </a:endParaRPr>
          </a:p>
        </p:txBody>
      </p:sp>
      <p:sp>
        <p:nvSpPr>
          <p:cNvPr id="6" name="Content Placeholder 5"/>
          <p:cNvSpPr>
            <a:spLocks noGrp="1"/>
          </p:cNvSpPr>
          <p:nvPr>
            <p:ph idx="1"/>
          </p:nvPr>
        </p:nvSpPr>
        <p:spPr>
          <a:xfrm>
            <a:off x="457200" y="1981200"/>
            <a:ext cx="8229600" cy="4525963"/>
          </a:xfrm>
        </p:spPr>
        <p:txBody>
          <a:bodyPr/>
          <a:lstStyle/>
          <a:p>
            <a:r>
              <a:rPr lang="en-US" dirty="0" smtClean="0">
                <a:latin typeface="Comic Sans MS" pitchFamily="66" charset="0"/>
              </a:rPr>
              <a:t>Have students interact with PolarTREC teachers: </a:t>
            </a:r>
            <a:r>
              <a:rPr lang="en-US" dirty="0">
                <a:latin typeface="Comic Sans MS" pitchFamily="66" charset="0"/>
                <a:hlinkClick r:id="rId2"/>
              </a:rPr>
              <a:t>Ask The Team</a:t>
            </a:r>
            <a:endParaRPr lang="en-US" dirty="0">
              <a:latin typeface="Comic Sans MS" pitchFamily="66" charset="0"/>
            </a:endParaRPr>
          </a:p>
          <a:p>
            <a:r>
              <a:rPr lang="en-US" dirty="0" smtClean="0">
                <a:latin typeface="Comic Sans MS" pitchFamily="66" charset="0"/>
              </a:rPr>
              <a:t> students learn good questioning skills</a:t>
            </a:r>
          </a:p>
          <a:p>
            <a:r>
              <a:rPr lang="en-US" dirty="0" smtClean="0">
                <a:latin typeface="Comic Sans MS" pitchFamily="66" charset="0"/>
                <a:hlinkClick r:id="rId3"/>
              </a:rPr>
              <a:t>Lesson Plans and Activities</a:t>
            </a:r>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hlinkClick r:id="rId4"/>
              </a:rPr>
              <a:t>join a live webinar from the field!</a:t>
            </a:r>
            <a:endParaRPr lang="en-US"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smtClean="0"/>
              <a:t>You can use information from live expeditions to generate interest in your own classroom</a:t>
            </a:r>
            <a:endParaRPr lang="en-US" dirty="0"/>
          </a:p>
        </p:txBody>
      </p:sp>
      <p:sp>
        <p:nvSpPr>
          <p:cNvPr id="6" name="Subtitle 5"/>
          <p:cNvSpPr>
            <a:spLocks noGrp="1"/>
          </p:cNvSpPr>
          <p:nvPr>
            <p:ph type="subTitle" idx="1"/>
          </p:nvPr>
        </p:nvSpPr>
        <p:spPr/>
        <p:txBody>
          <a:bodyPr/>
          <a:lstStyle/>
          <a:p>
            <a:r>
              <a:rPr lang="en-US" dirty="0" smtClean="0"/>
              <a:t>How cool is this video of a solar oven </a:t>
            </a:r>
            <a:r>
              <a:rPr lang="en-US" dirty="0" err="1" smtClean="0">
                <a:hlinkClick r:id="rId3"/>
              </a:rPr>
              <a:t>s'mores</a:t>
            </a:r>
            <a:r>
              <a:rPr lang="en-US" dirty="0" smtClean="0">
                <a:hlinkClick r:id="rId3"/>
              </a:rPr>
              <a:t> at the pole!</a:t>
            </a:r>
            <a:r>
              <a:rPr lang="en-US" dirty="0" smtClean="0"/>
              <a:t> at the South Pole</a:t>
            </a: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itchFamily="66" charset="0"/>
              </a:rPr>
              <a:t> Field experience opportunities</a:t>
            </a:r>
            <a:endParaRPr lang="en-US" dirty="0">
              <a:latin typeface="Comic Sans MS" pitchFamily="66" charset="0"/>
            </a:endParaRPr>
          </a:p>
        </p:txBody>
      </p:sp>
      <p:sp>
        <p:nvSpPr>
          <p:cNvPr id="3" name="Content Placeholder 2"/>
          <p:cNvSpPr>
            <a:spLocks noGrp="1"/>
          </p:cNvSpPr>
          <p:nvPr>
            <p:ph idx="1"/>
          </p:nvPr>
        </p:nvSpPr>
        <p:spPr/>
        <p:txBody>
          <a:bodyPr>
            <a:normAutofit/>
          </a:bodyPr>
          <a:lstStyle/>
          <a:p>
            <a:r>
              <a:rPr lang="en-US" dirty="0" smtClean="0"/>
              <a:t>PolarTREC: </a:t>
            </a:r>
            <a:r>
              <a:rPr lang="en-US" dirty="0" smtClean="0">
                <a:hlinkClick r:id="rId2"/>
              </a:rPr>
              <a:t>http://www.polartrec.com/</a:t>
            </a:r>
            <a:endParaRPr lang="en-US" dirty="0" smtClean="0"/>
          </a:p>
          <a:p>
            <a:r>
              <a:rPr lang="en-US" dirty="0" smtClean="0"/>
              <a:t>NOAA Teacher at Sea program:  </a:t>
            </a:r>
            <a:r>
              <a:rPr lang="en-US" dirty="0" smtClean="0">
                <a:hlinkClick r:id="rId3"/>
              </a:rPr>
              <a:t>http://teacheratsea.noaa.gov/</a:t>
            </a:r>
            <a:endParaRPr lang="en-US" dirty="0" smtClean="0"/>
          </a:p>
          <a:p>
            <a:r>
              <a:rPr lang="en-US" dirty="0" smtClean="0"/>
              <a:t>LTER Research Experiences for Teachers: </a:t>
            </a:r>
            <a:r>
              <a:rPr lang="en-US" dirty="0" smtClean="0">
                <a:hlinkClick r:id="rId4"/>
              </a:rPr>
              <a:t>http://www.lternet.edu/education/ret</a:t>
            </a:r>
            <a:endParaRPr lang="en-US" dirty="0" smtClean="0"/>
          </a:p>
          <a:p>
            <a:r>
              <a:rPr lang="en-US" dirty="0" smtClean="0">
                <a:hlinkClick r:id="rId5"/>
              </a:rPr>
              <a:t>Research Vessel </a:t>
            </a:r>
            <a:r>
              <a:rPr lang="en-US" dirty="0" err="1" smtClean="0">
                <a:hlinkClick r:id="rId5"/>
              </a:rPr>
              <a:t>Joides</a:t>
            </a:r>
            <a:r>
              <a:rPr lang="en-US" dirty="0" smtClean="0">
                <a:hlinkClick r:id="rId5"/>
              </a:rPr>
              <a:t> Resolution</a:t>
            </a:r>
            <a:endParaRPr lang="en-US" dirty="0" smtClean="0"/>
          </a:p>
          <a:p>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itchFamily="66" charset="0"/>
              </a:rPr>
              <a:t>Opportunities to incorporate science</a:t>
            </a:r>
            <a:endParaRPr lang="en-US" dirty="0">
              <a:latin typeface="Comic Sans MS" pitchFamily="66" charset="0"/>
            </a:endParaRPr>
          </a:p>
        </p:txBody>
      </p:sp>
      <p:sp>
        <p:nvSpPr>
          <p:cNvPr id="3" name="Content Placeholder 2"/>
          <p:cNvSpPr>
            <a:spLocks noGrp="1"/>
          </p:cNvSpPr>
          <p:nvPr>
            <p:ph idx="1"/>
          </p:nvPr>
        </p:nvSpPr>
        <p:spPr/>
        <p:txBody>
          <a:bodyPr>
            <a:normAutofit fontScale="55000" lnSpcReduction="20000"/>
          </a:bodyPr>
          <a:lstStyle/>
          <a:p>
            <a:r>
              <a:rPr lang="en-US" dirty="0" smtClean="0">
                <a:latin typeface="Comic Sans MS" pitchFamily="66" charset="0"/>
              </a:rPr>
              <a:t>Citizen science:</a:t>
            </a:r>
          </a:p>
          <a:p>
            <a:endParaRPr lang="en-US" dirty="0" smtClean="0"/>
          </a:p>
          <a:p>
            <a:pPr lvl="1"/>
            <a:r>
              <a:rPr lang="en-US" dirty="0" smtClean="0"/>
              <a:t>Project </a:t>
            </a:r>
            <a:r>
              <a:rPr lang="en-US" dirty="0" err="1" smtClean="0"/>
              <a:t>BudBurst</a:t>
            </a:r>
            <a:r>
              <a:rPr lang="en-US" dirty="0" smtClean="0"/>
              <a:t>  </a:t>
            </a:r>
            <a:r>
              <a:rPr lang="en-US" dirty="0" smtClean="0">
                <a:hlinkClick r:id="rId2"/>
              </a:rPr>
              <a:t>http://neoninc.org/budburst/index.php</a:t>
            </a:r>
            <a:endParaRPr lang="en-US" dirty="0" smtClean="0"/>
          </a:p>
          <a:p>
            <a:pPr lvl="1">
              <a:buNone/>
            </a:pPr>
            <a:endParaRPr lang="en-US" dirty="0" smtClean="0"/>
          </a:p>
          <a:p>
            <a:pPr lvl="1"/>
            <a:r>
              <a:rPr lang="en-US" dirty="0" err="1" smtClean="0"/>
              <a:t>Frogwatch</a:t>
            </a:r>
            <a:r>
              <a:rPr lang="en-US" dirty="0" smtClean="0"/>
              <a:t> USA </a:t>
            </a:r>
            <a:r>
              <a:rPr lang="en-US" dirty="0" smtClean="0">
                <a:hlinkClick r:id="rId3"/>
              </a:rPr>
              <a:t>http://www.aza.org/frogwatch/</a:t>
            </a:r>
            <a:endParaRPr lang="en-US" dirty="0" smtClean="0"/>
          </a:p>
          <a:p>
            <a:pPr lvl="1"/>
            <a:endParaRPr lang="en-US" dirty="0" smtClean="0"/>
          </a:p>
          <a:p>
            <a:pPr lvl="1"/>
            <a:r>
              <a:rPr lang="en-US" dirty="0" smtClean="0"/>
              <a:t>Cornell University’s </a:t>
            </a:r>
            <a:r>
              <a:rPr lang="en-US" dirty="0" err="1" smtClean="0"/>
              <a:t>Nestwatch</a:t>
            </a:r>
            <a:r>
              <a:rPr lang="en-US" dirty="0" smtClean="0"/>
              <a:t>: </a:t>
            </a:r>
            <a:r>
              <a:rPr lang="en-US" dirty="0" smtClean="0">
                <a:hlinkClick r:id="rId4"/>
              </a:rPr>
              <a:t>http://watch.birds.cornell.edu/nestcams/home/index</a:t>
            </a:r>
            <a:endParaRPr lang="en-US" dirty="0" smtClean="0"/>
          </a:p>
          <a:p>
            <a:pPr lvl="1"/>
            <a:endParaRPr lang="en-US" dirty="0" smtClean="0"/>
          </a:p>
          <a:p>
            <a:pPr lvl="1"/>
            <a:r>
              <a:rPr lang="en-US" dirty="0" smtClean="0"/>
              <a:t>Pisgah Astronomical Research Institute: </a:t>
            </a:r>
            <a:r>
              <a:rPr lang="en-US" dirty="0" smtClean="0">
                <a:hlinkClick r:id="rId5"/>
              </a:rPr>
              <a:t>http://www.pari.edu/programs/public/citizen-scientist-astronomy-with-the-pari-4-6-m-radio-telescope/</a:t>
            </a:r>
            <a:endParaRPr lang="en-US" dirty="0" smtClean="0"/>
          </a:p>
          <a:p>
            <a:pPr lvl="1"/>
            <a:endParaRPr lang="en-US" dirty="0" smtClean="0"/>
          </a:p>
          <a:p>
            <a:pPr lvl="1"/>
            <a:r>
              <a:rPr lang="en-US" dirty="0" smtClean="0"/>
              <a:t>Education programs at the Appalachian Highlands Learning Center: </a:t>
            </a:r>
            <a:r>
              <a:rPr lang="en-US" dirty="0" smtClean="0">
                <a:hlinkClick r:id="rId6"/>
              </a:rPr>
              <a:t>http://www.nps.gov/grsm/forteachers/pk-education.htm#CP_JUMP_154258</a:t>
            </a:r>
            <a:endParaRPr lang="en-US" dirty="0" smtClean="0"/>
          </a:p>
          <a:p>
            <a:pPr lvl="1"/>
            <a:endParaRPr lang="en-US" dirty="0" smtClean="0"/>
          </a:p>
          <a:p>
            <a:pPr lvl="1"/>
            <a:r>
              <a:rPr lang="en-US" dirty="0" smtClean="0"/>
              <a:t>The Globe program: </a:t>
            </a:r>
            <a:r>
              <a:rPr lang="en-US" dirty="0" smtClean="0">
                <a:hlinkClick r:id="rId7"/>
              </a:rPr>
              <a:t>http://www.globe.gov/</a:t>
            </a:r>
            <a:endParaRPr lang="en-US" dirty="0" smtClean="0"/>
          </a:p>
          <a:p>
            <a:pPr lvl="1">
              <a:buNone/>
            </a:pPr>
            <a:endParaRPr lang="en-US" dirty="0" smtClean="0"/>
          </a:p>
          <a:p>
            <a:pPr lvl="1"/>
            <a:r>
              <a:rPr lang="en-US" dirty="0" err="1" smtClean="0"/>
              <a:t>Cocorahs</a:t>
            </a:r>
            <a:r>
              <a:rPr lang="en-US" dirty="0" smtClean="0"/>
              <a:t>:  </a:t>
            </a:r>
            <a:r>
              <a:rPr lang="en-US" dirty="0" smtClean="0">
                <a:hlinkClick r:id="rId8"/>
              </a:rPr>
              <a:t>http://www.cocorahs.org/</a:t>
            </a:r>
            <a:endParaRPr lang="en-US" dirty="0" smtClean="0"/>
          </a:p>
          <a:p>
            <a:pPr lvl="1">
              <a:buNone/>
            </a:pPr>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_3170.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What was it like to go to the Arctic?</a:t>
            </a:r>
            <a:endParaRPr lang="en-US" dirty="0"/>
          </a:p>
        </p:txBody>
      </p:sp>
    </p:spTree>
    <p:extLst>
      <p:ext uri="{BB962C8B-B14F-4D97-AF65-F5344CB8AC3E}">
        <p14:creationId xmlns="" xmlns:p14="http://schemas.microsoft.com/office/powerpoint/2010/main" val="14612963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14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12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ocuments and Settings\ARCUS\Desktop\WEB-READY\2012-07-01\SAM_25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145" name="Rectangle 1"/>
          <p:cNvSpPr>
            <a:spLocks noChangeArrowheads="1"/>
          </p:cNvSpPr>
          <p:nvPr/>
        </p:nvSpPr>
        <p:spPr bwMode="auto">
          <a:xfrm>
            <a:off x="304800" y="304800"/>
            <a:ext cx="75438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dirty="0" smtClean="0">
                <a:ln>
                  <a:noFill/>
                </a:ln>
                <a:solidFill>
                  <a:schemeClr val="tx1"/>
                </a:solidFill>
                <a:effectLst/>
                <a:latin typeface="Comic Sans MS" pitchFamily="66" charset="0"/>
                <a:ea typeface="Calibri" pitchFamily="34" charset="0"/>
                <a:cs typeface="Times New Roman" pitchFamily="18" charset="0"/>
              </a:rPr>
              <a:t>PolarTREC is a professional development program funded by the National Science Foundation and administered by the Arctic Research Consortium of the United States.  The heart of the program is to pair teachers with researchers working for two to six weeks in the Arctic or Antarctic, and have the teacher become an integral part of the researcher team.  </a:t>
            </a:r>
            <a:endParaRPr kumimoji="0" lang="en-US" sz="1600" b="0" i="0" u="none" strike="noStrike" cap="none" normalizeH="0" dirty="0" smtClean="0">
              <a:ln>
                <a:noFill/>
              </a:ln>
              <a:solidFill>
                <a:schemeClr val="tx1"/>
              </a:solidFill>
              <a:effectLst/>
              <a:latin typeface="Arial" pitchFamily="34" charset="0"/>
            </a:endParaRPr>
          </a:p>
        </p:txBody>
      </p:sp>
      <p:pic>
        <p:nvPicPr>
          <p:cNvPr id="6146" name="Picture 2" descr="C:\Documents and Settings\ARCUS\My Documents\My Presentations\100_3279danfrost.jpg"/>
          <p:cNvPicPr>
            <a:picLocks noChangeAspect="1" noChangeArrowheads="1"/>
          </p:cNvPicPr>
          <p:nvPr/>
        </p:nvPicPr>
        <p:blipFill>
          <a:blip r:embed="rId3" cstate="print"/>
          <a:srcRect/>
          <a:stretch>
            <a:fillRect/>
          </a:stretch>
        </p:blipFill>
        <p:spPr bwMode="auto">
          <a:xfrm>
            <a:off x="3886200" y="4191000"/>
            <a:ext cx="3149600" cy="2362200"/>
          </a:xfrm>
          <a:prstGeom prst="rect">
            <a:avLst/>
          </a:prstGeom>
          <a:noFill/>
        </p:spPr>
      </p:pic>
      <p:pic>
        <p:nvPicPr>
          <p:cNvPr id="6148" name="Picture 4" descr="C:\Documents and Settings\ARCUS\Desktop\WEB-READY\2012-05-26\SAM_2204.JPG"/>
          <p:cNvPicPr>
            <a:picLocks noChangeAspect="1" noChangeArrowheads="1"/>
          </p:cNvPicPr>
          <p:nvPr/>
        </p:nvPicPr>
        <p:blipFill>
          <a:blip r:embed="rId4" cstate="print"/>
          <a:srcRect/>
          <a:stretch>
            <a:fillRect/>
          </a:stretch>
        </p:blipFill>
        <p:spPr bwMode="auto">
          <a:xfrm>
            <a:off x="0" y="4171950"/>
            <a:ext cx="3581400" cy="2686050"/>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_213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25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15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38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aska map with Toolik inset.JPG"/>
          <p:cNvPicPr>
            <a:picLocks noGrp="1" noChangeAspect="1"/>
          </p:cNvPicPr>
          <p:nvPr>
            <p:ph idx="1"/>
          </p:nvPr>
        </p:nvPicPr>
        <p:blipFill>
          <a:blip r:embed="rId2" cstate="print"/>
          <a:stretch>
            <a:fillRect/>
          </a:stretch>
        </p:blipFill>
        <p:spPr>
          <a:xfrm>
            <a:off x="3289300" y="685800"/>
            <a:ext cx="5778500" cy="4800600"/>
          </a:xfrm>
        </p:spPr>
      </p:pic>
      <p:sp>
        <p:nvSpPr>
          <p:cNvPr id="2" name="Title 1"/>
          <p:cNvSpPr>
            <a:spLocks noGrp="1"/>
          </p:cNvSpPr>
          <p:nvPr>
            <p:ph type="title"/>
          </p:nvPr>
        </p:nvSpPr>
        <p:spPr>
          <a:xfrm>
            <a:off x="152400" y="533400"/>
            <a:ext cx="3008313" cy="1162050"/>
          </a:xfrm>
        </p:spPr>
        <p:txBody>
          <a:bodyPr>
            <a:normAutofit fontScale="90000"/>
          </a:bodyPr>
          <a:lstStyle/>
          <a:p>
            <a:r>
              <a:rPr lang="en-US" sz="3600" dirty="0" smtClean="0"/>
              <a:t>Where are we?</a:t>
            </a:r>
            <a:r>
              <a:rPr lang="en-US" dirty="0"/>
              <a:t/>
            </a:r>
            <a:br>
              <a:rPr lang="en-US" dirty="0"/>
            </a:br>
            <a:endParaRPr lang="en-US" dirty="0"/>
          </a:p>
        </p:txBody>
      </p:sp>
      <p:sp>
        <p:nvSpPr>
          <p:cNvPr id="7" name="Text Placeholder 6"/>
          <p:cNvSpPr>
            <a:spLocks noGrp="1"/>
          </p:cNvSpPr>
          <p:nvPr>
            <p:ph type="body" sz="half" idx="2"/>
          </p:nvPr>
        </p:nvSpPr>
        <p:spPr>
          <a:xfrm>
            <a:off x="304800" y="1435100"/>
            <a:ext cx="3008313" cy="4691063"/>
          </a:xfrm>
        </p:spPr>
        <p:txBody>
          <a:bodyPr>
            <a:normAutofit/>
          </a:bodyPr>
          <a:lstStyle/>
          <a:p>
            <a:r>
              <a:rPr lang="en-US" sz="2400" dirty="0" smtClean="0"/>
              <a:t>357 miles (driving) from Fairbanks, AK </a:t>
            </a:r>
          </a:p>
          <a:p>
            <a:r>
              <a:rPr lang="en-US" sz="2400" dirty="0" smtClean="0"/>
              <a:t>That’s 9 hours of driving the Dalton Highway!</a:t>
            </a:r>
            <a:br>
              <a:rPr lang="en-US" sz="2400" dirty="0" smtClean="0"/>
            </a:br>
            <a:r>
              <a:rPr lang="en-US" sz="2400" dirty="0" smtClean="0"/>
              <a:t>158 miles north of the Arctic Circle</a:t>
            </a:r>
            <a:br>
              <a:rPr lang="en-US" sz="2400" dirty="0" smtClean="0"/>
            </a:br>
            <a:r>
              <a:rPr lang="en-US" sz="2400" dirty="0" smtClean="0"/>
              <a:t>111 miles south of Prudhoe Bay</a:t>
            </a:r>
            <a:br>
              <a:rPr lang="en-US" sz="2400" dirty="0" smtClean="0"/>
            </a:br>
            <a:r>
              <a:rPr lang="en-US" sz="2400" dirty="0" smtClean="0"/>
              <a:t>117 miles south of the Arctic Ocean</a:t>
            </a:r>
            <a:endParaRPr lang="en-US" sz="2400" dirty="0"/>
          </a:p>
        </p:txBody>
      </p:sp>
      <p:sp>
        <p:nvSpPr>
          <p:cNvPr id="5" name="Rectangle 4"/>
          <p:cNvSpPr/>
          <p:nvPr/>
        </p:nvSpPr>
        <p:spPr>
          <a:xfrm>
            <a:off x="457200" y="5943600"/>
            <a:ext cx="7696200" cy="646331"/>
          </a:xfrm>
          <a:prstGeom prst="rect">
            <a:avLst/>
          </a:prstGeom>
        </p:spPr>
        <p:txBody>
          <a:bodyPr wrap="square">
            <a:spAutoFit/>
          </a:bodyPr>
          <a:lstStyle/>
          <a:p>
            <a:r>
              <a:rPr lang="en-US" dirty="0"/>
              <a:t>Toolik Field Station, About TFS, Fun Facts</a:t>
            </a:r>
            <a:r>
              <a:rPr lang="en-US" dirty="0" smtClean="0"/>
              <a:t>! </a:t>
            </a:r>
            <a:r>
              <a:rPr lang="en-US" dirty="0" smtClean="0">
                <a:hlinkClick r:id="rId3"/>
              </a:rPr>
              <a:t>http</a:t>
            </a:r>
            <a:r>
              <a:rPr lang="en-US" dirty="0">
                <a:hlinkClick r:id="rId3"/>
              </a:rPr>
              <a:t>://mercury.bio.uaf.edu/toolik/about-</a:t>
            </a:r>
            <a:r>
              <a:rPr lang="en-US" dirty="0" smtClean="0">
                <a:hlinkClick r:id="rId3"/>
              </a:rPr>
              <a:t>tfs</a:t>
            </a:r>
            <a:r>
              <a:rPr lang="en-US" dirty="0">
                <a:hlinkClick r:id="rId3"/>
              </a:rPr>
              <a:t>/</a:t>
            </a:r>
            <a:r>
              <a:rPr lang="en-US" dirty="0" smtClean="0">
                <a:hlinkClick r:id="rId3"/>
              </a:rPr>
              <a:t>index_about</a:t>
            </a:r>
            <a:r>
              <a:rPr lang="en-US" dirty="0">
                <a:hlinkClick r:id="rId3"/>
              </a:rPr>
              <a:t>-</a:t>
            </a:r>
            <a:r>
              <a:rPr lang="en-US" dirty="0" smtClean="0">
                <a:hlinkClick r:id="rId3"/>
              </a:rPr>
              <a:t>tfs.html</a:t>
            </a:r>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Pictures\Alaska 08-09\P8191789.JPG"/>
          <p:cNvPicPr>
            <a:picLocks noChangeAspect="1" noChangeArrowheads="1"/>
          </p:cNvPicPr>
          <p:nvPr/>
        </p:nvPicPr>
        <p:blipFill>
          <a:blip r:embed="rId3" cstate="print">
            <a:lum contrast="10000"/>
            <a:extLst>
              <a:ext uri="{28A0092B-C50C-407E-A947-70E740481C1C}">
                <a14:useLocalDpi xmlns="" xmlns:a14="http://schemas.microsoft.com/office/drawing/2010/main" val="0"/>
              </a:ext>
            </a:extLst>
          </a:blip>
          <a:srcRect/>
          <a:stretch>
            <a:fillRect/>
          </a:stretch>
        </p:blipFill>
        <p:spPr bwMode="auto">
          <a:xfrm>
            <a:off x="-1588" y="0"/>
            <a:ext cx="9145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09600" y="762000"/>
            <a:ext cx="7772400" cy="1362075"/>
          </a:xfrm>
        </p:spPr>
        <p:txBody>
          <a:bodyPr/>
          <a:lstStyle/>
          <a:p>
            <a:r>
              <a:rPr lang="en-US" dirty="0" smtClean="0"/>
              <a:t>What is our research about?</a:t>
            </a:r>
            <a:endParaRPr lang="en-US" dirty="0"/>
          </a:p>
        </p:txBody>
      </p:sp>
      <p:sp>
        <p:nvSpPr>
          <p:cNvPr id="6" name="Text Placeholder 5"/>
          <p:cNvSpPr>
            <a:spLocks noGrp="1"/>
          </p:cNvSpPr>
          <p:nvPr>
            <p:ph type="body" idx="1"/>
          </p:nvPr>
        </p:nvSpPr>
        <p:spPr>
          <a:xfrm>
            <a:off x="685800" y="3886200"/>
            <a:ext cx="7772400" cy="1500187"/>
          </a:xfrm>
        </p:spPr>
        <p:txBody>
          <a:bodyPr>
            <a:noAutofit/>
          </a:bodyPr>
          <a:lstStyle/>
          <a:p>
            <a:r>
              <a:rPr lang="en-US" sz="3600" dirty="0" smtClean="0">
                <a:solidFill>
                  <a:schemeClr val="tx1"/>
                </a:solidFill>
              </a:rPr>
              <a:t>Tundra soils are key regulators of many aspects of the Arctic System.</a:t>
            </a:r>
          </a:p>
          <a:p>
            <a:r>
              <a:rPr lang="en-US" sz="3600" dirty="0" smtClean="0">
                <a:solidFill>
                  <a:schemeClr val="tx1"/>
                </a:solidFill>
              </a:rPr>
              <a:t>Arctic soils have large stores of carbon (C) and may act as a significant CO2 source with warming.</a:t>
            </a:r>
            <a:endParaRPr lang="en-US" sz="3600" dirty="0">
              <a:solidFill>
                <a:schemeClr val="tx1"/>
              </a:solidFill>
            </a:endParaRPr>
          </a:p>
        </p:txBody>
      </p:sp>
      <p:sp>
        <p:nvSpPr>
          <p:cNvPr id="8" name="TextBox 7"/>
          <p:cNvSpPr txBox="1"/>
          <p:nvPr/>
        </p:nvSpPr>
        <p:spPr>
          <a:xfrm>
            <a:off x="0" y="6248400"/>
            <a:ext cx="4919887" cy="369332"/>
          </a:xfrm>
          <a:prstGeom prst="rect">
            <a:avLst/>
          </a:prstGeom>
          <a:solidFill>
            <a:schemeClr val="bg1">
              <a:lumMod val="65000"/>
              <a:alpha val="50000"/>
            </a:schemeClr>
          </a:solidFill>
        </p:spPr>
        <p:txBody>
          <a:bodyPr wrap="none" rtlCol="0">
            <a:spAutoFit/>
          </a:bodyPr>
          <a:lstStyle/>
          <a:p>
            <a:r>
              <a:rPr lang="en-US" dirty="0">
                <a:solidFill>
                  <a:schemeClr val="bg1"/>
                </a:solidFill>
                <a:latin typeface="Arial" pitchFamily="34" charset="0"/>
                <a:cs typeface="Times New Roman" pitchFamily="18" charset="0"/>
              </a:rPr>
              <a:t>National Science Foundation, </a:t>
            </a:r>
            <a:r>
              <a:rPr lang="en-US" dirty="0" smtClean="0">
                <a:solidFill>
                  <a:schemeClr val="bg1"/>
                </a:solidFill>
                <a:latin typeface="Arial" pitchFamily="34" charset="0"/>
                <a:cs typeface="Times New Roman" pitchFamily="18" charset="0"/>
              </a:rPr>
              <a:t>Grant </a:t>
            </a:r>
            <a:r>
              <a:rPr lang="en-US" dirty="0">
                <a:solidFill>
                  <a:schemeClr val="bg1"/>
                </a:solidFill>
                <a:latin typeface="Arial" pitchFamily="34" charset="0"/>
                <a:cs typeface="Times New Roman" pitchFamily="18" charset="0"/>
              </a:rPr>
              <a:t>0902096</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35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208" t="5408" b="5113"/>
          <a:stretch>
            <a:fillRect/>
          </a:stretch>
        </p:blipFill>
        <p:spPr bwMode="auto">
          <a:xfrm>
            <a:off x="4724400" y="1600200"/>
            <a:ext cx="4147640" cy="3277858"/>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US" dirty="0" smtClean="0"/>
              <a:t>What do we need to know about tundra soil processes?</a:t>
            </a:r>
            <a:endParaRPr lang="en-US" dirty="0"/>
          </a:p>
        </p:txBody>
      </p:sp>
      <p:sp>
        <p:nvSpPr>
          <p:cNvPr id="5" name="Content Placeholder 4"/>
          <p:cNvSpPr>
            <a:spLocks noGrp="1"/>
          </p:cNvSpPr>
          <p:nvPr>
            <p:ph idx="1"/>
          </p:nvPr>
        </p:nvSpPr>
        <p:spPr>
          <a:xfrm>
            <a:off x="228600" y="1600200"/>
            <a:ext cx="4419600" cy="4525963"/>
          </a:xfrm>
        </p:spPr>
        <p:txBody>
          <a:bodyPr>
            <a:normAutofit/>
          </a:bodyPr>
          <a:lstStyle/>
          <a:p>
            <a:pPr>
              <a:buNone/>
            </a:pPr>
            <a:r>
              <a:rPr lang="en-US" sz="2800" dirty="0" smtClean="0"/>
              <a:t>    </a:t>
            </a:r>
          </a:p>
          <a:p>
            <a:pPr>
              <a:buNone/>
            </a:pPr>
            <a:r>
              <a:rPr lang="en-US" sz="2800" dirty="0" smtClean="0"/>
              <a:t>    The key to understanding tundra soil processes is nitrogen (N), because both plant growth and decomposition are controlled by nitrogen availability</a:t>
            </a:r>
          </a:p>
          <a:p>
            <a:pPr>
              <a:buNone/>
            </a:pPr>
            <a:endParaRPr lang="en-US" dirty="0"/>
          </a:p>
        </p:txBody>
      </p:sp>
      <p:sp>
        <p:nvSpPr>
          <p:cNvPr id="7" name="Rectangle 6"/>
          <p:cNvSpPr/>
          <p:nvPr/>
        </p:nvSpPr>
        <p:spPr>
          <a:xfrm>
            <a:off x="205332" y="6182416"/>
            <a:ext cx="8680355" cy="646331"/>
          </a:xfrm>
          <a:prstGeom prst="rect">
            <a:avLst/>
          </a:prstGeom>
        </p:spPr>
        <p:txBody>
          <a:bodyPr wrap="square">
            <a:spAutoFit/>
          </a:bodyPr>
          <a:lstStyle/>
          <a:p>
            <a:r>
              <a:rPr lang="en-US" dirty="0"/>
              <a:t>Weintraub MN &amp; </a:t>
            </a:r>
            <a:r>
              <a:rPr lang="en-US" dirty="0" err="1"/>
              <a:t>Schimel</a:t>
            </a:r>
            <a:r>
              <a:rPr lang="en-US" dirty="0"/>
              <a:t> JP (2005) The seasonal dynamics of amino acids and other nutrients in Alaskan Arctic tundra soils. Biogeochemistry 73: 359-380</a:t>
            </a:r>
          </a:p>
        </p:txBody>
      </p:sp>
      <p:sp>
        <p:nvSpPr>
          <p:cNvPr id="9" name="Rectangle 8"/>
          <p:cNvSpPr/>
          <p:nvPr/>
        </p:nvSpPr>
        <p:spPr>
          <a:xfrm>
            <a:off x="4876800" y="4953000"/>
            <a:ext cx="4267200" cy="1200329"/>
          </a:xfrm>
          <a:prstGeom prst="rect">
            <a:avLst/>
          </a:prstGeom>
        </p:spPr>
        <p:txBody>
          <a:bodyPr wrap="square">
            <a:spAutoFit/>
          </a:bodyPr>
          <a:lstStyle/>
          <a:p>
            <a:r>
              <a:rPr lang="en-US" i="1" dirty="0" smtClean="0"/>
              <a:t>N availability is strongly seasonal with relatively high availability early in the growing season followed by a pronounced crash.</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_3197.JPG"/>
          <p:cNvPicPr>
            <a:picLocks noChangeAspect="1"/>
          </p:cNvPicPr>
          <p:nvPr/>
        </p:nvPicPr>
        <p:blipFill>
          <a:blip r:embed="rId2" cstate="print"/>
          <a:stretch>
            <a:fillRect/>
          </a:stretch>
        </p:blipFill>
        <p:spPr>
          <a:xfrm>
            <a:off x="0" y="0"/>
            <a:ext cx="9144000" cy="6858000"/>
          </a:xfrm>
          <a:prstGeom prst="rect">
            <a:avLst/>
          </a:prstGeom>
        </p:spPr>
      </p:pic>
      <p:sp>
        <p:nvSpPr>
          <p:cNvPr id="4" name="Title 3"/>
          <p:cNvSpPr>
            <a:spLocks noGrp="1"/>
          </p:cNvSpPr>
          <p:nvPr>
            <p:ph type="title"/>
          </p:nvPr>
        </p:nvSpPr>
        <p:spPr/>
        <p:txBody>
          <a:bodyPr/>
          <a:lstStyle/>
          <a:p>
            <a:r>
              <a:rPr lang="en-US" dirty="0" smtClean="0"/>
              <a:t>Tussock </a:t>
            </a:r>
            <a:r>
              <a:rPr lang="en-US" dirty="0" err="1" smtClean="0"/>
              <a:t>Cottongrass</a:t>
            </a:r>
            <a:r>
              <a:rPr lang="en-US" dirty="0" smtClean="0"/>
              <a:t>!</a:t>
            </a:r>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our Research Questions?</a:t>
            </a:r>
            <a:endParaRPr lang="en-US" dirty="0"/>
          </a:p>
        </p:txBody>
      </p:sp>
      <p:sp>
        <p:nvSpPr>
          <p:cNvPr id="3" name="Content Placeholder 2"/>
          <p:cNvSpPr>
            <a:spLocks noGrp="1"/>
          </p:cNvSpPr>
          <p:nvPr>
            <p:ph idx="1"/>
          </p:nvPr>
        </p:nvSpPr>
        <p:spPr>
          <a:xfrm>
            <a:off x="457200" y="1295400"/>
            <a:ext cx="8229600" cy="4572001"/>
          </a:xfrm>
        </p:spPr>
        <p:txBody>
          <a:bodyPr>
            <a:normAutofit fontScale="92500" lnSpcReduction="10000"/>
          </a:bodyPr>
          <a:lstStyle/>
          <a:p>
            <a:pPr>
              <a:buNone/>
            </a:pPr>
            <a:r>
              <a:rPr lang="en-US" dirty="0" smtClean="0"/>
              <a:t>1) What causes the seasonal</a:t>
            </a:r>
          </a:p>
          <a:p>
            <a:pPr>
              <a:buNone/>
            </a:pPr>
            <a:r>
              <a:rPr lang="en-US" dirty="0" smtClean="0"/>
              <a:t>     nutrient crash? </a:t>
            </a:r>
          </a:p>
          <a:p>
            <a:pPr>
              <a:buNone/>
            </a:pPr>
            <a:r>
              <a:rPr lang="en-US" dirty="0" smtClean="0"/>
              <a:t>2) Microbes are important decomposers, and thus processors of Nitrogen.  Does microbial activity switch seasonally between Carbon and Nitrogen limitation? </a:t>
            </a:r>
          </a:p>
          <a:p>
            <a:pPr>
              <a:buNone/>
            </a:pPr>
            <a:r>
              <a:rPr lang="en-US" dirty="0" smtClean="0"/>
              <a:t>3) How will a lengthening of the growing season alter overall ecosystem Carbon and Nitrogen dynamics, as a result of differential extension of the periods before and after the nutrient crash? </a:t>
            </a:r>
          </a:p>
          <a:p>
            <a:pPr>
              <a:buNone/>
            </a:pPr>
            <a:endParaRPr lang="en-US" dirty="0" smtClean="0"/>
          </a:p>
        </p:txBody>
      </p:sp>
      <p:sp>
        <p:nvSpPr>
          <p:cNvPr id="7" name="TextBox 6"/>
          <p:cNvSpPr txBox="1"/>
          <p:nvPr/>
        </p:nvSpPr>
        <p:spPr>
          <a:xfrm>
            <a:off x="3886200" y="6019800"/>
            <a:ext cx="4801314" cy="646331"/>
          </a:xfrm>
          <a:prstGeom prst="rect">
            <a:avLst/>
          </a:prstGeom>
          <a:noFill/>
        </p:spPr>
        <p:txBody>
          <a:bodyPr wrap="none" rtlCol="0">
            <a:spAutoFit/>
          </a:bodyPr>
          <a:lstStyle/>
          <a:p>
            <a:r>
              <a:rPr lang="en-US" dirty="0" smtClean="0">
                <a:solidFill>
                  <a:schemeClr val="tx1">
                    <a:lumMod val="65000"/>
                    <a:lumOff val="35000"/>
                  </a:schemeClr>
                </a:solidFill>
                <a:latin typeface="Arial" pitchFamily="34" charset="0"/>
                <a:cs typeface="Times New Roman" pitchFamily="18" charset="0"/>
              </a:rPr>
              <a:t>National Science Foundation, Grant 0902096</a:t>
            </a:r>
            <a:endParaRPr lang="en-US" dirty="0" smtClean="0">
              <a:solidFill>
                <a:schemeClr val="tx1">
                  <a:lumMod val="65000"/>
                  <a:lumOff val="35000"/>
                </a:schemeClr>
              </a:solidFill>
            </a:endParaRPr>
          </a:p>
          <a:p>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 course, it’s all for more powerful teaching and learning for the students!</a:t>
            </a:r>
            <a:endParaRPr lang="en-US" dirty="0"/>
          </a:p>
        </p:txBody>
      </p:sp>
      <p:pic>
        <p:nvPicPr>
          <p:cNvPr id="4" name="Content Placeholder 3" descr="SAM_2109.JPG"/>
          <p:cNvPicPr>
            <a:picLocks noGrp="1" noChangeAspect="1"/>
          </p:cNvPicPr>
          <p:nvPr>
            <p:ph idx="1"/>
          </p:nvPr>
        </p:nvPicPr>
        <p:blipFill>
          <a:blip r:embed="rId2" cstate="print"/>
          <a:stretch>
            <a:fillRect/>
          </a:stretch>
        </p:blipFill>
        <p:spPr>
          <a:xfrm>
            <a:off x="1554691" y="1600200"/>
            <a:ext cx="6034617" cy="4525962"/>
          </a:xfr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985.JPG"/>
          <p:cNvPicPr>
            <a:picLocks noChangeAspect="1"/>
          </p:cNvPicPr>
          <p:nvPr/>
        </p:nvPicPr>
        <p:blipFill>
          <a:blip r:embed="rId3" cstate="print"/>
          <a:stretch>
            <a:fillRect/>
          </a:stretch>
        </p:blipFill>
        <p:spPr>
          <a:xfrm>
            <a:off x="4800600" y="2971800"/>
            <a:ext cx="3829050" cy="2590800"/>
          </a:xfrm>
          <a:prstGeom prst="rect">
            <a:avLst/>
          </a:prstGeom>
        </p:spPr>
      </p:pic>
      <p:pic>
        <p:nvPicPr>
          <p:cNvPr id="4" name="Picture 3" descr="DSC_0241.JPG"/>
          <p:cNvPicPr>
            <a:picLocks noChangeAspect="1"/>
          </p:cNvPicPr>
          <p:nvPr/>
        </p:nvPicPr>
        <p:blipFill>
          <a:blip r:embed="rId4" cstate="print"/>
          <a:stretch>
            <a:fillRect/>
          </a:stretch>
        </p:blipFill>
        <p:spPr>
          <a:xfrm>
            <a:off x="381000" y="2971800"/>
            <a:ext cx="4113194" cy="2752725"/>
          </a:xfrm>
          <a:prstGeom prst="rect">
            <a:avLst/>
          </a:prstGeom>
        </p:spPr>
      </p:pic>
      <p:sp>
        <p:nvSpPr>
          <p:cNvPr id="2" name="Title 1"/>
          <p:cNvSpPr>
            <a:spLocks noGrp="1"/>
          </p:cNvSpPr>
          <p:nvPr>
            <p:ph type="title"/>
          </p:nvPr>
        </p:nvSpPr>
        <p:spPr/>
        <p:txBody>
          <a:bodyPr>
            <a:normAutofit fontScale="90000"/>
          </a:bodyPr>
          <a:lstStyle/>
          <a:p>
            <a:r>
              <a:rPr lang="en-US" dirty="0" smtClean="0"/>
              <a:t>How are we getting answers to these questions?</a:t>
            </a:r>
            <a:endParaRPr lang="en-US" dirty="0"/>
          </a:p>
        </p:txBody>
      </p:sp>
      <p:sp>
        <p:nvSpPr>
          <p:cNvPr id="3" name="Content Placeholder 2"/>
          <p:cNvSpPr>
            <a:spLocks noGrp="1"/>
          </p:cNvSpPr>
          <p:nvPr>
            <p:ph idx="1"/>
          </p:nvPr>
        </p:nvSpPr>
        <p:spPr/>
        <p:txBody>
          <a:bodyPr/>
          <a:lstStyle/>
          <a:p>
            <a:pPr>
              <a:buNone/>
            </a:pPr>
            <a:r>
              <a:rPr lang="en-US" dirty="0" smtClean="0"/>
              <a:t>Varying the length and timing of the growing season in the field by advancing snow melt</a:t>
            </a:r>
          </a:p>
          <a:p>
            <a:endParaRPr lang="en-US" dirty="0"/>
          </a:p>
        </p:txBody>
      </p:sp>
      <p:sp>
        <p:nvSpPr>
          <p:cNvPr id="6" name="TextBox 5"/>
          <p:cNvSpPr txBox="1"/>
          <p:nvPr/>
        </p:nvSpPr>
        <p:spPr>
          <a:xfrm>
            <a:off x="1066800" y="6096000"/>
            <a:ext cx="7848600" cy="646331"/>
          </a:xfrm>
          <a:prstGeom prst="rect">
            <a:avLst/>
          </a:prstGeom>
          <a:noFill/>
        </p:spPr>
        <p:txBody>
          <a:bodyPr wrap="square" rtlCol="0">
            <a:spAutoFit/>
          </a:bodyPr>
          <a:lstStyle/>
          <a:p>
            <a:r>
              <a:rPr lang="en-US" dirty="0" smtClean="0"/>
              <a:t>https://plus.google.com/photos/112217004742857957314/albums/5737002629718470865</a:t>
            </a:r>
            <a:endParaRPr lang="en-US" dirty="0"/>
          </a:p>
        </p:txBody>
      </p:sp>
      <p:sp>
        <p:nvSpPr>
          <p:cNvPr id="7" name="TextBox 6"/>
          <p:cNvSpPr txBox="1"/>
          <p:nvPr/>
        </p:nvSpPr>
        <p:spPr>
          <a:xfrm>
            <a:off x="1219200" y="5791200"/>
            <a:ext cx="6110006" cy="369332"/>
          </a:xfrm>
          <a:prstGeom prst="rect">
            <a:avLst/>
          </a:prstGeom>
          <a:noFill/>
        </p:spPr>
        <p:txBody>
          <a:bodyPr wrap="none" rtlCol="0">
            <a:spAutoFit/>
          </a:bodyPr>
          <a:lstStyle/>
          <a:p>
            <a:r>
              <a:rPr lang="en-US" dirty="0" smtClean="0"/>
              <a:t>Snowmelt Project Folder, photos by Anthony </a:t>
            </a:r>
            <a:r>
              <a:rPr lang="en-US" dirty="0" err="1" smtClean="0"/>
              <a:t>Darrouzet-Nardi</a:t>
            </a: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6-17_1C.JPG"/>
          <p:cNvPicPr>
            <a:picLocks noGrp="1" noChangeAspect="1"/>
          </p:cNvPicPr>
          <p:nvPr>
            <p:ph idx="1"/>
          </p:nvPr>
        </p:nvPicPr>
        <p:blipFill>
          <a:blip r:embed="rId3" cstate="print"/>
          <a:stretch>
            <a:fillRect/>
          </a:stretch>
        </p:blipFill>
        <p:spPr>
          <a:xfrm>
            <a:off x="3362554" y="1436212"/>
            <a:ext cx="5720500" cy="4290375"/>
          </a:xfrm>
        </p:spPr>
      </p:pic>
      <p:sp>
        <p:nvSpPr>
          <p:cNvPr id="7" name="Title 6"/>
          <p:cNvSpPr>
            <a:spLocks noGrp="1"/>
          </p:cNvSpPr>
          <p:nvPr>
            <p:ph type="title"/>
          </p:nvPr>
        </p:nvSpPr>
        <p:spPr>
          <a:xfrm>
            <a:off x="228600" y="457200"/>
            <a:ext cx="3008313" cy="1695450"/>
          </a:xfrm>
        </p:spPr>
        <p:txBody>
          <a:bodyPr>
            <a:normAutofit fontScale="90000"/>
          </a:bodyPr>
          <a:lstStyle/>
          <a:p>
            <a:r>
              <a:rPr lang="en-US" dirty="0" smtClean="0">
                <a:latin typeface="+mn-lt"/>
              </a:rPr>
              <a:t/>
            </a:r>
            <a:br>
              <a:rPr lang="en-US" dirty="0" smtClean="0">
                <a:latin typeface="+mn-lt"/>
              </a:rPr>
            </a:br>
            <a:r>
              <a:rPr lang="en-US" b="0" dirty="0" smtClean="0">
                <a:latin typeface="+mn-lt"/>
              </a:rPr>
              <a:t/>
            </a:r>
            <a:br>
              <a:rPr lang="en-US" b="0" dirty="0" smtClean="0">
                <a:latin typeface="+mn-lt"/>
              </a:rPr>
            </a:br>
            <a:r>
              <a:rPr lang="en-US" b="0" dirty="0" smtClean="0"/>
              <a:t> </a:t>
            </a:r>
            <a:r>
              <a:rPr lang="en-US" sz="4000" b="0" dirty="0" smtClean="0"/>
              <a:t>and warming the ecosystem! </a:t>
            </a:r>
            <a:r>
              <a:rPr lang="en-US" dirty="0" smtClean="0"/>
              <a:t/>
            </a:r>
            <a:br>
              <a:rPr lang="en-US" dirty="0" smtClean="0"/>
            </a:br>
            <a:endParaRPr lang="en-US" dirty="0"/>
          </a:p>
        </p:txBody>
      </p:sp>
      <p:sp>
        <p:nvSpPr>
          <p:cNvPr id="8" name="Text Placeholder 7"/>
          <p:cNvSpPr>
            <a:spLocks noGrp="1"/>
          </p:cNvSpPr>
          <p:nvPr>
            <p:ph type="body" sz="half" idx="2"/>
          </p:nvPr>
        </p:nvSpPr>
        <p:spPr>
          <a:xfrm>
            <a:off x="228600" y="2166937"/>
            <a:ext cx="3008313" cy="4691063"/>
          </a:xfrm>
        </p:spPr>
        <p:txBody>
          <a:bodyPr>
            <a:normAutofit/>
          </a:bodyPr>
          <a:lstStyle/>
          <a:p>
            <a:r>
              <a:rPr lang="en-US" sz="2400" dirty="0" smtClean="0"/>
              <a:t>Pictured here is a six sided plastic structure called an Open Top Chamber (OTC).  These are used to warm a section of tundra in order to study the effects of warming climate</a:t>
            </a:r>
            <a:endParaRPr lang="en-US" sz="2400" dirty="0"/>
          </a:p>
        </p:txBody>
      </p:sp>
      <p:sp>
        <p:nvSpPr>
          <p:cNvPr id="10" name="TextBox 9"/>
          <p:cNvSpPr txBox="1"/>
          <p:nvPr/>
        </p:nvSpPr>
        <p:spPr>
          <a:xfrm>
            <a:off x="457200" y="6488668"/>
            <a:ext cx="8001000" cy="369332"/>
          </a:xfrm>
          <a:prstGeom prst="rect">
            <a:avLst/>
          </a:prstGeom>
          <a:noFill/>
        </p:spPr>
        <p:txBody>
          <a:bodyPr wrap="square" rtlCol="0">
            <a:spAutoFit/>
          </a:bodyPr>
          <a:lstStyle/>
          <a:p>
            <a:r>
              <a:rPr lang="en-US" dirty="0" smtClean="0"/>
              <a:t>  </a:t>
            </a:r>
          </a:p>
        </p:txBody>
      </p:sp>
      <p:sp>
        <p:nvSpPr>
          <p:cNvPr id="11" name="TextBox 10"/>
          <p:cNvSpPr txBox="1"/>
          <p:nvPr/>
        </p:nvSpPr>
        <p:spPr>
          <a:xfrm>
            <a:off x="0" y="5934670"/>
            <a:ext cx="3276599" cy="923330"/>
          </a:xfrm>
          <a:prstGeom prst="rect">
            <a:avLst/>
          </a:prstGeom>
          <a:noFill/>
        </p:spPr>
        <p:txBody>
          <a:bodyPr wrap="square" rtlCol="0">
            <a:spAutoFit/>
          </a:bodyPr>
          <a:lstStyle/>
          <a:p>
            <a:r>
              <a:rPr lang="en-US" dirty="0" smtClean="0"/>
              <a:t> Snowmelt Project Folder, photos by Anthony </a:t>
            </a:r>
            <a:r>
              <a:rPr lang="en-US" dirty="0" err="1" smtClean="0"/>
              <a:t>Darrouzet-Nardi</a:t>
            </a:r>
            <a:r>
              <a:rPr lang="en-US" dirty="0" smtClean="0"/>
              <a:t> </a:t>
            </a:r>
            <a:r>
              <a:rPr lang="en-US" dirty="0" smtClean="0">
                <a:solidFill>
                  <a:schemeClr val="bg1"/>
                </a:solidFill>
              </a:rPr>
              <a:t>by Anthony </a:t>
            </a:r>
            <a:endParaRPr lang="en-US" dirty="0">
              <a:solidFill>
                <a:schemeClr val="bg1"/>
              </a:solidFill>
            </a:endParaRPr>
          </a:p>
        </p:txBody>
      </p:sp>
      <p:sp>
        <p:nvSpPr>
          <p:cNvPr id="12" name="Rectangle 11"/>
          <p:cNvSpPr/>
          <p:nvPr/>
        </p:nvSpPr>
        <p:spPr>
          <a:xfrm>
            <a:off x="3200400" y="5943600"/>
            <a:ext cx="5181600" cy="646331"/>
          </a:xfrm>
          <a:prstGeom prst="rect">
            <a:avLst/>
          </a:prstGeom>
        </p:spPr>
        <p:txBody>
          <a:bodyPr wrap="square">
            <a:spAutoFit/>
          </a:bodyPr>
          <a:lstStyle/>
          <a:p>
            <a:r>
              <a:rPr lang="en-US" dirty="0" smtClean="0"/>
              <a:t>https://plus.google.com/photos/112217004742857957314/albums/5737002629718470865</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279.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p:txBody>
          <a:bodyPr>
            <a:normAutofit/>
          </a:bodyPr>
          <a:lstStyle/>
          <a:p>
            <a:r>
              <a:rPr lang="en-US" dirty="0" smtClean="0"/>
              <a:t>Soil?  !</a:t>
            </a:r>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21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RCUS\Desktop\WEB-READY\2012-05-26\SAM_2217.JPG"/>
          <p:cNvPicPr/>
          <p:nvPr/>
        </p:nvPicPr>
        <p:blipFill>
          <a:blip r:embed="rId3" cstate="print"/>
          <a:srcRect/>
          <a:stretch>
            <a:fillRect/>
          </a:stretch>
        </p:blipFill>
        <p:spPr bwMode="auto">
          <a:xfrm>
            <a:off x="6019800" y="152400"/>
            <a:ext cx="1981199" cy="1600200"/>
          </a:xfrm>
          <a:prstGeom prst="rect">
            <a:avLst/>
          </a:prstGeom>
          <a:noFill/>
          <a:ln w="9525">
            <a:noFill/>
            <a:miter lim="800000"/>
            <a:headEnd/>
            <a:tailEnd/>
          </a:ln>
        </p:spPr>
      </p:pic>
      <p:pic>
        <p:nvPicPr>
          <p:cNvPr id="4" name="Picture 3" descr="C:\Documents and Settings\ARCUS\Desktop\WEB-READY\2012-05-28\SAM_2279.JPG"/>
          <p:cNvPicPr/>
          <p:nvPr/>
        </p:nvPicPr>
        <p:blipFill>
          <a:blip r:embed="rId4" cstate="print"/>
          <a:srcRect/>
          <a:stretch>
            <a:fillRect/>
          </a:stretch>
        </p:blipFill>
        <p:spPr bwMode="auto">
          <a:xfrm>
            <a:off x="3352800" y="228600"/>
            <a:ext cx="1752600" cy="1524000"/>
          </a:xfrm>
          <a:prstGeom prst="rect">
            <a:avLst/>
          </a:prstGeom>
          <a:noFill/>
          <a:ln w="9525">
            <a:noFill/>
            <a:miter lim="800000"/>
            <a:headEnd/>
            <a:tailEnd/>
          </a:ln>
        </p:spPr>
      </p:pic>
      <p:pic>
        <p:nvPicPr>
          <p:cNvPr id="6" name="Picture 5" descr="C:\Documents and Settings\ARCUS\Desktop\WEB-READY\2012-05-26\SAM_2215.JPG"/>
          <p:cNvPicPr/>
          <p:nvPr/>
        </p:nvPicPr>
        <p:blipFill>
          <a:blip r:embed="rId5" cstate="print"/>
          <a:srcRect/>
          <a:stretch>
            <a:fillRect/>
          </a:stretch>
        </p:blipFill>
        <p:spPr bwMode="auto">
          <a:xfrm>
            <a:off x="6781800" y="2057400"/>
            <a:ext cx="2362200" cy="1981200"/>
          </a:xfrm>
          <a:prstGeom prst="rect">
            <a:avLst/>
          </a:prstGeom>
          <a:noFill/>
          <a:ln w="9525">
            <a:noFill/>
            <a:miter lim="800000"/>
            <a:headEnd/>
            <a:tailEnd/>
          </a:ln>
        </p:spPr>
      </p:pic>
      <p:pic>
        <p:nvPicPr>
          <p:cNvPr id="7" name="Picture 6"/>
          <p:cNvPicPr/>
          <p:nvPr/>
        </p:nvPicPr>
        <p:blipFill>
          <a:blip r:embed="rId6" cstate="print"/>
          <a:srcRect/>
          <a:stretch>
            <a:fillRect/>
          </a:stretch>
        </p:blipFill>
        <p:spPr bwMode="auto">
          <a:xfrm>
            <a:off x="0" y="3505200"/>
            <a:ext cx="2362200" cy="1714500"/>
          </a:xfrm>
          <a:prstGeom prst="rect">
            <a:avLst/>
          </a:prstGeom>
          <a:noFill/>
          <a:ln w="9525">
            <a:noFill/>
            <a:miter lim="800000"/>
            <a:headEnd/>
            <a:tailEnd/>
          </a:ln>
        </p:spPr>
      </p:pic>
      <p:pic>
        <p:nvPicPr>
          <p:cNvPr id="8" name="Picture 7" descr="SAM_2180.JPG"/>
          <p:cNvPicPr/>
          <p:nvPr/>
        </p:nvPicPr>
        <p:blipFill>
          <a:blip r:embed="rId7" cstate="print"/>
          <a:stretch>
            <a:fillRect/>
          </a:stretch>
        </p:blipFill>
        <p:spPr>
          <a:xfrm>
            <a:off x="304800" y="304800"/>
            <a:ext cx="1828800" cy="1447800"/>
          </a:xfrm>
          <a:prstGeom prst="rect">
            <a:avLst/>
          </a:prstGeom>
        </p:spPr>
      </p:pic>
      <p:pic>
        <p:nvPicPr>
          <p:cNvPr id="9" name="Picture 8" descr="C:\Documents and Settings\ARCUS\Desktop\WEB-READY\2012-05-26\SAM_2203.JPG"/>
          <p:cNvPicPr/>
          <p:nvPr/>
        </p:nvPicPr>
        <p:blipFill>
          <a:blip r:embed="rId8" cstate="print"/>
          <a:srcRect/>
          <a:stretch>
            <a:fillRect/>
          </a:stretch>
        </p:blipFill>
        <p:spPr bwMode="auto">
          <a:xfrm>
            <a:off x="6553200" y="4724400"/>
            <a:ext cx="2362200" cy="1928813"/>
          </a:xfrm>
          <a:prstGeom prst="rect">
            <a:avLst/>
          </a:prstGeom>
          <a:noFill/>
          <a:ln w="9525">
            <a:noFill/>
            <a:miter lim="800000"/>
            <a:headEnd/>
            <a:tailEnd/>
          </a:ln>
        </p:spPr>
      </p:pic>
      <p:pic>
        <p:nvPicPr>
          <p:cNvPr id="11" name="Picture 10" descr="C:\Documents and Settings\ARCUS\Desktop\WEB-READY\2012-05-28\SAM_2296.JPG"/>
          <p:cNvPicPr/>
          <p:nvPr/>
        </p:nvPicPr>
        <p:blipFill>
          <a:blip r:embed="rId9" cstate="print"/>
          <a:srcRect/>
          <a:stretch>
            <a:fillRect/>
          </a:stretch>
        </p:blipFill>
        <p:spPr bwMode="auto">
          <a:xfrm>
            <a:off x="3581400" y="4953000"/>
            <a:ext cx="2362200" cy="1905000"/>
          </a:xfrm>
          <a:prstGeom prst="rect">
            <a:avLst/>
          </a:prstGeom>
          <a:noFill/>
          <a:ln w="9525">
            <a:noFill/>
            <a:miter lim="800000"/>
            <a:headEnd/>
            <a:tailEnd/>
          </a:ln>
        </p:spPr>
      </p:pic>
      <p:pic>
        <p:nvPicPr>
          <p:cNvPr id="12" name="Picture 11"/>
          <p:cNvPicPr/>
          <p:nvPr/>
        </p:nvPicPr>
        <p:blipFill>
          <a:blip r:embed="rId10" cstate="print"/>
          <a:srcRect/>
          <a:stretch>
            <a:fillRect/>
          </a:stretch>
        </p:blipFill>
        <p:spPr bwMode="auto">
          <a:xfrm>
            <a:off x="990600" y="5105400"/>
            <a:ext cx="2057400" cy="1752600"/>
          </a:xfrm>
          <a:prstGeom prst="rect">
            <a:avLst/>
          </a:prstGeom>
          <a:noFill/>
          <a:ln w="9525">
            <a:noFill/>
            <a:miter lim="800000"/>
            <a:headEnd/>
            <a:tailEnd/>
          </a:ln>
        </p:spPr>
      </p:pic>
      <p:pic>
        <p:nvPicPr>
          <p:cNvPr id="13" name="Picture 12" descr="C:\Documents and Settings\ARCUS\Desktop\WEB-READY\2012-05-30\SAM_2372.JPG"/>
          <p:cNvPicPr/>
          <p:nvPr/>
        </p:nvPicPr>
        <p:blipFill>
          <a:blip r:embed="rId11" cstate="print"/>
          <a:srcRect/>
          <a:stretch>
            <a:fillRect/>
          </a:stretch>
        </p:blipFill>
        <p:spPr bwMode="auto">
          <a:xfrm>
            <a:off x="228600" y="1981200"/>
            <a:ext cx="2057400" cy="1447800"/>
          </a:xfrm>
          <a:prstGeom prst="rect">
            <a:avLst/>
          </a:prstGeom>
          <a:noFill/>
          <a:ln w="9525">
            <a:noFill/>
            <a:miter lim="800000"/>
            <a:headEnd/>
            <a:tailEnd/>
          </a:ln>
        </p:spPr>
      </p:pic>
      <p:sp>
        <p:nvSpPr>
          <p:cNvPr id="24" name="Rectangle 23"/>
          <p:cNvSpPr/>
          <p:nvPr/>
        </p:nvSpPr>
        <p:spPr>
          <a:xfrm>
            <a:off x="2743200" y="1981200"/>
            <a:ext cx="3886200" cy="3046988"/>
          </a:xfrm>
          <a:prstGeom prst="rect">
            <a:avLst/>
          </a:prstGeom>
        </p:spPr>
        <p:txBody>
          <a:bodyPr wrap="square">
            <a:spAutoFit/>
          </a:bodyPr>
          <a:lstStyle/>
          <a:p>
            <a:r>
              <a:rPr lang="en-US" sz="2400" dirty="0" smtClean="0"/>
              <a:t>Soil samples</a:t>
            </a:r>
          </a:p>
          <a:p>
            <a:pPr lvl="1"/>
            <a:r>
              <a:rPr lang="en-US" sz="2400" dirty="0" smtClean="0"/>
              <a:t>Enzyme assays</a:t>
            </a:r>
          </a:p>
          <a:p>
            <a:pPr lvl="1"/>
            <a:r>
              <a:rPr lang="en-US" sz="2400" dirty="0" smtClean="0"/>
              <a:t>Microbial biomass</a:t>
            </a:r>
          </a:p>
          <a:p>
            <a:r>
              <a:rPr lang="en-US" sz="2400" dirty="0" err="1" smtClean="0"/>
              <a:t>Microlysimeter</a:t>
            </a:r>
            <a:r>
              <a:rPr lang="en-US" sz="2400" dirty="0" smtClean="0"/>
              <a:t> samples</a:t>
            </a:r>
          </a:p>
          <a:p>
            <a:r>
              <a:rPr lang="en-US" sz="2400" dirty="0" smtClean="0"/>
              <a:t>Phenology data</a:t>
            </a:r>
          </a:p>
          <a:p>
            <a:r>
              <a:rPr lang="en-US" sz="2400" dirty="0" err="1" smtClean="0"/>
              <a:t>Rhizotrons</a:t>
            </a:r>
            <a:endParaRPr lang="en-US" sz="2400" dirty="0" smtClean="0"/>
          </a:p>
          <a:p>
            <a:r>
              <a:rPr lang="en-US" sz="2400" dirty="0" smtClean="0"/>
              <a:t>Respiration chambers</a:t>
            </a:r>
          </a:p>
          <a:p>
            <a:r>
              <a:rPr lang="en-US" sz="2400" dirty="0" smtClean="0"/>
              <a:t>Environmental conditions</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37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78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76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18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18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normAutofit fontScale="90000"/>
          </a:bodyPr>
          <a:lstStyle/>
          <a:p>
            <a:r>
              <a:rPr lang="en-US" dirty="0" smtClean="0"/>
              <a:t>Let’s look at some ways to bring authentic science and skills into a classroom</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77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_258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56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20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71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san scope.jpg"/>
          <p:cNvPicPr>
            <a:picLocks noChangeAspect="1"/>
          </p:cNvPicPr>
          <p:nvPr/>
        </p:nvPicPr>
        <p:blipFill>
          <a:blip r:embed="rId3" cstate="print"/>
          <a:stretch>
            <a:fillRect/>
          </a:stretch>
        </p:blipFill>
        <p:spPr>
          <a:xfrm>
            <a:off x="2286000" y="228600"/>
            <a:ext cx="4572000" cy="6400800"/>
          </a:xfrm>
          <a:prstGeom prst="rect">
            <a:avLst/>
          </a:prstGeom>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86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20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navait Fox and Flowers 09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35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914400"/>
            <a:ext cx="4572000" cy="5170646"/>
          </a:xfrm>
          <a:prstGeom prst="rect">
            <a:avLst/>
          </a:prstGeom>
        </p:spPr>
        <p:txBody>
          <a:bodyPr>
            <a:spAutoFit/>
          </a:bodyPr>
          <a:lstStyle/>
          <a:p>
            <a:endParaRPr lang="en-US" dirty="0">
              <a:latin typeface="Comic Sans MS" pitchFamily="66" charset="0"/>
            </a:endParaRPr>
          </a:p>
          <a:p>
            <a:r>
              <a:rPr lang="en-US" sz="2400" dirty="0">
                <a:latin typeface="Comic Sans MS" pitchFamily="66" charset="0"/>
              </a:rPr>
              <a:t>Make a rough sketch map of the room that includes where you sit, or where you have placed something of yours, maybe your coffee cup…add in as much detail as necessary so that someone else can pick out the landmarks and find where your seat or item is located.  When everyone is done, trade sketches with someone else in the room, and see if you can find their item or seat.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269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_315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07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04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24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_260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00"/>
            <a:ext cx="4572000" cy="3785652"/>
          </a:xfrm>
          <a:prstGeom prst="rect">
            <a:avLst/>
          </a:prstGeom>
        </p:spPr>
        <p:txBody>
          <a:bodyPr>
            <a:spAutoFit/>
          </a:bodyPr>
          <a:lstStyle/>
          <a:p>
            <a:r>
              <a:rPr lang="en-US" sz="2400" dirty="0" smtClean="0">
                <a:latin typeface="Comic Sans MS" pitchFamily="66" charset="0"/>
              </a:rPr>
              <a:t>Field skill #1 : Map making of a </a:t>
            </a:r>
            <a:r>
              <a:rPr lang="en-US" sz="2400" dirty="0" err="1" smtClean="0">
                <a:latin typeface="Comic Sans MS" pitchFamily="66" charset="0"/>
              </a:rPr>
              <a:t>phenology</a:t>
            </a:r>
            <a:r>
              <a:rPr lang="en-US" sz="2400" dirty="0" smtClean="0">
                <a:latin typeface="Comic Sans MS" pitchFamily="66" charset="0"/>
              </a:rPr>
              <a:t> plot, or a litterbag placement, or to mark a site where photos are always taken.</a:t>
            </a:r>
          </a:p>
          <a:p>
            <a:r>
              <a:rPr lang="en-US" sz="2400" dirty="0" smtClean="0">
                <a:latin typeface="Comic Sans MS" pitchFamily="66" charset="0"/>
              </a:rPr>
              <a:t>These are science projects you can do in your schoolyard, and marking and re-finding plots can be a problem solving skill in and of itself.</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1447800"/>
            <a:ext cx="3429000" cy="4981501"/>
          </a:xfrm>
          <a:prstGeom prst="rect">
            <a:avLst/>
          </a:prstGeom>
          <a:noFill/>
          <a:ln w="9525">
            <a:noFill/>
            <a:miter lim="800000"/>
            <a:headEnd/>
            <a:tailEnd/>
          </a:ln>
        </p:spPr>
      </p:pic>
      <p:sp>
        <p:nvSpPr>
          <p:cNvPr id="3" name="Title 2"/>
          <p:cNvSpPr>
            <a:spLocks noGrp="1"/>
          </p:cNvSpPr>
          <p:nvPr>
            <p:ph type="title"/>
          </p:nvPr>
        </p:nvSpPr>
        <p:spPr>
          <a:xfrm>
            <a:off x="-381000" y="457200"/>
            <a:ext cx="8229600" cy="1143000"/>
          </a:xfrm>
        </p:spPr>
        <p:txBody>
          <a:bodyPr>
            <a:noAutofit/>
          </a:bodyPr>
          <a:lstStyle/>
          <a:p>
            <a:r>
              <a:rPr lang="en-US" sz="3500" dirty="0" smtClean="0">
                <a:latin typeface="Comic Sans MS" pitchFamily="66" charset="0"/>
              </a:rPr>
              <a:t>Isn’t pattern recognition and organizing data a major part of science?</a:t>
            </a:r>
            <a:endParaRPr lang="en-US" sz="3500" dirty="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Think about</a:t>
            </a:r>
            <a:endParaRPr lang="en-US" dirty="0"/>
          </a:p>
        </p:txBody>
      </p:sp>
      <p:sp>
        <p:nvSpPr>
          <p:cNvPr id="4" name="Content Placeholder 3"/>
          <p:cNvSpPr>
            <a:spLocks noGrp="1"/>
          </p:cNvSpPr>
          <p:nvPr>
            <p:ph idx="1"/>
          </p:nvPr>
        </p:nvSpPr>
        <p:spPr/>
        <p:txBody>
          <a:bodyPr>
            <a:normAutofit lnSpcReduction="10000"/>
          </a:bodyPr>
          <a:lstStyle/>
          <a:p>
            <a:r>
              <a:rPr lang="en-US" sz="2600" dirty="0" smtClean="0">
                <a:latin typeface="Comic Sans MS" pitchFamily="66" charset="0"/>
              </a:rPr>
              <a:t>What was the most helpful part of the sketch?  What were some of the things that made your sketch useful?  Were any of the sketches impossible to use and you were unable to find the item?  What made the map difficult or unreliable? </a:t>
            </a:r>
          </a:p>
          <a:p>
            <a:r>
              <a:rPr lang="en-US" sz="2600" dirty="0" smtClean="0">
                <a:latin typeface="Comic Sans MS" pitchFamily="66" charset="0"/>
              </a:rPr>
              <a:t>On a sticky note titled “map”, write down 2 or 3 skills or concepts this activity involved you in.  During round robin share of the information on </a:t>
            </a:r>
            <a:r>
              <a:rPr lang="en-US" sz="2600" dirty="0" err="1" smtClean="0">
                <a:latin typeface="Comic Sans MS" pitchFamily="66" charset="0"/>
              </a:rPr>
              <a:t>stickies</a:t>
            </a:r>
            <a:r>
              <a:rPr lang="en-US" sz="2600" dirty="0" smtClean="0">
                <a:latin typeface="Comic Sans MS" pitchFamily="66" charset="0"/>
              </a:rPr>
              <a:t>, jot down additional points you thought were useful</a:t>
            </a:r>
          </a:p>
          <a:p>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2113</Words>
  <Application>Microsoft Office PowerPoint</Application>
  <PresentationFormat>On-screen Show (4:3)</PresentationFormat>
  <Paragraphs>182</Paragraphs>
  <Slides>65</Slides>
  <Notes>26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Teaching science through the lens of scientific research</vt:lpstr>
      <vt:lpstr>Slide 2</vt:lpstr>
      <vt:lpstr>Slide 3</vt:lpstr>
      <vt:lpstr>Of course, it’s all for more powerful teaching and learning for the students!</vt:lpstr>
      <vt:lpstr>Let’s look at some ways to bring authentic science and skills into a classroom </vt:lpstr>
      <vt:lpstr>Slide 6</vt:lpstr>
      <vt:lpstr>Slide 7</vt:lpstr>
      <vt:lpstr>Isn’t pattern recognition and organizing data a major part of science?</vt:lpstr>
      <vt:lpstr>Think about</vt:lpstr>
      <vt:lpstr>Slide 10</vt:lpstr>
      <vt:lpstr>Writing skills</vt:lpstr>
      <vt:lpstr>PolarTREC Journals </vt:lpstr>
      <vt:lpstr>I had a few students volunteer to follow my expedition journals over the summer</vt:lpstr>
      <vt:lpstr>Journal writing?</vt:lpstr>
      <vt:lpstr>Why not have students write journal posts?</vt:lpstr>
      <vt:lpstr>Long term datasets</vt:lpstr>
      <vt:lpstr> Present your data</vt:lpstr>
      <vt:lpstr>Let’s look at the data again</vt:lpstr>
      <vt:lpstr>What does our data say now?</vt:lpstr>
      <vt:lpstr>UNDERSTANDING DATA… DOES IT MATTER?</vt:lpstr>
      <vt:lpstr>New Law in North Carolina Bans Latest Scientific Predictions of Sea-Level Rise </vt:lpstr>
      <vt:lpstr>What can be learned from an activity like this?</vt:lpstr>
      <vt:lpstr>Other ways to incorporate authentic polar research into a classroom</vt:lpstr>
      <vt:lpstr>You can use information from live expeditions to generate interest in your own classroom</vt:lpstr>
      <vt:lpstr> Field experience opportunities</vt:lpstr>
      <vt:lpstr>Opportunities to incorporate science</vt:lpstr>
      <vt:lpstr>What was it like to go to the Arctic?</vt:lpstr>
      <vt:lpstr>Slide 28</vt:lpstr>
      <vt:lpstr>Slide 29</vt:lpstr>
      <vt:lpstr>Slide 30</vt:lpstr>
      <vt:lpstr>Slide 31</vt:lpstr>
      <vt:lpstr>Slide 32</vt:lpstr>
      <vt:lpstr>Slide 33</vt:lpstr>
      <vt:lpstr>Where are we? </vt:lpstr>
      <vt:lpstr>What is our research about?</vt:lpstr>
      <vt:lpstr>Slide 36</vt:lpstr>
      <vt:lpstr>What do we need to know about tundra soil processes?</vt:lpstr>
      <vt:lpstr>Tussock Cottongrass!</vt:lpstr>
      <vt:lpstr>What are our Research Questions?</vt:lpstr>
      <vt:lpstr>How are we getting answers to these questions?</vt:lpstr>
      <vt:lpstr>   and warming the ecosystem!  </vt:lpstr>
      <vt:lpstr>Soil?  !</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43</cp:revision>
  <dcterms:created xsi:type="dcterms:W3CDTF">2012-10-05T00:10:18Z</dcterms:created>
  <dcterms:modified xsi:type="dcterms:W3CDTF">2012-11-11T13:21:17Z</dcterms:modified>
</cp:coreProperties>
</file>