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Layouts/slideLayout17.xml" ContentType="application/vnd.openxmlformats-officedocument.presentationml.slideLayout+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6" r:id="rId1"/>
    <p:sldMasterId id="2147483859" r:id="rId2"/>
  </p:sldMasterIdLst>
  <p:sldIdLst>
    <p:sldId id="256" r:id="rId3"/>
    <p:sldId id="257" r:id="rId4"/>
    <p:sldId id="258" r:id="rId5"/>
    <p:sldId id="259" r:id="rId6"/>
    <p:sldId id="260" r:id="rId7"/>
    <p:sldId id="261" r:id="rId8"/>
    <p:sldId id="262" r:id="rId9"/>
    <p:sldId id="263" r:id="rId10"/>
    <p:sldId id="264" r:id="rId11"/>
    <p:sldId id="268" r:id="rId12"/>
    <p:sldId id="265" r:id="rId13"/>
    <p:sldId id="269" r:id="rId14"/>
    <p:sldId id="266" r:id="rId15"/>
    <p:sldId id="267" r:id="rId16"/>
    <p:sldId id="270" r:id="rId17"/>
    <p:sldId id="273" r:id="rId18"/>
    <p:sldId id="274" r:id="rId19"/>
    <p:sldId id="295" r:id="rId20"/>
    <p:sldId id="272" r:id="rId21"/>
    <p:sldId id="275" r:id="rId22"/>
    <p:sldId id="277" r:id="rId23"/>
    <p:sldId id="276" r:id="rId24"/>
    <p:sldId id="278" r:id="rId25"/>
    <p:sldId id="279" r:id="rId26"/>
    <p:sldId id="281" r:id="rId27"/>
    <p:sldId id="280" r:id="rId28"/>
    <p:sldId id="282" r:id="rId29"/>
    <p:sldId id="288" r:id="rId30"/>
    <p:sldId id="289" r:id="rId31"/>
    <p:sldId id="290" r:id="rId32"/>
    <p:sldId id="283" r:id="rId33"/>
    <p:sldId id="292" r:id="rId34"/>
    <p:sldId id="284" r:id="rId35"/>
    <p:sldId id="293" r:id="rId36"/>
    <p:sldId id="294" r:id="rId37"/>
    <p:sldId id="285" r:id="rId38"/>
    <p:sldId id="286" r:id="rId39"/>
    <p:sldId id="287" r:id="rId40"/>
  </p:sldIdLst>
  <p:sldSz cx="9144000" cy="6858000" type="screen4x3"/>
  <p:notesSz cx="6858000" cy="9144000"/>
  <p:defaultTextStyle>
    <a:defPPr>
      <a:defRPr lang="pt-P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D179"/>
  </p:clrMru>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98" autoAdjust="0"/>
    <p:restoredTop sz="94627" autoAdjust="0"/>
  </p:normalViewPr>
  <p:slideViewPr>
    <p:cSldViewPr snapToGrid="0" snapToObjects="1">
      <p:cViewPr varScale="1">
        <p:scale>
          <a:sx n="112" d="100"/>
          <a:sy n="112" d="100"/>
        </p:scale>
        <p:origin x="-2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pt-PT"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a:p>
        </p:txBody>
      </p:sp>
      <p:sp>
        <p:nvSpPr>
          <p:cNvPr id="4" name="Date Placeholder 3"/>
          <p:cNvSpPr>
            <a:spLocks noGrp="1"/>
          </p:cNvSpPr>
          <p:nvPr>
            <p:ph type="dt" sz="half" idx="10"/>
          </p:nvPr>
        </p:nvSpPr>
        <p:spPr/>
        <p:txBody>
          <a:bodyPr/>
          <a:lstStyle/>
          <a:p>
            <a:fld id="{5DA9A7A6-6C3A-FD4E-9D7A-33E163CDB5B7}" type="datetimeFigureOut">
              <a:rPr lang="pt-PT" smtClean="0"/>
              <a:pPr/>
              <a:t>11/16/12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pt-PT"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p:txBody>
          <a:bodyPr/>
          <a:lstStyle/>
          <a:p>
            <a:fld id="{5DA9A7A6-6C3A-FD4E-9D7A-33E163CDB5B7}" type="datetimeFigureOut">
              <a:rPr lang="pt-PT" smtClean="0"/>
              <a:pPr/>
              <a:t>11/16/12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0A767D06-725D-044A-9982-15224F8AA5F4}" type="slidenum">
              <a:rPr lang="pt-PT" smtClean="0"/>
              <a:pPr/>
              <a:t>‹#›</a:t>
            </a:fld>
            <a:endParaRPr lang="pt-PT"/>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4" name="Date Placeholder 3"/>
          <p:cNvSpPr>
            <a:spLocks noGrp="1"/>
          </p:cNvSpPr>
          <p:nvPr>
            <p:ph type="dt" sz="half" idx="10"/>
          </p:nvPr>
        </p:nvSpPr>
        <p:spPr/>
        <p:txBody>
          <a:bodyPr/>
          <a:lstStyle/>
          <a:p>
            <a:fld id="{5DA9A7A6-6C3A-FD4E-9D7A-33E163CDB5B7}" type="datetimeFigureOut">
              <a:rPr lang="pt-PT" smtClean="0"/>
              <a:pPr/>
              <a:t>11/16/12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pt-PT"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4" name="Date Placeholder 3"/>
          <p:cNvSpPr>
            <a:spLocks noGrp="1"/>
          </p:cNvSpPr>
          <p:nvPr>
            <p:ph type="dt" sz="half" idx="10"/>
          </p:nvPr>
        </p:nvSpPr>
        <p:spPr/>
        <p:txBody>
          <a:bodyPr/>
          <a:lstStyle/>
          <a:p>
            <a:fld id="{5DA9A7A6-6C3A-FD4E-9D7A-33E163CDB5B7}" type="datetimeFigureOut">
              <a:rPr lang="pt-PT" smtClean="0"/>
              <a:pPr/>
              <a:t>11/16/12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PT"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PT" smtClean="0"/>
              <a:t>Click to edit Master subtitle style</a:t>
            </a:r>
            <a:endParaRPr kumimoji="0" lang="en-US"/>
          </a:p>
        </p:txBody>
      </p:sp>
      <p:sp>
        <p:nvSpPr>
          <p:cNvPr id="30" name="Date Placeholder 29"/>
          <p:cNvSpPr>
            <a:spLocks noGrp="1"/>
          </p:cNvSpPr>
          <p:nvPr>
            <p:ph type="dt" sz="half" idx="10"/>
          </p:nvPr>
        </p:nvSpPr>
        <p:spPr/>
        <p:txBody>
          <a:bodyPr/>
          <a:lstStyle/>
          <a:p>
            <a:fld id="{5DA9A7A6-6C3A-FD4E-9D7A-33E163CDB5B7}" type="datetimeFigureOut">
              <a:rPr lang="pt-PT" smtClean="0"/>
              <a:pPr/>
              <a:t>11/16/12</a:t>
            </a:fld>
            <a:endParaRPr lang="pt-PT"/>
          </a:p>
        </p:txBody>
      </p:sp>
      <p:sp>
        <p:nvSpPr>
          <p:cNvPr id="19" name="Footer Placeholder 18"/>
          <p:cNvSpPr>
            <a:spLocks noGrp="1"/>
          </p:cNvSpPr>
          <p:nvPr>
            <p:ph type="ftr" sz="quarter" idx="11"/>
          </p:nvPr>
        </p:nvSpPr>
        <p:spPr/>
        <p:txBody>
          <a:bodyPr/>
          <a:lstStyle/>
          <a:p>
            <a:endParaRPr lang="pt-PT"/>
          </a:p>
        </p:txBody>
      </p:sp>
      <p:sp>
        <p:nvSpPr>
          <p:cNvPr id="27" name="Slide Number Placeholder 26"/>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PT"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pt-PT" smtClean="0"/>
              <a:t>Click to edit Master text styles</a:t>
            </a:r>
          </a:p>
          <a:p>
            <a:pPr lvl="1" eaLnBrk="1" latinLnBrk="0" hangingPunct="1"/>
            <a:r>
              <a:rPr lang="pt-PT" smtClean="0"/>
              <a:t>Second level</a:t>
            </a:r>
          </a:p>
          <a:p>
            <a:pPr lvl="2" eaLnBrk="1" latinLnBrk="0" hangingPunct="1"/>
            <a:r>
              <a:rPr lang="pt-PT" smtClean="0"/>
              <a:t>Third level</a:t>
            </a:r>
          </a:p>
          <a:p>
            <a:pPr lvl="3" eaLnBrk="1" latinLnBrk="0" hangingPunct="1"/>
            <a:r>
              <a:rPr lang="pt-PT" smtClean="0"/>
              <a:t>Fourth level</a:t>
            </a:r>
          </a:p>
          <a:p>
            <a:pPr lvl="4" eaLnBrk="1" latinLnBrk="0" hangingPunct="1"/>
            <a:r>
              <a:rPr lang="pt-PT" smtClean="0"/>
              <a:t>Fifth level</a:t>
            </a:r>
            <a:endParaRPr kumimoji="0" lang="en-US"/>
          </a:p>
        </p:txBody>
      </p:sp>
      <p:sp>
        <p:nvSpPr>
          <p:cNvPr id="4" name="Date Placeholder 3"/>
          <p:cNvSpPr>
            <a:spLocks noGrp="1"/>
          </p:cNvSpPr>
          <p:nvPr>
            <p:ph type="dt" sz="half" idx="10"/>
          </p:nvPr>
        </p:nvSpPr>
        <p:spPr/>
        <p:txBody>
          <a:bodyPr/>
          <a:lstStyle/>
          <a:p>
            <a:fld id="{5DA9A7A6-6C3A-FD4E-9D7A-33E163CDB5B7}" type="datetimeFigureOut">
              <a:rPr lang="pt-PT" smtClean="0"/>
              <a:pPr/>
              <a:t>11/16/12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PT"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PT" smtClean="0"/>
              <a:t>Click to edit Master text styles</a:t>
            </a:r>
          </a:p>
        </p:txBody>
      </p:sp>
      <p:sp>
        <p:nvSpPr>
          <p:cNvPr id="4" name="Date Placeholder 3"/>
          <p:cNvSpPr>
            <a:spLocks noGrp="1"/>
          </p:cNvSpPr>
          <p:nvPr>
            <p:ph type="dt" sz="half" idx="10"/>
          </p:nvPr>
        </p:nvSpPr>
        <p:spPr/>
        <p:txBody>
          <a:bodyPr/>
          <a:lstStyle/>
          <a:p>
            <a:fld id="{5DA9A7A6-6C3A-FD4E-9D7A-33E163CDB5B7}" type="datetimeFigureOut">
              <a:rPr lang="pt-PT" smtClean="0"/>
              <a:pPr/>
              <a:t>11/16/12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pt-PT"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PT" smtClean="0"/>
              <a:t>Click to edit Master text styles</a:t>
            </a:r>
          </a:p>
          <a:p>
            <a:pPr lvl="1" eaLnBrk="1" latinLnBrk="0" hangingPunct="1"/>
            <a:r>
              <a:rPr lang="pt-PT" smtClean="0"/>
              <a:t>Second level</a:t>
            </a:r>
          </a:p>
          <a:p>
            <a:pPr lvl="2" eaLnBrk="1" latinLnBrk="0" hangingPunct="1"/>
            <a:r>
              <a:rPr lang="pt-PT" smtClean="0"/>
              <a:t>Third level</a:t>
            </a:r>
          </a:p>
          <a:p>
            <a:pPr lvl="3" eaLnBrk="1" latinLnBrk="0" hangingPunct="1"/>
            <a:r>
              <a:rPr lang="pt-PT" smtClean="0"/>
              <a:t>Fourth level</a:t>
            </a:r>
          </a:p>
          <a:p>
            <a:pPr lvl="4" eaLnBrk="1" latinLnBrk="0" hangingPunct="1"/>
            <a:r>
              <a:rPr lang="pt-PT"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PT" smtClean="0"/>
              <a:t>Click to edit Master text styles</a:t>
            </a:r>
          </a:p>
          <a:p>
            <a:pPr lvl="1" eaLnBrk="1" latinLnBrk="0" hangingPunct="1"/>
            <a:r>
              <a:rPr lang="pt-PT" smtClean="0"/>
              <a:t>Second level</a:t>
            </a:r>
          </a:p>
          <a:p>
            <a:pPr lvl="2" eaLnBrk="1" latinLnBrk="0" hangingPunct="1"/>
            <a:r>
              <a:rPr lang="pt-PT" smtClean="0"/>
              <a:t>Third level</a:t>
            </a:r>
          </a:p>
          <a:p>
            <a:pPr lvl="3" eaLnBrk="1" latinLnBrk="0" hangingPunct="1"/>
            <a:r>
              <a:rPr lang="pt-PT" smtClean="0"/>
              <a:t>Fourth level</a:t>
            </a:r>
          </a:p>
          <a:p>
            <a:pPr lvl="4" eaLnBrk="1" latinLnBrk="0" hangingPunct="1"/>
            <a:r>
              <a:rPr lang="pt-PT" smtClean="0"/>
              <a:t>Fifth level</a:t>
            </a:r>
            <a:endParaRPr kumimoji="0" lang="en-US"/>
          </a:p>
        </p:txBody>
      </p:sp>
      <p:sp>
        <p:nvSpPr>
          <p:cNvPr id="5" name="Date Placeholder 4"/>
          <p:cNvSpPr>
            <a:spLocks noGrp="1"/>
          </p:cNvSpPr>
          <p:nvPr>
            <p:ph type="dt" sz="half" idx="10"/>
          </p:nvPr>
        </p:nvSpPr>
        <p:spPr/>
        <p:txBody>
          <a:bodyPr/>
          <a:lstStyle/>
          <a:p>
            <a:fld id="{5DA9A7A6-6C3A-FD4E-9D7A-33E163CDB5B7}" type="datetimeFigureOut">
              <a:rPr lang="pt-PT" smtClean="0"/>
              <a:pPr/>
              <a:t>11/16/12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pt-PT"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PT"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PT"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PT" smtClean="0"/>
              <a:t>Click to edit Master text styles</a:t>
            </a:r>
          </a:p>
          <a:p>
            <a:pPr lvl="1" eaLnBrk="1" latinLnBrk="0" hangingPunct="1"/>
            <a:r>
              <a:rPr lang="pt-PT" smtClean="0"/>
              <a:t>Second level</a:t>
            </a:r>
          </a:p>
          <a:p>
            <a:pPr lvl="2" eaLnBrk="1" latinLnBrk="0" hangingPunct="1"/>
            <a:r>
              <a:rPr lang="pt-PT" smtClean="0"/>
              <a:t>Third level</a:t>
            </a:r>
          </a:p>
          <a:p>
            <a:pPr lvl="3" eaLnBrk="1" latinLnBrk="0" hangingPunct="1"/>
            <a:r>
              <a:rPr lang="pt-PT" smtClean="0"/>
              <a:t>Fourth level</a:t>
            </a:r>
          </a:p>
          <a:p>
            <a:pPr lvl="4" eaLnBrk="1" latinLnBrk="0" hangingPunct="1"/>
            <a:r>
              <a:rPr lang="pt-PT"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PT" smtClean="0"/>
              <a:t>Click to edit Master text styles</a:t>
            </a:r>
          </a:p>
          <a:p>
            <a:pPr lvl="1" eaLnBrk="1" latinLnBrk="0" hangingPunct="1"/>
            <a:r>
              <a:rPr lang="pt-PT" smtClean="0"/>
              <a:t>Second level</a:t>
            </a:r>
          </a:p>
          <a:p>
            <a:pPr lvl="2" eaLnBrk="1" latinLnBrk="0" hangingPunct="1"/>
            <a:r>
              <a:rPr lang="pt-PT" smtClean="0"/>
              <a:t>Third level</a:t>
            </a:r>
          </a:p>
          <a:p>
            <a:pPr lvl="3" eaLnBrk="1" latinLnBrk="0" hangingPunct="1"/>
            <a:r>
              <a:rPr lang="pt-PT" smtClean="0"/>
              <a:t>Fourth level</a:t>
            </a:r>
          </a:p>
          <a:p>
            <a:pPr lvl="4" eaLnBrk="1" latinLnBrk="0" hangingPunct="1"/>
            <a:r>
              <a:rPr lang="pt-PT" smtClean="0"/>
              <a:t>Fifth level</a:t>
            </a:r>
            <a:endParaRPr kumimoji="0" lang="en-US"/>
          </a:p>
        </p:txBody>
      </p:sp>
      <p:sp>
        <p:nvSpPr>
          <p:cNvPr id="7" name="Date Placeholder 6"/>
          <p:cNvSpPr>
            <a:spLocks noGrp="1"/>
          </p:cNvSpPr>
          <p:nvPr>
            <p:ph type="dt" sz="half" idx="10"/>
          </p:nvPr>
        </p:nvSpPr>
        <p:spPr/>
        <p:txBody>
          <a:bodyPr/>
          <a:lstStyle/>
          <a:p>
            <a:fld id="{5DA9A7A6-6C3A-FD4E-9D7A-33E163CDB5B7}" type="datetimeFigureOut">
              <a:rPr lang="pt-PT" smtClean="0"/>
              <a:pPr/>
              <a:t>11/16/12</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PT" smtClean="0"/>
              <a:t>Click to edit Master title style</a:t>
            </a:r>
            <a:endParaRPr kumimoji="0" lang="en-US"/>
          </a:p>
        </p:txBody>
      </p:sp>
      <p:sp>
        <p:nvSpPr>
          <p:cNvPr id="3" name="Date Placeholder 2"/>
          <p:cNvSpPr>
            <a:spLocks noGrp="1"/>
          </p:cNvSpPr>
          <p:nvPr>
            <p:ph type="dt" sz="half" idx="10"/>
          </p:nvPr>
        </p:nvSpPr>
        <p:spPr/>
        <p:txBody>
          <a:bodyPr/>
          <a:lstStyle/>
          <a:p>
            <a:fld id="{5DA9A7A6-6C3A-FD4E-9D7A-33E163CDB5B7}" type="datetimeFigureOut">
              <a:rPr lang="pt-PT" smtClean="0"/>
              <a:pPr/>
              <a:t>11/16/12</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9A7A6-6C3A-FD4E-9D7A-33E163CDB5B7}" type="datetimeFigureOut">
              <a:rPr lang="pt-PT" smtClean="0"/>
              <a:pPr/>
              <a:t>11/16/12</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Content Placeholder 2"/>
          <p:cNvSpPr>
            <a:spLocks noGrp="1"/>
          </p:cNvSpPr>
          <p:nvPr>
            <p:ph idx="1"/>
          </p:nvPr>
        </p:nvSpPr>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4" name="Date Placeholder 3"/>
          <p:cNvSpPr>
            <a:spLocks noGrp="1"/>
          </p:cNvSpPr>
          <p:nvPr>
            <p:ph type="dt" sz="half" idx="10"/>
          </p:nvPr>
        </p:nvSpPr>
        <p:spPr/>
        <p:txBody>
          <a:bodyPr/>
          <a:lstStyle/>
          <a:p>
            <a:fld id="{5DA9A7A6-6C3A-FD4E-9D7A-33E163CDB5B7}" type="datetimeFigureOut">
              <a:rPr lang="pt-PT" smtClean="0"/>
              <a:pPr/>
              <a:t>11/16/12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PT"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PT"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PT" smtClean="0"/>
              <a:t>Click to edit Master text styles</a:t>
            </a:r>
          </a:p>
          <a:p>
            <a:pPr lvl="1" eaLnBrk="1" latinLnBrk="0" hangingPunct="1"/>
            <a:r>
              <a:rPr lang="pt-PT" smtClean="0"/>
              <a:t>Second level</a:t>
            </a:r>
          </a:p>
          <a:p>
            <a:pPr lvl="2" eaLnBrk="1" latinLnBrk="0" hangingPunct="1"/>
            <a:r>
              <a:rPr lang="pt-PT" smtClean="0"/>
              <a:t>Third level</a:t>
            </a:r>
          </a:p>
          <a:p>
            <a:pPr lvl="3" eaLnBrk="1" latinLnBrk="0" hangingPunct="1"/>
            <a:r>
              <a:rPr lang="pt-PT" smtClean="0"/>
              <a:t>Fourth level</a:t>
            </a:r>
          </a:p>
          <a:p>
            <a:pPr lvl="4" eaLnBrk="1" latinLnBrk="0" hangingPunct="1"/>
            <a:r>
              <a:rPr lang="pt-PT" smtClean="0"/>
              <a:t>Fifth level</a:t>
            </a:r>
            <a:endParaRPr kumimoji="0" lang="en-US"/>
          </a:p>
        </p:txBody>
      </p:sp>
      <p:sp>
        <p:nvSpPr>
          <p:cNvPr id="5" name="Date Placeholder 4"/>
          <p:cNvSpPr>
            <a:spLocks noGrp="1"/>
          </p:cNvSpPr>
          <p:nvPr>
            <p:ph type="dt" sz="half" idx="10"/>
          </p:nvPr>
        </p:nvSpPr>
        <p:spPr/>
        <p:txBody>
          <a:bodyPr/>
          <a:lstStyle/>
          <a:p>
            <a:fld id="{5DA9A7A6-6C3A-FD4E-9D7A-33E163CDB5B7}" type="datetimeFigureOut">
              <a:rPr lang="pt-PT" smtClean="0"/>
              <a:pPr/>
              <a:t>11/16/12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PT"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PT" smtClean="0"/>
              <a:t>Click to edit Master text styles</a:t>
            </a:r>
          </a:p>
        </p:txBody>
      </p:sp>
      <p:sp>
        <p:nvSpPr>
          <p:cNvPr id="5" name="Date Placeholder 4"/>
          <p:cNvSpPr>
            <a:spLocks noGrp="1"/>
          </p:cNvSpPr>
          <p:nvPr>
            <p:ph type="dt" sz="half" idx="10"/>
          </p:nvPr>
        </p:nvSpPr>
        <p:spPr/>
        <p:txBody>
          <a:bodyPr/>
          <a:lstStyle/>
          <a:p>
            <a:fld id="{5DA9A7A6-6C3A-FD4E-9D7A-33E163CDB5B7}" type="datetimeFigureOut">
              <a:rPr lang="pt-PT" smtClean="0"/>
              <a:pPr/>
              <a:t>11/16/12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a:xfrm>
            <a:off x="8077200" y="6356350"/>
            <a:ext cx="609600" cy="365125"/>
          </a:xfrm>
        </p:spPr>
        <p:txBody>
          <a:bodyPr/>
          <a:lstStyle/>
          <a:p>
            <a:fld id="{0A767D06-725D-044A-9982-15224F8AA5F4}" type="slidenum">
              <a:rPr lang="pt-PT" smtClean="0"/>
              <a:pPr/>
              <a:t>‹#›</a:t>
            </a:fld>
            <a:endParaRPr lang="pt-P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PT"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PT"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t-PT" smtClean="0"/>
              <a:t>Click to edit Master text styles</a:t>
            </a:r>
          </a:p>
          <a:p>
            <a:pPr lvl="1" eaLnBrk="1" latinLnBrk="0" hangingPunct="1"/>
            <a:r>
              <a:rPr lang="pt-PT" smtClean="0"/>
              <a:t>Second level</a:t>
            </a:r>
          </a:p>
          <a:p>
            <a:pPr lvl="2" eaLnBrk="1" latinLnBrk="0" hangingPunct="1"/>
            <a:r>
              <a:rPr lang="pt-PT" smtClean="0"/>
              <a:t>Third level</a:t>
            </a:r>
          </a:p>
          <a:p>
            <a:pPr lvl="3" eaLnBrk="1" latinLnBrk="0" hangingPunct="1"/>
            <a:r>
              <a:rPr lang="pt-PT" smtClean="0"/>
              <a:t>Fourth level</a:t>
            </a:r>
          </a:p>
          <a:p>
            <a:pPr lvl="4" eaLnBrk="1" latinLnBrk="0" hangingPunct="1"/>
            <a:r>
              <a:rPr lang="pt-PT" smtClean="0"/>
              <a:t>Fifth level</a:t>
            </a:r>
            <a:endParaRPr kumimoji="0" lang="en-US"/>
          </a:p>
        </p:txBody>
      </p:sp>
      <p:sp>
        <p:nvSpPr>
          <p:cNvPr id="4" name="Date Placeholder 3"/>
          <p:cNvSpPr>
            <a:spLocks noGrp="1"/>
          </p:cNvSpPr>
          <p:nvPr>
            <p:ph type="dt" sz="half" idx="10"/>
          </p:nvPr>
        </p:nvSpPr>
        <p:spPr/>
        <p:txBody>
          <a:bodyPr/>
          <a:lstStyle/>
          <a:p>
            <a:fld id="{5DA9A7A6-6C3A-FD4E-9D7A-33E163CDB5B7}" type="datetimeFigureOut">
              <a:rPr lang="pt-PT" smtClean="0"/>
              <a:pPr/>
              <a:t>11/16/12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pt-PT"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pt-PT" smtClean="0"/>
              <a:t>Click to edit Master text styles</a:t>
            </a:r>
          </a:p>
          <a:p>
            <a:pPr lvl="1" eaLnBrk="1" latinLnBrk="0" hangingPunct="1"/>
            <a:r>
              <a:rPr lang="pt-PT" smtClean="0"/>
              <a:t>Second level</a:t>
            </a:r>
          </a:p>
          <a:p>
            <a:pPr lvl="2" eaLnBrk="1" latinLnBrk="0" hangingPunct="1"/>
            <a:r>
              <a:rPr lang="pt-PT" smtClean="0"/>
              <a:t>Third level</a:t>
            </a:r>
          </a:p>
          <a:p>
            <a:pPr lvl="3" eaLnBrk="1" latinLnBrk="0" hangingPunct="1"/>
            <a:r>
              <a:rPr lang="pt-PT" smtClean="0"/>
              <a:t>Fourth level</a:t>
            </a:r>
          </a:p>
          <a:p>
            <a:pPr lvl="4" eaLnBrk="1" latinLnBrk="0" hangingPunct="1"/>
            <a:r>
              <a:rPr lang="pt-PT" smtClean="0"/>
              <a:t>Fifth level</a:t>
            </a:r>
            <a:endParaRPr kumimoji="0" lang="en-US"/>
          </a:p>
        </p:txBody>
      </p:sp>
      <p:sp>
        <p:nvSpPr>
          <p:cNvPr id="4" name="Date Placeholder 3"/>
          <p:cNvSpPr>
            <a:spLocks noGrp="1"/>
          </p:cNvSpPr>
          <p:nvPr>
            <p:ph type="dt" sz="half" idx="10"/>
          </p:nvPr>
        </p:nvSpPr>
        <p:spPr/>
        <p:txBody>
          <a:bodyPr/>
          <a:lstStyle/>
          <a:p>
            <a:fld id="{5DA9A7A6-6C3A-FD4E-9D7A-33E163CDB5B7}" type="datetimeFigureOut">
              <a:rPr lang="pt-PT" smtClean="0"/>
              <a:pPr/>
              <a:t>11/16/12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pt-PT"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a:p>
        </p:txBody>
      </p:sp>
      <p:sp>
        <p:nvSpPr>
          <p:cNvPr id="4" name="Date Placeholder 3"/>
          <p:cNvSpPr>
            <a:spLocks noGrp="1"/>
          </p:cNvSpPr>
          <p:nvPr>
            <p:ph type="dt" sz="half" idx="10"/>
          </p:nvPr>
        </p:nvSpPr>
        <p:spPr/>
        <p:txBody>
          <a:bodyPr/>
          <a:lstStyle/>
          <a:p>
            <a:fld id="{5DA9A7A6-6C3A-FD4E-9D7A-33E163CDB5B7}" type="datetimeFigureOut">
              <a:rPr lang="pt-PT" smtClean="0"/>
              <a:pPr/>
              <a:t>11/16/12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B1AA4845-A08A-4DF4-8D99-E2E7B6D41C67}" type="slidenum">
              <a:rPr/>
              <a:pPr/>
              <a:t>‹#›</a:t>
            </a:fld>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pt-PT"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Click to edit Master text styles</a:t>
            </a:r>
          </a:p>
        </p:txBody>
      </p:sp>
      <p:sp>
        <p:nvSpPr>
          <p:cNvPr id="4" name="Date Placeholder 3"/>
          <p:cNvSpPr>
            <a:spLocks noGrp="1"/>
          </p:cNvSpPr>
          <p:nvPr>
            <p:ph type="dt" sz="half" idx="10"/>
          </p:nvPr>
        </p:nvSpPr>
        <p:spPr/>
        <p:txBody>
          <a:bodyPr/>
          <a:lstStyle/>
          <a:p>
            <a:fld id="{5DA9A7A6-6C3A-FD4E-9D7A-33E163CDB5B7}" type="datetimeFigureOut">
              <a:rPr lang="pt-PT" smtClean="0"/>
              <a:pPr/>
              <a:t>11/16/12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pt-PT"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5" name="Date Placeholder 4"/>
          <p:cNvSpPr>
            <a:spLocks noGrp="1"/>
          </p:cNvSpPr>
          <p:nvPr>
            <p:ph type="dt" sz="half" idx="10"/>
          </p:nvPr>
        </p:nvSpPr>
        <p:spPr/>
        <p:txBody>
          <a:bodyPr/>
          <a:lstStyle/>
          <a:p>
            <a:fld id="{5DA9A7A6-6C3A-FD4E-9D7A-33E163CDB5B7}" type="datetimeFigureOut">
              <a:rPr lang="pt-PT" smtClean="0"/>
              <a:pPr/>
              <a:t>11/16/12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pt-PT"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7" name="Date Placeholder 6"/>
          <p:cNvSpPr>
            <a:spLocks noGrp="1"/>
          </p:cNvSpPr>
          <p:nvPr>
            <p:ph type="dt" sz="half" idx="10"/>
          </p:nvPr>
        </p:nvSpPr>
        <p:spPr/>
        <p:txBody>
          <a:bodyPr/>
          <a:lstStyle/>
          <a:p>
            <a:fld id="{5DA9A7A6-6C3A-FD4E-9D7A-33E163CDB5B7}" type="datetimeFigureOut">
              <a:rPr lang="pt-PT" smtClean="0"/>
              <a:pPr/>
              <a:t>11/16/12</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Date Placeholder 2"/>
          <p:cNvSpPr>
            <a:spLocks noGrp="1"/>
          </p:cNvSpPr>
          <p:nvPr>
            <p:ph type="dt" sz="half" idx="10"/>
          </p:nvPr>
        </p:nvSpPr>
        <p:spPr/>
        <p:txBody>
          <a:bodyPr/>
          <a:lstStyle/>
          <a:p>
            <a:fld id="{5DA9A7A6-6C3A-FD4E-9D7A-33E163CDB5B7}" type="datetimeFigureOut">
              <a:rPr lang="pt-PT" smtClean="0"/>
              <a:pPr/>
              <a:t>11/16/12</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9A7A6-6C3A-FD4E-9D7A-33E163CDB5B7}" type="datetimeFigureOut">
              <a:rPr lang="pt-PT" smtClean="0"/>
              <a:pPr/>
              <a:t>11/16/12</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pt-PT"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p:txBody>
          <a:bodyPr/>
          <a:lstStyle/>
          <a:p>
            <a:fld id="{5DA9A7A6-6C3A-FD4E-9D7A-33E163CDB5B7}" type="datetimeFigureOut">
              <a:rPr lang="pt-PT" smtClean="0"/>
              <a:pPr/>
              <a:t>11/16/12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0A767D06-725D-044A-9982-15224F8AA5F4}"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pt-PT"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DA9A7A6-6C3A-FD4E-9D7A-33E163CDB5B7}" type="datetimeFigureOut">
              <a:rPr lang="pt-PT" smtClean="0"/>
              <a:pPr/>
              <a:t>11/16/12</a:t>
            </a:fld>
            <a:endParaRPr lang="pt-PT"/>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pt-PT"/>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0A767D06-725D-044A-9982-15224F8AA5F4}" type="slidenum">
              <a:rPr lang="pt-PT" smtClean="0"/>
              <a:pPr/>
              <a:t>‹#›</a:t>
            </a:fld>
            <a:endParaRPr lang="pt-PT"/>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PT"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PT" smtClean="0"/>
              <a:t>Click to edit Master text styles</a:t>
            </a:r>
          </a:p>
          <a:p>
            <a:pPr lvl="1" eaLnBrk="1" latinLnBrk="0" hangingPunct="1"/>
            <a:r>
              <a:rPr kumimoji="0" lang="pt-PT" smtClean="0"/>
              <a:t>Second level</a:t>
            </a:r>
          </a:p>
          <a:p>
            <a:pPr lvl="2" eaLnBrk="1" latinLnBrk="0" hangingPunct="1"/>
            <a:r>
              <a:rPr kumimoji="0" lang="pt-PT" smtClean="0"/>
              <a:t>Third level</a:t>
            </a:r>
          </a:p>
          <a:p>
            <a:pPr lvl="3" eaLnBrk="1" latinLnBrk="0" hangingPunct="1"/>
            <a:r>
              <a:rPr kumimoji="0" lang="pt-PT" smtClean="0"/>
              <a:t>Fourth level</a:t>
            </a:r>
          </a:p>
          <a:p>
            <a:pPr lvl="4" eaLnBrk="1" latinLnBrk="0" hangingPunct="1"/>
            <a:r>
              <a:rPr kumimoji="0" lang="pt-PT"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DA9A7A6-6C3A-FD4E-9D7A-33E163CDB5B7}" type="datetimeFigureOut">
              <a:rPr lang="pt-PT" smtClean="0"/>
              <a:pPr/>
              <a:t>11/16/12</a:t>
            </a:fld>
            <a:endParaRPr lang="pt-P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P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767D06-725D-044A-9982-15224F8AA5F4}" type="slidenum">
              <a:rPr lang="pt-PT" smtClean="0"/>
              <a:pPr/>
              <a:t>‹#›</a:t>
            </a:fld>
            <a:endParaRPr lang="pt-P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14.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4.xml"/><Relationship Id="rId2" Type="http://schemas.openxmlformats.org/officeDocument/2006/relationships/image" Target="../media/image1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jpeg"/><Relationship Id="rId3"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jpeg"/><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6.jpeg"/><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jpeg"/><Relationship Id="rId3"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hyperlink" Target="http://www.mom.gr/homepage.asp?ITMID=101&amp;LANG=EN" TargetMode="External"/><Relationship Id="rId1" Type="http://schemas.openxmlformats.org/officeDocument/2006/relationships/slideLayout" Target="../slideLayouts/slideLayout14.xml"/><Relationship Id="rId2"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2.jpeg"/><Relationship Id="rId3"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hyperlink" Target="http://www.arkive.org/weddell-seal/leptonychotes-weddellii/video-10.html" TargetMode="External"/><Relationship Id="rId4" Type="http://schemas.openxmlformats.org/officeDocument/2006/relationships/hyperlink" Target="http://www.arkive.org/" TargetMode="External"/><Relationship Id="rId1" Type="http://schemas.openxmlformats.org/officeDocument/2006/relationships/slideLayout" Target="../slideLayouts/slideLayout14.xml"/><Relationship Id="rId2" Type="http://schemas.openxmlformats.org/officeDocument/2006/relationships/image" Target="../media/image3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6.jpeg"/><Relationship Id="rId3" Type="http://schemas.openxmlformats.org/officeDocument/2006/relationships/hyperlink" Target="http://www.arkive.org/mediterranean-monk-seal/monachus-monachus/video-06.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polartrec.com/resources/video/weddel-seal-movements" TargetMode="External"/><Relationship Id="rId3"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en.wikipedia.org/wiki/User:Karamash" TargetMode="External"/><Relationship Id="rId5" Type="http://schemas.openxmlformats.org/officeDocument/2006/relationships/hyperlink" Target="http://en.wikipedia.org/" TargetMode="External"/><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2.jpeg"/><Relationship Id="rId3" Type="http://schemas.openxmlformats.org/officeDocument/2006/relationships/hyperlink" Target="http://williams.eeb.ucsc.edu/teachers/Activity%20Pages/Milk.ht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3.png"/><Relationship Id="rId3"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1" Type="http://schemas.openxmlformats.org/officeDocument/2006/relationships/hyperlink" Target="http://eol.org" TargetMode="External"/><Relationship Id="rId12" Type="http://schemas.openxmlformats.org/officeDocument/2006/relationships/hyperlink" Target="http://www.antarctica.ac.uk" TargetMode="External"/><Relationship Id="rId1" Type="http://schemas.openxmlformats.org/officeDocument/2006/relationships/slideLayout" Target="../slideLayouts/slideLayout14.xml"/><Relationship Id="rId2" Type="http://schemas.openxmlformats.org/officeDocument/2006/relationships/hyperlink" Target="http://www.polartrec.com" TargetMode="External"/><Relationship Id="rId3" Type="http://schemas.openxmlformats.org/officeDocument/2006/relationships/hyperlink" Target="http://www.arkive.org/" TargetMode="External"/><Relationship Id="rId4" Type="http://schemas.openxmlformats.org/officeDocument/2006/relationships/hyperlink" Target="http://www.pinnipeds.org" TargetMode="External"/><Relationship Id="rId5" Type="http://schemas.openxmlformats.org/officeDocument/2006/relationships/hyperlink" Target="http://www.monachus-guardian.org/mguard15/1523perspe.htm" TargetMode="External"/><Relationship Id="rId6" Type="http://schemas.openxmlformats.org/officeDocument/2006/relationships/hyperlink" Target="http://www.monachus-guardian.org/mguard08/08infocu.htm" TargetMode="External"/><Relationship Id="rId7" Type="http://schemas.openxmlformats.org/officeDocument/2006/relationships/hyperlink" Target="http://www.youtube.com/watch?v=iuhBrY8MzdE" TargetMode="External"/><Relationship Id="rId8" Type="http://schemas.openxmlformats.org/officeDocument/2006/relationships/hyperlink" Target="http://www.zeehondencreche.nl/wb/pages/about-seals" TargetMode="External"/><Relationship Id="rId9" Type="http://schemas.openxmlformats.org/officeDocument/2006/relationships/hyperlink" Target="http://www.polarconservation.org" TargetMode="External"/><Relationship Id="rId10" Type="http://schemas.openxmlformats.org/officeDocument/2006/relationships/hyperlink" Target="http://marinesciencetoday.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jpe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4.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5145" y="-69790"/>
            <a:ext cx="6600705" cy="2316821"/>
          </a:xfrm>
        </p:spPr>
        <p:txBody>
          <a:bodyPr>
            <a:normAutofit fontScale="90000"/>
          </a:bodyPr>
          <a:lstStyle/>
          <a:p>
            <a:pPr algn="l"/>
            <a:r>
              <a:rPr lang="pt-PT" dirty="0" err="1" smtClean="0">
                <a:solidFill>
                  <a:schemeClr val="accent1">
                    <a:lumMod val="75000"/>
                  </a:schemeClr>
                </a:solidFill>
              </a:rPr>
              <a:t>When</a:t>
            </a:r>
            <a:r>
              <a:rPr lang="pt-PT" dirty="0" smtClean="0">
                <a:solidFill>
                  <a:schemeClr val="accent1">
                    <a:lumMod val="75000"/>
                  </a:schemeClr>
                </a:solidFill>
              </a:rPr>
              <a:t> </a:t>
            </a:r>
            <a:r>
              <a:rPr lang="pt-PT" dirty="0" err="1" smtClean="0">
                <a:solidFill>
                  <a:schemeClr val="accent1">
                    <a:lumMod val="75000"/>
                  </a:schemeClr>
                </a:solidFill>
              </a:rPr>
              <a:t>environmental</a:t>
            </a:r>
            <a:r>
              <a:rPr lang="pt-PT" dirty="0" smtClean="0">
                <a:solidFill>
                  <a:schemeClr val="accent1">
                    <a:lumMod val="75000"/>
                  </a:schemeClr>
                </a:solidFill>
              </a:rPr>
              <a:t> </a:t>
            </a:r>
            <a:r>
              <a:rPr lang="pt-PT" dirty="0" err="1" smtClean="0">
                <a:solidFill>
                  <a:schemeClr val="accent1">
                    <a:lumMod val="75000"/>
                  </a:schemeClr>
                </a:solidFill>
              </a:rPr>
              <a:t>conditions</a:t>
            </a:r>
            <a:r>
              <a:rPr lang="pt-PT" dirty="0" smtClean="0">
                <a:solidFill>
                  <a:schemeClr val="accent1">
                    <a:lumMod val="75000"/>
                  </a:schemeClr>
                </a:solidFill>
              </a:rPr>
              <a:t> </a:t>
            </a:r>
            <a:r>
              <a:rPr lang="pt-PT" dirty="0" err="1" smtClean="0">
                <a:solidFill>
                  <a:schemeClr val="accent1">
                    <a:lumMod val="75000"/>
                  </a:schemeClr>
                </a:solidFill>
              </a:rPr>
              <a:t>promote</a:t>
            </a:r>
            <a:r>
              <a:rPr lang="pt-PT" dirty="0" smtClean="0">
                <a:solidFill>
                  <a:schemeClr val="accent1">
                    <a:lumMod val="75000"/>
                  </a:schemeClr>
                </a:solidFill>
              </a:rPr>
              <a:t> </a:t>
            </a:r>
            <a:r>
              <a:rPr lang="pt-PT" dirty="0" err="1" smtClean="0">
                <a:solidFill>
                  <a:schemeClr val="accent1">
                    <a:lumMod val="75000"/>
                  </a:schemeClr>
                </a:solidFill>
              </a:rPr>
              <a:t>evolution</a:t>
            </a:r>
            <a:endParaRPr lang="pt-PT" dirty="0">
              <a:solidFill>
                <a:schemeClr val="accent1">
                  <a:lumMod val="75000"/>
                </a:schemeClr>
              </a:solidFill>
            </a:endParaRPr>
          </a:p>
        </p:txBody>
      </p:sp>
      <p:sp>
        <p:nvSpPr>
          <p:cNvPr id="3" name="Subtitle 2"/>
          <p:cNvSpPr>
            <a:spLocks noGrp="1"/>
          </p:cNvSpPr>
          <p:nvPr>
            <p:ph type="subTitle" idx="1"/>
          </p:nvPr>
        </p:nvSpPr>
        <p:spPr>
          <a:xfrm>
            <a:off x="2422235" y="5401264"/>
            <a:ext cx="6400800" cy="1752600"/>
          </a:xfrm>
        </p:spPr>
        <p:txBody>
          <a:bodyPr/>
          <a:lstStyle/>
          <a:p>
            <a:r>
              <a:rPr lang="en-US" i="1" dirty="0" smtClean="0"/>
              <a:t>An introduction to </a:t>
            </a:r>
            <a:r>
              <a:rPr lang="en-US" i="1" dirty="0" err="1" smtClean="0"/>
              <a:t>morpho</a:t>
            </a:r>
            <a:r>
              <a:rPr lang="en-US" i="1" dirty="0" smtClean="0"/>
              <a:t>-physiological and behavioral differences between two </a:t>
            </a:r>
            <a:r>
              <a:rPr lang="en-US" dirty="0" err="1" smtClean="0"/>
              <a:t>phocids</a:t>
            </a:r>
            <a:endParaRPr lang="pt-P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1601" y="327709"/>
            <a:ext cx="8229600" cy="1194899"/>
          </a:xfrm>
        </p:spPr>
        <p:txBody>
          <a:bodyPr>
            <a:normAutofit/>
          </a:bodyPr>
          <a:lstStyle/>
          <a:p>
            <a:r>
              <a:rPr lang="pt-PT" sz="3600" u="sng" dirty="0" err="1" smtClean="0"/>
              <a:t>Weddell</a:t>
            </a:r>
            <a:r>
              <a:rPr lang="pt-PT" sz="3600" u="sng" dirty="0" smtClean="0"/>
              <a:t> </a:t>
            </a:r>
            <a:r>
              <a:rPr lang="pt-PT" sz="3600" u="sng" dirty="0" err="1" smtClean="0"/>
              <a:t>Seal</a:t>
            </a:r>
            <a:r>
              <a:rPr lang="pt-PT" sz="3600" u="sng" dirty="0" smtClean="0"/>
              <a:t> </a:t>
            </a:r>
            <a:br>
              <a:rPr lang="pt-PT" sz="3600" u="sng" dirty="0" smtClean="0"/>
            </a:br>
            <a:r>
              <a:rPr lang="pt-PT" sz="3600" u="sng" dirty="0" err="1" smtClean="0"/>
              <a:t>Distribution</a:t>
            </a:r>
            <a:endParaRPr lang="pt-PT" sz="3600" u="sng" dirty="0"/>
          </a:p>
        </p:txBody>
      </p:sp>
      <p:pic>
        <p:nvPicPr>
          <p:cNvPr id="10" name="Picture 9" descr="images.jpg"/>
          <p:cNvPicPr>
            <a:picLocks noChangeAspect="1"/>
          </p:cNvPicPr>
          <p:nvPr/>
        </p:nvPicPr>
        <p:blipFill>
          <a:blip r:embed="rId2"/>
          <a:stretch>
            <a:fillRect/>
          </a:stretch>
        </p:blipFill>
        <p:spPr>
          <a:xfrm>
            <a:off x="4354853" y="0"/>
            <a:ext cx="4789147" cy="1576021"/>
          </a:xfrm>
          <a:prstGeom prst="rect">
            <a:avLst/>
          </a:prstGeom>
        </p:spPr>
      </p:pic>
      <p:pic>
        <p:nvPicPr>
          <p:cNvPr id="6" name="Content Placeholder 5" descr="weddell.jpg"/>
          <p:cNvPicPr>
            <a:picLocks noGrp="1" noChangeAspect="1"/>
          </p:cNvPicPr>
          <p:nvPr>
            <p:ph idx="1"/>
          </p:nvPr>
        </p:nvPicPr>
        <p:blipFill>
          <a:blip r:embed="rId3"/>
          <a:srcRect l="-43170" r="-43170"/>
          <a:stretch>
            <a:fillRect/>
          </a:stretch>
        </p:blipFill>
        <p:spPr>
          <a:xfrm>
            <a:off x="7897241" y="0"/>
            <a:ext cx="1598513" cy="852540"/>
          </a:xfrm>
        </p:spPr>
      </p:pic>
      <p:sp>
        <p:nvSpPr>
          <p:cNvPr id="12" name="Rectangle 11"/>
          <p:cNvSpPr/>
          <p:nvPr/>
        </p:nvSpPr>
        <p:spPr>
          <a:xfrm>
            <a:off x="4521284" y="2077079"/>
            <a:ext cx="4243483" cy="3785652"/>
          </a:xfrm>
          <a:prstGeom prst="rect">
            <a:avLst/>
          </a:prstGeom>
        </p:spPr>
        <p:txBody>
          <a:bodyPr wrap="square">
            <a:spAutoFit/>
          </a:bodyPr>
          <a:lstStyle/>
          <a:p>
            <a:pPr algn="just"/>
            <a:r>
              <a:rPr lang="en-US" sz="2000" dirty="0"/>
              <a:t>Weddell seals live in Antarctic regions on fast ice areas and in the sea.</a:t>
            </a:r>
            <a:r>
              <a:rPr lang="en-US" sz="2000" dirty="0" smtClean="0"/>
              <a:t> They </a:t>
            </a:r>
            <a:r>
              <a:rPr lang="en-US" sz="2000" dirty="0"/>
              <a:t>don't migrate and local movements are caused by changes in ice conditions.</a:t>
            </a:r>
            <a:r>
              <a:rPr lang="en-US" sz="2000" dirty="0" smtClean="0"/>
              <a:t> </a:t>
            </a:r>
          </a:p>
          <a:p>
            <a:pPr algn="just"/>
            <a:endParaRPr lang="en-US" sz="2000" dirty="0" smtClean="0"/>
          </a:p>
          <a:p>
            <a:pPr algn="just"/>
            <a:r>
              <a:rPr lang="en-US" sz="2000" dirty="0" smtClean="0"/>
              <a:t>Underwater </a:t>
            </a:r>
            <a:r>
              <a:rPr lang="en-US" sz="2000" dirty="0"/>
              <a:t>swimming occurs under natural ice cracks or under ice areas thin enough so that the seals can chew breathing holes using canine teeth. Ice areas</a:t>
            </a:r>
            <a:r>
              <a:rPr lang="en-US" sz="2000" dirty="0" smtClean="0"/>
              <a:t> where these seals  dwell are usually flat icy plains</a:t>
            </a:r>
            <a:endParaRPr lang="pt-PT" sz="2000" dirty="0"/>
          </a:p>
        </p:txBody>
      </p:sp>
      <p:pic>
        <p:nvPicPr>
          <p:cNvPr id="13" name="Picture 12" descr="Weddell-seal-pup-and-adult-in-water.jpg"/>
          <p:cNvPicPr>
            <a:picLocks noChangeAspect="1"/>
          </p:cNvPicPr>
          <p:nvPr/>
        </p:nvPicPr>
        <p:blipFill>
          <a:blip r:embed="rId4"/>
          <a:stretch>
            <a:fillRect/>
          </a:stretch>
        </p:blipFill>
        <p:spPr>
          <a:xfrm>
            <a:off x="435291" y="1865402"/>
            <a:ext cx="3380875" cy="2259039"/>
          </a:xfrm>
          <a:prstGeom prst="rect">
            <a:avLst/>
          </a:prstGeom>
        </p:spPr>
      </p:pic>
      <p:pic>
        <p:nvPicPr>
          <p:cNvPr id="16" name="Picture 15" descr="53616c7465645f5f66d8da8dfb66916a79e078b15c3eff52d1e700f7063a16ec.jpg"/>
          <p:cNvPicPr>
            <a:picLocks noChangeAspect="1"/>
          </p:cNvPicPr>
          <p:nvPr/>
        </p:nvPicPr>
        <p:blipFill>
          <a:blip r:embed="rId5"/>
          <a:stretch>
            <a:fillRect/>
          </a:stretch>
        </p:blipFill>
        <p:spPr>
          <a:xfrm>
            <a:off x="435291" y="4352168"/>
            <a:ext cx="3380875" cy="221009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mapmsdis.gif"/>
          <p:cNvPicPr>
            <a:picLocks noGrp="1" noChangeAspect="1"/>
          </p:cNvPicPr>
          <p:nvPr>
            <p:ph idx="1"/>
          </p:nvPr>
        </p:nvPicPr>
        <p:blipFill>
          <a:blip r:embed="rId2"/>
          <a:srcRect l="-5041" r="-5041"/>
          <a:stretch>
            <a:fillRect/>
          </a:stretch>
        </p:blipFill>
        <p:spPr>
          <a:xfrm>
            <a:off x="1428647" y="1789856"/>
            <a:ext cx="6481823" cy="3456973"/>
          </a:xfrm>
        </p:spPr>
      </p:pic>
      <p:sp>
        <p:nvSpPr>
          <p:cNvPr id="4" name="Title 1"/>
          <p:cNvSpPr txBox="1">
            <a:spLocks/>
          </p:cNvSpPr>
          <p:nvPr/>
        </p:nvSpPr>
        <p:spPr>
          <a:xfrm>
            <a:off x="457200" y="330745"/>
            <a:ext cx="8229600" cy="762244"/>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600" b="0" i="0" u="sng" strike="noStrike" kern="1200" cap="none" spc="0" normalizeH="0" baseline="0" noProof="0" dirty="0" err="1" smtClean="0">
                <a:ln>
                  <a:noFill/>
                </a:ln>
                <a:solidFill>
                  <a:schemeClr val="tx2"/>
                </a:solidFill>
                <a:effectLst/>
                <a:uLnTx/>
                <a:uFillTx/>
                <a:latin typeface="+mj-lt"/>
                <a:ea typeface="+mj-ea"/>
                <a:cs typeface="+mj-cs"/>
              </a:rPr>
              <a:t>Mediterranean</a:t>
            </a:r>
            <a:r>
              <a:rPr kumimoji="0" lang="pt-PT" sz="3600" b="0" i="0" u="sng" strike="noStrike" kern="1200" cap="none" spc="0" normalizeH="0" noProof="0" dirty="0" smtClean="0">
                <a:ln>
                  <a:noFill/>
                </a:ln>
                <a:solidFill>
                  <a:schemeClr val="tx2"/>
                </a:solidFill>
                <a:effectLst/>
                <a:uLnTx/>
                <a:uFillTx/>
                <a:latin typeface="+mj-lt"/>
                <a:ea typeface="+mj-ea"/>
                <a:cs typeface="+mj-cs"/>
              </a:rPr>
              <a:t> </a:t>
            </a:r>
            <a:r>
              <a:rPr lang="pt-PT" sz="3600" u="sng" noProof="0" dirty="0">
                <a:solidFill>
                  <a:schemeClr val="tx2"/>
                </a:solidFill>
                <a:latin typeface="+mj-lt"/>
                <a:ea typeface="+mj-ea"/>
                <a:cs typeface="+mj-cs"/>
              </a:rPr>
              <a:t>M</a:t>
            </a:r>
            <a:r>
              <a:rPr lang="pt-PT" sz="3600" u="sng" dirty="0" err="1" smtClean="0">
                <a:solidFill>
                  <a:schemeClr val="tx2"/>
                </a:solidFill>
                <a:latin typeface="+mj-lt"/>
                <a:ea typeface="+mj-ea"/>
                <a:cs typeface="+mj-cs"/>
              </a:rPr>
              <a:t>onk</a:t>
            </a:r>
            <a:r>
              <a:rPr lang="pt-PT" sz="3600" u="sng" dirty="0" smtClean="0">
                <a:solidFill>
                  <a:schemeClr val="tx2"/>
                </a:solidFill>
                <a:latin typeface="+mj-lt"/>
                <a:ea typeface="+mj-ea"/>
                <a:cs typeface="+mj-cs"/>
              </a:rPr>
              <a:t> </a:t>
            </a:r>
            <a:r>
              <a:rPr kumimoji="0" lang="pt-PT" sz="3600" b="0" i="0" u="sng" strike="noStrike" kern="1200" cap="none" spc="0" normalizeH="0" baseline="0" noProof="0" dirty="0" err="1" smtClean="0">
                <a:ln>
                  <a:noFill/>
                </a:ln>
                <a:solidFill>
                  <a:schemeClr val="tx2"/>
                </a:solidFill>
                <a:effectLst/>
                <a:uLnTx/>
                <a:uFillTx/>
                <a:latin typeface="+mj-lt"/>
                <a:ea typeface="+mj-ea"/>
                <a:cs typeface="+mj-cs"/>
              </a:rPr>
              <a:t>Seal</a:t>
            </a:r>
            <a:r>
              <a:rPr kumimoji="0" lang="pt-PT" sz="3600" b="0" i="0" u="sng" strike="noStrike" kern="1200" cap="none" spc="0" normalizeH="0" baseline="0" noProof="0" dirty="0" smtClean="0">
                <a:ln>
                  <a:noFill/>
                </a:ln>
                <a:solidFill>
                  <a:schemeClr val="tx2"/>
                </a:solidFill>
                <a:effectLst/>
                <a:uLnTx/>
                <a:uFillTx/>
                <a:latin typeface="+mj-lt"/>
                <a:ea typeface="+mj-ea"/>
                <a:cs typeface="+mj-cs"/>
              </a:rPr>
              <a:t> </a:t>
            </a:r>
            <a:r>
              <a:rPr kumimoji="0" lang="pt-PT" sz="3600" b="0" i="0" u="sng" strike="noStrike" kern="1200" cap="none" spc="0" normalizeH="0" baseline="0" noProof="0" dirty="0" err="1" smtClean="0">
                <a:ln>
                  <a:noFill/>
                </a:ln>
                <a:solidFill>
                  <a:schemeClr val="tx2"/>
                </a:solidFill>
                <a:effectLst/>
                <a:uLnTx/>
                <a:uFillTx/>
                <a:latin typeface="+mj-lt"/>
                <a:ea typeface="+mj-ea"/>
                <a:cs typeface="+mj-cs"/>
              </a:rPr>
              <a:t>Distribution</a:t>
            </a:r>
            <a:endParaRPr kumimoji="0" lang="pt-PT" sz="3600" b="0" i="0" u="sng" strike="noStrike" kern="1200" cap="none" spc="0" normalizeH="0" baseline="0" noProof="0" dirty="0">
              <a:ln>
                <a:noFill/>
              </a:ln>
              <a:solidFill>
                <a:schemeClr val="tx2"/>
              </a:solidFill>
              <a:effectLst/>
              <a:uLnTx/>
              <a:uFillTx/>
              <a:latin typeface="+mj-lt"/>
              <a:ea typeface="+mj-ea"/>
              <a:cs typeface="+mj-cs"/>
            </a:endParaRPr>
          </a:p>
        </p:txBody>
      </p:sp>
      <p:sp>
        <p:nvSpPr>
          <p:cNvPr id="8" name="Rectangle 7"/>
          <p:cNvSpPr/>
          <p:nvPr/>
        </p:nvSpPr>
        <p:spPr>
          <a:xfrm>
            <a:off x="983022" y="5296649"/>
            <a:ext cx="7703778" cy="1200328"/>
          </a:xfrm>
          <a:prstGeom prst="rect">
            <a:avLst/>
          </a:prstGeom>
        </p:spPr>
        <p:txBody>
          <a:bodyPr wrap="square">
            <a:spAutoFit/>
          </a:bodyPr>
          <a:lstStyle/>
          <a:p>
            <a:pPr algn="just"/>
            <a:r>
              <a:rPr lang="en-US" sz="2400" dirty="0" smtClean="0"/>
              <a:t>There are two populations, </a:t>
            </a:r>
            <a:r>
              <a:rPr lang="en-US" sz="2400" dirty="0"/>
              <a:t>one in the northeastern Mediterranean and the other in the northeast Atlantic, off the coast of northwest Africa</a:t>
            </a:r>
            <a:r>
              <a:rPr lang="pt-PT" sz="2400" dirty="0" smtClean="0"/>
              <a:t> .</a:t>
            </a:r>
            <a:endParaRPr lang="pt-PT"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mapmsdis.gif"/>
          <p:cNvPicPr>
            <a:picLocks noGrp="1" noChangeAspect="1"/>
          </p:cNvPicPr>
          <p:nvPr>
            <p:ph idx="1"/>
          </p:nvPr>
        </p:nvPicPr>
        <p:blipFill>
          <a:blip r:embed="rId2"/>
          <a:srcRect l="-5041" r="-5041"/>
          <a:stretch>
            <a:fillRect/>
          </a:stretch>
        </p:blipFill>
        <p:spPr>
          <a:xfrm>
            <a:off x="7092297" y="255197"/>
            <a:ext cx="2051703" cy="1094242"/>
          </a:xfrm>
        </p:spPr>
      </p:pic>
      <p:sp>
        <p:nvSpPr>
          <p:cNvPr id="4" name="Title 1"/>
          <p:cNvSpPr txBox="1">
            <a:spLocks/>
          </p:cNvSpPr>
          <p:nvPr/>
        </p:nvSpPr>
        <p:spPr>
          <a:xfrm>
            <a:off x="457200" y="330744"/>
            <a:ext cx="6262731" cy="1018695"/>
          </a:xfrm>
          <a:prstGeom prst="rect">
            <a:avLst/>
          </a:prstGeom>
        </p:spPr>
        <p:txBody>
          <a:bodyPr vert="horz" lIns="0" rIns="0" bIns="0" anchor="b">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600" b="0" i="0" u="sng" strike="noStrike" kern="1200" cap="none" spc="0" normalizeH="0" baseline="0" noProof="0" dirty="0" err="1" smtClean="0">
                <a:ln>
                  <a:noFill/>
                </a:ln>
                <a:solidFill>
                  <a:schemeClr val="tx2"/>
                </a:solidFill>
                <a:effectLst/>
                <a:uLnTx/>
                <a:uFillTx/>
                <a:latin typeface="+mj-lt"/>
                <a:ea typeface="+mj-ea"/>
                <a:cs typeface="+mj-cs"/>
              </a:rPr>
              <a:t>Mediterranean</a:t>
            </a:r>
            <a:r>
              <a:rPr kumimoji="0" lang="pt-PT" sz="3600" b="0" i="0" u="sng" strike="noStrike" kern="1200" cap="none" spc="0" normalizeH="0" noProof="0" dirty="0" smtClean="0">
                <a:ln>
                  <a:noFill/>
                </a:ln>
                <a:solidFill>
                  <a:schemeClr val="tx2"/>
                </a:solidFill>
                <a:effectLst/>
                <a:uLnTx/>
                <a:uFillTx/>
                <a:latin typeface="+mj-lt"/>
                <a:ea typeface="+mj-ea"/>
                <a:cs typeface="+mj-cs"/>
              </a:rPr>
              <a:t> </a:t>
            </a:r>
            <a:r>
              <a:rPr lang="pt-PT" sz="3600" u="sng" noProof="0" dirty="0">
                <a:solidFill>
                  <a:schemeClr val="tx2"/>
                </a:solidFill>
                <a:latin typeface="+mj-lt"/>
                <a:ea typeface="+mj-ea"/>
                <a:cs typeface="+mj-cs"/>
              </a:rPr>
              <a:t>M</a:t>
            </a:r>
            <a:r>
              <a:rPr lang="pt-PT" sz="3600" u="sng" dirty="0" err="1" smtClean="0">
                <a:solidFill>
                  <a:schemeClr val="tx2"/>
                </a:solidFill>
                <a:latin typeface="+mj-lt"/>
                <a:ea typeface="+mj-ea"/>
                <a:cs typeface="+mj-cs"/>
              </a:rPr>
              <a:t>onk</a:t>
            </a:r>
            <a:r>
              <a:rPr lang="pt-PT" sz="3600" u="sng" dirty="0" smtClean="0">
                <a:solidFill>
                  <a:schemeClr val="tx2"/>
                </a:solidFill>
                <a:latin typeface="+mj-lt"/>
                <a:ea typeface="+mj-ea"/>
                <a:cs typeface="+mj-cs"/>
              </a:rPr>
              <a:t> </a:t>
            </a:r>
            <a:r>
              <a:rPr kumimoji="0" lang="pt-PT" sz="3600" b="0" i="0" u="sng" strike="noStrike" kern="1200" cap="none" spc="0" normalizeH="0" baseline="0" noProof="0" dirty="0" err="1" smtClean="0">
                <a:ln>
                  <a:noFill/>
                </a:ln>
                <a:solidFill>
                  <a:schemeClr val="tx2"/>
                </a:solidFill>
                <a:effectLst/>
                <a:uLnTx/>
                <a:uFillTx/>
                <a:latin typeface="+mj-lt"/>
                <a:ea typeface="+mj-ea"/>
                <a:cs typeface="+mj-cs"/>
              </a:rPr>
              <a:t>Seal</a:t>
            </a:r>
            <a:r>
              <a:rPr kumimoji="0" lang="pt-PT" sz="3600" b="0" i="0" u="sng" strike="noStrike" kern="1200" cap="none" spc="0" normalizeH="0" baseline="0" noProof="0" dirty="0" smtClean="0">
                <a:ln>
                  <a:noFill/>
                </a:ln>
                <a:solidFill>
                  <a:schemeClr val="tx2"/>
                </a:solidFill>
                <a:effectLst/>
                <a:uLnTx/>
                <a:uFillTx/>
                <a:latin typeface="+mj-lt"/>
                <a:ea typeface="+mj-ea"/>
                <a:cs typeface="+mj-cs"/>
              </a:rPr>
              <a:t> </a:t>
            </a:r>
            <a:r>
              <a:rPr kumimoji="0" lang="pt-PT" sz="3600" b="0" i="0" u="sng" strike="noStrike" kern="1200" cap="none" spc="0" normalizeH="0" baseline="0" noProof="0" dirty="0" err="1" smtClean="0">
                <a:ln>
                  <a:noFill/>
                </a:ln>
                <a:solidFill>
                  <a:schemeClr val="tx2"/>
                </a:solidFill>
                <a:effectLst/>
                <a:uLnTx/>
                <a:uFillTx/>
                <a:latin typeface="+mj-lt"/>
                <a:ea typeface="+mj-ea"/>
                <a:cs typeface="+mj-cs"/>
              </a:rPr>
              <a:t>Distribution</a:t>
            </a:r>
            <a:endParaRPr kumimoji="0" lang="pt-PT" sz="3600" b="0" i="0" u="sng" strike="noStrike" kern="1200" cap="none" spc="0" normalizeH="0" baseline="0" noProof="0" dirty="0">
              <a:ln>
                <a:noFill/>
              </a:ln>
              <a:solidFill>
                <a:schemeClr val="tx2"/>
              </a:solidFill>
              <a:effectLst/>
              <a:uLnTx/>
              <a:uFillTx/>
              <a:latin typeface="+mj-lt"/>
              <a:ea typeface="+mj-ea"/>
              <a:cs typeface="+mj-cs"/>
            </a:endParaRPr>
          </a:p>
        </p:txBody>
      </p:sp>
      <p:sp>
        <p:nvSpPr>
          <p:cNvPr id="8" name="Rectangle 7"/>
          <p:cNvSpPr/>
          <p:nvPr/>
        </p:nvSpPr>
        <p:spPr>
          <a:xfrm>
            <a:off x="457200" y="1759564"/>
            <a:ext cx="7703778" cy="1938992"/>
          </a:xfrm>
          <a:prstGeom prst="rect">
            <a:avLst/>
          </a:prstGeom>
        </p:spPr>
        <p:txBody>
          <a:bodyPr wrap="square">
            <a:spAutoFit/>
          </a:bodyPr>
          <a:lstStyle/>
          <a:p>
            <a:pPr algn="just"/>
            <a:r>
              <a:rPr lang="en-US" sz="2400" dirty="0"/>
              <a:t>Mediterranean monk seals mostly seek refuge in inaccessible caves, often along remote, cliff-bound coasts. Such caves may have underwater entrances, not visible from the water line.</a:t>
            </a:r>
            <a:endParaRPr lang="pt-PT" sz="2400" dirty="0"/>
          </a:p>
          <a:p>
            <a:pPr algn="just"/>
            <a:endParaRPr lang="pt-PT" sz="2400" dirty="0"/>
          </a:p>
        </p:txBody>
      </p:sp>
      <p:pic>
        <p:nvPicPr>
          <p:cNvPr id="7" name="Picture 6" descr="Suitable cave.jpg"/>
          <p:cNvPicPr>
            <a:picLocks noChangeAspect="1"/>
          </p:cNvPicPr>
          <p:nvPr/>
        </p:nvPicPr>
        <p:blipFill>
          <a:blip r:embed="rId3"/>
          <a:stretch>
            <a:fillRect/>
          </a:stretch>
        </p:blipFill>
        <p:spPr>
          <a:xfrm>
            <a:off x="5005431" y="3698556"/>
            <a:ext cx="3429000" cy="2286000"/>
          </a:xfrm>
          <a:prstGeom prst="rect">
            <a:avLst/>
          </a:prstGeom>
        </p:spPr>
      </p:pic>
      <p:pic>
        <p:nvPicPr>
          <p:cNvPr id="9" name="Picture 8" descr="Mediterranean-monk-seal-on-beach.jpg"/>
          <p:cNvPicPr>
            <a:picLocks noChangeAspect="1"/>
          </p:cNvPicPr>
          <p:nvPr/>
        </p:nvPicPr>
        <p:blipFill>
          <a:blip r:embed="rId4"/>
          <a:stretch>
            <a:fillRect/>
          </a:stretch>
        </p:blipFill>
        <p:spPr>
          <a:xfrm>
            <a:off x="818676" y="3481728"/>
            <a:ext cx="3739858" cy="2502828"/>
          </a:xfrm>
          <a:prstGeom prst="rect">
            <a:avLst/>
          </a:prstGeom>
        </p:spPr>
      </p:pic>
      <p:sp>
        <p:nvSpPr>
          <p:cNvPr id="11" name="Rectangle 10"/>
          <p:cNvSpPr/>
          <p:nvPr/>
        </p:nvSpPr>
        <p:spPr>
          <a:xfrm>
            <a:off x="1138852" y="6180422"/>
            <a:ext cx="4905175" cy="369332"/>
          </a:xfrm>
          <a:prstGeom prst="rect">
            <a:avLst/>
          </a:prstGeom>
        </p:spPr>
        <p:txBody>
          <a:bodyPr wrap="square">
            <a:spAutoFit/>
          </a:bodyPr>
          <a:lstStyle/>
          <a:p>
            <a:r>
              <a:rPr lang="en-US" dirty="0" smtClean="0"/>
              <a:t>Mediterranean monk seals habit in  </a:t>
            </a:r>
            <a:endParaRPr lang="pt-P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227"/>
            <a:ext cx="8229600" cy="1292720"/>
          </a:xfrm>
          <a:solidFill>
            <a:schemeClr val="accent1">
              <a:lumMod val="20000"/>
              <a:lumOff val="80000"/>
            </a:schemeClr>
          </a:solidFill>
        </p:spPr>
        <p:txBody>
          <a:bodyPr>
            <a:noAutofit/>
          </a:bodyPr>
          <a:lstStyle/>
          <a:p>
            <a:pPr algn="just"/>
            <a:r>
              <a:rPr lang="en-US" sz="2800" dirty="0" smtClean="0">
                <a:solidFill>
                  <a:srgbClr val="03495C"/>
                </a:solidFill>
              </a:rPr>
              <a:t>Incredible !!</a:t>
            </a:r>
            <a:br>
              <a:rPr lang="en-US" sz="2800" dirty="0" smtClean="0">
                <a:solidFill>
                  <a:srgbClr val="03495C"/>
                </a:solidFill>
              </a:rPr>
            </a:br>
            <a:r>
              <a:rPr lang="en-US" sz="2800" dirty="0" smtClean="0">
                <a:solidFill>
                  <a:srgbClr val="03495C"/>
                </a:solidFill>
              </a:rPr>
              <a:t>These species live in very different environments, with opposite climates.</a:t>
            </a:r>
            <a:endParaRPr lang="pt-PT" sz="2800" dirty="0">
              <a:solidFill>
                <a:srgbClr val="03495C"/>
              </a:solidFill>
            </a:endParaRPr>
          </a:p>
        </p:txBody>
      </p:sp>
      <p:sp>
        <p:nvSpPr>
          <p:cNvPr id="3" name="Content Placeholder 2"/>
          <p:cNvSpPr>
            <a:spLocks noGrp="1"/>
          </p:cNvSpPr>
          <p:nvPr>
            <p:ph idx="1"/>
          </p:nvPr>
        </p:nvSpPr>
        <p:spPr>
          <a:xfrm>
            <a:off x="457200" y="2341675"/>
            <a:ext cx="8276726" cy="1468510"/>
          </a:xfrm>
          <a:ln w="57150" cmpd="sng">
            <a:solidFill>
              <a:schemeClr val="tx2"/>
            </a:solidFill>
          </a:ln>
        </p:spPr>
        <p:txBody>
          <a:bodyPr anchor="b">
            <a:normAutofit/>
          </a:bodyPr>
          <a:lstStyle/>
          <a:p>
            <a:pPr>
              <a:buNone/>
            </a:pPr>
            <a:r>
              <a:rPr lang="en-US" sz="2400" dirty="0" smtClean="0"/>
              <a:t>Will these climatic differences interfere in their behavior?</a:t>
            </a:r>
          </a:p>
          <a:p>
            <a:pPr>
              <a:buNone/>
            </a:pPr>
            <a:r>
              <a:rPr lang="en-US" sz="2400" dirty="0" smtClean="0"/>
              <a:t>How will your body woks in temperatures so different?</a:t>
            </a:r>
          </a:p>
          <a:p>
            <a:pPr>
              <a:buNone/>
            </a:pPr>
            <a:r>
              <a:rPr lang="en-US" sz="2400" dirty="0" smtClean="0"/>
              <a:t>How Weddell seals survive such cold climates?</a:t>
            </a:r>
            <a:endParaRPr lang="pt-PT" sz="2400" dirty="0"/>
          </a:p>
        </p:txBody>
      </p:sp>
      <p:sp>
        <p:nvSpPr>
          <p:cNvPr id="5" name="TextBox 4"/>
          <p:cNvSpPr txBox="1"/>
          <p:nvPr/>
        </p:nvSpPr>
        <p:spPr>
          <a:xfrm>
            <a:off x="2112380" y="4372083"/>
            <a:ext cx="6574420" cy="2000548"/>
          </a:xfrm>
          <a:prstGeom prst="rect">
            <a:avLst/>
          </a:prstGeom>
          <a:noFill/>
        </p:spPr>
        <p:txBody>
          <a:bodyPr wrap="square" rtlCol="0">
            <a:spAutoFit/>
          </a:bodyPr>
          <a:lstStyle/>
          <a:p>
            <a:r>
              <a:rPr lang="pt-PT" sz="2400" b="1" dirty="0" err="1" smtClean="0">
                <a:solidFill>
                  <a:srgbClr val="FF0000"/>
                </a:solidFill>
              </a:rPr>
              <a:t>Tip</a:t>
            </a:r>
            <a:r>
              <a:rPr lang="pt-PT" sz="2400" b="1" dirty="0" smtClean="0"/>
              <a:t>: </a:t>
            </a:r>
            <a:r>
              <a:rPr lang="en-US" sz="2000" dirty="0" smtClean="0"/>
              <a:t>the human species inhabits in climates ranging from tropical to polar (Arctic indigenous peoples). What are the strategies that we have for survival in these climatic extremes?</a:t>
            </a:r>
            <a:r>
              <a:rPr lang="pt-PT" sz="2000" dirty="0" smtClean="0"/>
              <a:t> </a:t>
            </a:r>
          </a:p>
          <a:p>
            <a:r>
              <a:rPr lang="pt-PT" dirty="0" err="1" smtClean="0"/>
              <a:t>Can</a:t>
            </a:r>
            <a:r>
              <a:rPr lang="pt-PT" dirty="0" smtClean="0"/>
              <a:t> a </a:t>
            </a:r>
            <a:r>
              <a:rPr lang="pt-PT" dirty="0" err="1" smtClean="0"/>
              <a:t>Scarf</a:t>
            </a:r>
            <a:r>
              <a:rPr lang="pt-PT" dirty="0" smtClean="0"/>
              <a:t> </a:t>
            </a:r>
            <a:r>
              <a:rPr lang="pt-PT" dirty="0" err="1" smtClean="0"/>
              <a:t>and</a:t>
            </a:r>
            <a:r>
              <a:rPr lang="pt-PT" dirty="0" smtClean="0"/>
              <a:t> </a:t>
            </a:r>
            <a:r>
              <a:rPr lang="pt-PT" dirty="0" err="1" smtClean="0"/>
              <a:t>an</a:t>
            </a:r>
            <a:r>
              <a:rPr lang="pt-PT" dirty="0" smtClean="0"/>
              <a:t> </a:t>
            </a:r>
            <a:r>
              <a:rPr lang="pt-PT" dirty="0" err="1" smtClean="0"/>
              <a:t>hat</a:t>
            </a:r>
            <a:r>
              <a:rPr lang="pt-PT" dirty="0" smtClean="0"/>
              <a:t> </a:t>
            </a:r>
            <a:r>
              <a:rPr lang="pt-PT" dirty="0" err="1" smtClean="0"/>
              <a:t>be</a:t>
            </a:r>
            <a:r>
              <a:rPr lang="pt-PT" dirty="0" smtClean="0"/>
              <a:t> </a:t>
            </a:r>
            <a:r>
              <a:rPr lang="pt-PT" dirty="0" err="1" smtClean="0"/>
              <a:t>the</a:t>
            </a:r>
            <a:r>
              <a:rPr lang="pt-PT" dirty="0" smtClean="0"/>
              <a:t> </a:t>
            </a:r>
            <a:r>
              <a:rPr lang="pt-PT" dirty="0" err="1" smtClean="0"/>
              <a:t>solution</a:t>
            </a:r>
            <a:r>
              <a:rPr lang="pt-PT" dirty="0" smtClean="0"/>
              <a:t> for </a:t>
            </a:r>
            <a:r>
              <a:rPr lang="pt-PT" dirty="0" err="1" smtClean="0"/>
              <a:t>weddell</a:t>
            </a:r>
            <a:r>
              <a:rPr lang="pt-PT" dirty="0" smtClean="0"/>
              <a:t> </a:t>
            </a:r>
            <a:r>
              <a:rPr lang="pt-PT" dirty="0" err="1" smtClean="0"/>
              <a:t>seals</a:t>
            </a:r>
            <a:r>
              <a:rPr lang="pt-PT" dirty="0" smtClean="0"/>
              <a:t> </a:t>
            </a:r>
            <a:r>
              <a:rPr lang="pt-PT" dirty="0" err="1" smtClean="0"/>
              <a:t>or</a:t>
            </a:r>
            <a:r>
              <a:rPr lang="pt-PT" dirty="0" smtClean="0"/>
              <a:t> a </a:t>
            </a:r>
            <a:r>
              <a:rPr lang="pt-PT" dirty="0" err="1" smtClean="0"/>
              <a:t>sun</a:t>
            </a:r>
            <a:r>
              <a:rPr lang="pt-PT" dirty="0" smtClean="0"/>
              <a:t> </a:t>
            </a:r>
            <a:r>
              <a:rPr lang="pt-PT" dirty="0" err="1" smtClean="0"/>
              <a:t>glasses</a:t>
            </a:r>
            <a:r>
              <a:rPr lang="pt-PT" dirty="0" smtClean="0"/>
              <a:t> </a:t>
            </a:r>
            <a:r>
              <a:rPr lang="pt-PT" dirty="0" err="1" smtClean="0"/>
              <a:t>and</a:t>
            </a:r>
            <a:r>
              <a:rPr lang="pt-PT" dirty="0" smtClean="0"/>
              <a:t> </a:t>
            </a:r>
            <a:r>
              <a:rPr lang="en-US" dirty="0" smtClean="0"/>
              <a:t>flip-flops for Monk Seals?</a:t>
            </a:r>
            <a:endParaRPr lang="pt-PT" dirty="0"/>
          </a:p>
        </p:txBody>
      </p:sp>
      <p:pic>
        <p:nvPicPr>
          <p:cNvPr id="6" name="Picture 5" descr="73077-Royalty-Free-RF-Clipart-Illustration-Of-A-Cute-Black-And-White-Penguin-Wearing-A-Green-Hat-And-Red-Winter-Scarf.jpg"/>
          <p:cNvPicPr>
            <a:picLocks noChangeAspect="1"/>
          </p:cNvPicPr>
          <p:nvPr/>
        </p:nvPicPr>
        <p:blipFill>
          <a:blip r:embed="rId2"/>
          <a:stretch>
            <a:fillRect/>
          </a:stretch>
        </p:blipFill>
        <p:spPr>
          <a:xfrm>
            <a:off x="457200" y="4352829"/>
            <a:ext cx="1391419" cy="201980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7719" y="255233"/>
            <a:ext cx="3612110" cy="1428479"/>
          </a:xfrm>
        </p:spPr>
        <p:txBody>
          <a:bodyPr>
            <a:normAutofit/>
          </a:bodyPr>
          <a:lstStyle/>
          <a:p>
            <a:r>
              <a:rPr lang="pt-PT" sz="3600" dirty="0" err="1" smtClean="0"/>
              <a:t>Let’s</a:t>
            </a:r>
            <a:r>
              <a:rPr lang="pt-PT" sz="3600" dirty="0" smtClean="0"/>
              <a:t> compare </a:t>
            </a:r>
            <a:r>
              <a:rPr lang="pt-PT" sz="3600" dirty="0" err="1" smtClean="0"/>
              <a:t>the</a:t>
            </a:r>
            <a:r>
              <a:rPr lang="pt-PT" sz="3600" dirty="0" smtClean="0"/>
              <a:t> </a:t>
            </a:r>
            <a:r>
              <a:rPr lang="pt-PT" sz="3600" dirty="0" err="1" smtClean="0"/>
              <a:t>morpo-physiology</a:t>
            </a:r>
            <a:endParaRPr lang="pt-PT" sz="3600" dirty="0"/>
          </a:p>
        </p:txBody>
      </p:sp>
      <p:pic>
        <p:nvPicPr>
          <p:cNvPr id="5" name="Picture 4" descr="Weddell-seal-portrait.jpg"/>
          <p:cNvPicPr>
            <a:picLocks noChangeAspect="1"/>
          </p:cNvPicPr>
          <p:nvPr/>
        </p:nvPicPr>
        <p:blipFill>
          <a:blip r:embed="rId2"/>
          <a:stretch>
            <a:fillRect/>
          </a:stretch>
        </p:blipFill>
        <p:spPr>
          <a:xfrm>
            <a:off x="0" y="3094623"/>
            <a:ext cx="5752711" cy="3752538"/>
          </a:xfrm>
          <a:prstGeom prst="rect">
            <a:avLst/>
          </a:prstGeom>
        </p:spPr>
      </p:pic>
      <p:sp>
        <p:nvSpPr>
          <p:cNvPr id="6" name="Rectangle 5"/>
          <p:cNvSpPr/>
          <p:nvPr/>
        </p:nvSpPr>
        <p:spPr>
          <a:xfrm>
            <a:off x="6076528" y="4970892"/>
            <a:ext cx="2731208" cy="1200329"/>
          </a:xfrm>
          <a:prstGeom prst="rect">
            <a:avLst/>
          </a:prstGeom>
        </p:spPr>
        <p:txBody>
          <a:bodyPr wrap="square">
            <a:spAutoFit/>
          </a:bodyPr>
          <a:lstStyle/>
          <a:p>
            <a:r>
              <a:rPr lang="pt-PT" sz="3600" dirty="0" err="1" smtClean="0"/>
              <a:t>and</a:t>
            </a:r>
            <a:r>
              <a:rPr lang="pt-PT" sz="3600" dirty="0" smtClean="0"/>
              <a:t> </a:t>
            </a:r>
            <a:r>
              <a:rPr lang="pt-PT" sz="3600" dirty="0" err="1" smtClean="0"/>
              <a:t>behaviour</a:t>
            </a:r>
            <a:endParaRPr lang="pt-PT" sz="3600" dirty="0"/>
          </a:p>
        </p:txBody>
      </p:sp>
      <p:pic>
        <p:nvPicPr>
          <p:cNvPr id="8" name="Content Placeholder 7" descr="mediterranean-monk-seal.jpg"/>
          <p:cNvPicPr>
            <a:picLocks noGrp="1" noChangeAspect="1"/>
          </p:cNvPicPr>
          <p:nvPr>
            <p:ph idx="1"/>
          </p:nvPr>
        </p:nvPicPr>
        <p:blipFill>
          <a:blip r:embed="rId3"/>
          <a:srcRect l="-14881" r="-14881"/>
          <a:stretch>
            <a:fillRect/>
          </a:stretch>
        </p:blipFill>
        <p:spPr>
          <a:xfrm>
            <a:off x="3293530" y="1"/>
            <a:ext cx="6641002" cy="3541868"/>
          </a:xfrm>
        </p:spPr>
      </p:pic>
      <p:sp>
        <p:nvSpPr>
          <p:cNvPr id="9" name="Rectangle 8"/>
          <p:cNvSpPr/>
          <p:nvPr/>
        </p:nvSpPr>
        <p:spPr>
          <a:xfrm>
            <a:off x="6945962" y="124428"/>
            <a:ext cx="2198038" cy="261610"/>
          </a:xfrm>
          <a:prstGeom prst="rect">
            <a:avLst/>
          </a:prstGeom>
        </p:spPr>
        <p:txBody>
          <a:bodyPr wrap="none">
            <a:spAutoFit/>
          </a:bodyPr>
          <a:lstStyle/>
          <a:p>
            <a:r>
              <a:rPr lang="en-US" sz="1100" dirty="0" smtClean="0">
                <a:solidFill>
                  <a:schemeClr val="bg2"/>
                </a:solidFill>
              </a:rPr>
              <a:t>Photo credits: </a:t>
            </a:r>
            <a:r>
              <a:rPr lang="en-US" sz="1100" dirty="0" err="1" smtClean="0">
                <a:solidFill>
                  <a:schemeClr val="bg2"/>
                </a:solidFill>
              </a:rPr>
              <a:t>huntercourse.com</a:t>
            </a:r>
            <a:endParaRPr lang="pt-PT" sz="1100" dirty="0">
              <a:solidFill>
                <a:schemeClr val="bg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2110"/>
            <a:ext cx="3577404" cy="693477"/>
          </a:xfrm>
          <a:solidFill>
            <a:schemeClr val="accent1">
              <a:lumMod val="20000"/>
              <a:lumOff val="80000"/>
            </a:schemeClr>
          </a:solidFill>
        </p:spPr>
        <p:txBody>
          <a:bodyPr anchor="b">
            <a:normAutofit fontScale="90000"/>
          </a:bodyPr>
          <a:lstStyle/>
          <a:p>
            <a:pPr algn="ctr"/>
            <a:r>
              <a:rPr lang="pt-PT" dirty="0" smtClean="0">
                <a:solidFill>
                  <a:srgbClr val="03495C"/>
                </a:solidFill>
              </a:rPr>
              <a:t>Vital </a:t>
            </a:r>
            <a:r>
              <a:rPr lang="pt-PT" dirty="0" err="1" smtClean="0">
                <a:solidFill>
                  <a:srgbClr val="03495C"/>
                </a:solidFill>
              </a:rPr>
              <a:t>statistics</a:t>
            </a:r>
            <a:endParaRPr lang="pt-PT" dirty="0">
              <a:solidFill>
                <a:srgbClr val="03495C"/>
              </a:solidFill>
            </a:endParaRPr>
          </a:p>
        </p:txBody>
      </p:sp>
      <p:graphicFrame>
        <p:nvGraphicFramePr>
          <p:cNvPr id="8" name="Content Placeholder 7"/>
          <p:cNvGraphicFramePr>
            <a:graphicFrameLocks noGrp="1"/>
          </p:cNvGraphicFramePr>
          <p:nvPr>
            <p:ph idx="1"/>
          </p:nvPr>
        </p:nvGraphicFramePr>
        <p:xfrm>
          <a:off x="457200" y="1682552"/>
          <a:ext cx="4135353" cy="4302759"/>
        </p:xfrm>
        <a:graphic>
          <a:graphicData uri="http://schemas.openxmlformats.org/drawingml/2006/table">
            <a:tbl>
              <a:tblPr firstRow="1" bandRow="1">
                <a:tableStyleId>{5C22544A-7EE6-4342-B048-85BDC9FD1C3A}</a:tableStyleId>
              </a:tblPr>
              <a:tblGrid>
                <a:gridCol w="1130349"/>
                <a:gridCol w="623680"/>
                <a:gridCol w="2381324"/>
              </a:tblGrid>
              <a:tr h="345440">
                <a:tc>
                  <a:txBody>
                    <a:bodyPr/>
                    <a:lstStyle/>
                    <a:p>
                      <a:pPr algn="ctr">
                        <a:spcAft>
                          <a:spcPts val="0"/>
                        </a:spcAft>
                      </a:pPr>
                      <a:r>
                        <a:rPr kumimoji="0" lang="en-US" sz="1400" b="1" i="1" kern="1200" dirty="0" err="1" smtClean="0">
                          <a:solidFill>
                            <a:schemeClr val="tx1"/>
                          </a:solidFill>
                          <a:latin typeface="+mn-lt"/>
                          <a:ea typeface="+mn-ea"/>
                          <a:cs typeface="+mn-cs"/>
                        </a:rPr>
                        <a:t>Leptonychotes</a:t>
                      </a:r>
                      <a:r>
                        <a:rPr kumimoji="0" lang="en-US" sz="1400" b="1" i="1" kern="1200" dirty="0" smtClean="0">
                          <a:solidFill>
                            <a:schemeClr val="tx1"/>
                          </a:solidFill>
                          <a:latin typeface="+mn-lt"/>
                          <a:ea typeface="+mn-ea"/>
                          <a:cs typeface="+mn-cs"/>
                        </a:rPr>
                        <a:t> </a:t>
                      </a:r>
                      <a:r>
                        <a:rPr kumimoji="0" lang="en-US" sz="1400" b="1" i="1" kern="1200" dirty="0" err="1" smtClean="0">
                          <a:solidFill>
                            <a:schemeClr val="tx1"/>
                          </a:solidFill>
                          <a:latin typeface="+mn-lt"/>
                          <a:ea typeface="+mn-ea"/>
                          <a:cs typeface="+mn-cs"/>
                        </a:rPr>
                        <a:t>weddelli</a:t>
                      </a:r>
                      <a:r>
                        <a:rPr lang="pt-PT" sz="1400" dirty="0" smtClean="0">
                          <a:solidFill>
                            <a:schemeClr val="tx1"/>
                          </a:solidFill>
                        </a:rPr>
                        <a:t> </a:t>
                      </a:r>
                      <a:endParaRPr lang="pt-PT" sz="1400" dirty="0">
                        <a:solidFill>
                          <a:schemeClr val="tx1"/>
                        </a:solidFill>
                        <a:latin typeface="Times New Roman"/>
                        <a:ea typeface="Cambria"/>
                        <a:cs typeface="Times New Roman"/>
                      </a:endParaRPr>
                    </a:p>
                  </a:txBody>
                  <a:tcPr marL="0" marR="0" marT="0" marB="0" anchor="ctr"/>
                </a:tc>
                <a:tc gridSpan="2">
                  <a:txBody>
                    <a:bodyPr/>
                    <a:lstStyle/>
                    <a:p>
                      <a:pPr algn="l">
                        <a:spcAft>
                          <a:spcPts val="0"/>
                        </a:spcAft>
                      </a:pPr>
                      <a:r>
                        <a:rPr lang="en-US" sz="1100" dirty="0" smtClean="0">
                          <a:latin typeface="Verdana"/>
                          <a:ea typeface="Cambria"/>
                          <a:cs typeface="Verdana"/>
                        </a:rPr>
                        <a:t>Status:</a:t>
                      </a:r>
                      <a:r>
                        <a:rPr lang="en-US" sz="1100" baseline="0" dirty="0" smtClean="0">
                          <a:latin typeface="Verdana"/>
                          <a:ea typeface="Cambria"/>
                          <a:cs typeface="Verdana"/>
                        </a:rPr>
                        <a:t> </a:t>
                      </a:r>
                      <a:r>
                        <a:rPr kumimoji="0" lang="en-US" sz="1100" b="1" kern="1200" dirty="0" smtClean="0">
                          <a:solidFill>
                            <a:schemeClr val="lt1"/>
                          </a:solidFill>
                          <a:latin typeface="Verdana"/>
                          <a:ea typeface="+mn-ea"/>
                          <a:cs typeface="Verdana"/>
                        </a:rPr>
                        <a:t>Least Concern</a:t>
                      </a:r>
                      <a:r>
                        <a:rPr lang="pt-PT" sz="1100" dirty="0" smtClean="0">
                          <a:latin typeface="Verdana"/>
                          <a:cs typeface="Verdana"/>
                        </a:rPr>
                        <a:t> </a:t>
                      </a:r>
                      <a:endParaRPr lang="pt-PT" sz="1100" dirty="0">
                        <a:latin typeface="Verdana"/>
                        <a:ea typeface="Cambria"/>
                        <a:cs typeface="Verdana"/>
                      </a:endParaRPr>
                    </a:p>
                  </a:txBody>
                  <a:tcPr marL="0" marR="0" marT="0" marB="0" anchor="ctr"/>
                </a:tc>
                <a:tc hMerge="1">
                  <a:txBody>
                    <a:bodyPr/>
                    <a:lstStyle/>
                    <a:p>
                      <a:pPr algn="l">
                        <a:spcAft>
                          <a:spcPts val="0"/>
                        </a:spcAft>
                      </a:pPr>
                      <a:endParaRPr lang="pt-PT" sz="1200" dirty="0">
                        <a:latin typeface="Times New Roman"/>
                        <a:ea typeface="Cambria"/>
                        <a:cs typeface="Times New Roman"/>
                      </a:endParaRPr>
                    </a:p>
                  </a:txBody>
                  <a:tcPr marL="0" marR="0" marT="0" marB="0" anchor="ctr"/>
                </a:tc>
              </a:tr>
              <a:tr h="370840">
                <a:tc rowSpan="3">
                  <a:txBody>
                    <a:bodyPr/>
                    <a:lstStyle/>
                    <a:p>
                      <a:pPr algn="ctr">
                        <a:spcAft>
                          <a:spcPts val="0"/>
                        </a:spcAft>
                      </a:pPr>
                      <a:r>
                        <a:rPr lang="en-US" sz="1100" b="1" dirty="0">
                          <a:latin typeface="Verdana"/>
                          <a:ea typeface="Cambria"/>
                          <a:cs typeface="Verdana"/>
                        </a:rPr>
                        <a:t>Adult male</a:t>
                      </a:r>
                      <a:endParaRPr lang="pt-PT" sz="1200" dirty="0">
                        <a:latin typeface="Times New Roman"/>
                        <a:ea typeface="Cambria"/>
                        <a:cs typeface="Times New Roman"/>
                      </a:endParaRPr>
                    </a:p>
                  </a:txBody>
                  <a:tcPr marL="0" marR="0" marT="0" marB="0" anchor="ctr"/>
                </a:tc>
                <a:tc>
                  <a:txBody>
                    <a:bodyPr/>
                    <a:lstStyle/>
                    <a:p>
                      <a:pPr algn="l">
                        <a:spcAft>
                          <a:spcPts val="0"/>
                        </a:spcAft>
                      </a:pPr>
                      <a:r>
                        <a:rPr lang="en-US" sz="1200" dirty="0">
                          <a:latin typeface="Verdana"/>
                          <a:ea typeface="Cambria"/>
                          <a:cs typeface="Verdana"/>
                        </a:rPr>
                        <a:t>Length:</a:t>
                      </a:r>
                      <a:endParaRPr lang="pt-PT" sz="1200" dirty="0">
                        <a:latin typeface="Verdana"/>
                        <a:ea typeface="Cambria"/>
                        <a:cs typeface="Verdana"/>
                      </a:endParaRPr>
                    </a:p>
                  </a:txBody>
                  <a:tcPr marL="0" marR="0" marT="0" marB="0" anchor="ctr"/>
                </a:tc>
                <a:tc>
                  <a:txBody>
                    <a:bodyPr/>
                    <a:lstStyle/>
                    <a:p>
                      <a:pPr algn="l">
                        <a:spcAft>
                          <a:spcPts val="0"/>
                        </a:spcAft>
                      </a:pPr>
                      <a:r>
                        <a:rPr lang="en-US" sz="1200">
                          <a:solidFill>
                            <a:srgbClr val="071F47"/>
                          </a:solidFill>
                          <a:latin typeface="Verdana"/>
                          <a:ea typeface="Cambria"/>
                          <a:cs typeface="Verdana"/>
                        </a:rPr>
                        <a:t>up to 2.5-2.9m</a:t>
                      </a:r>
                      <a:r>
                        <a:rPr lang="en-US" sz="1200">
                          <a:latin typeface="Verdana"/>
                          <a:ea typeface="Cambria"/>
                          <a:cs typeface="Verdana"/>
                        </a:rPr>
                        <a:t> (nose to tail).</a:t>
                      </a:r>
                      <a:endParaRPr lang="pt-PT" sz="1200">
                        <a:latin typeface="Verdana"/>
                        <a:ea typeface="Cambria"/>
                        <a:cs typeface="Verdana"/>
                      </a:endParaRPr>
                    </a:p>
                  </a:txBody>
                  <a:tcPr marL="0" marR="0" marT="0" marB="0" anchor="ctr"/>
                </a:tc>
              </a:tr>
              <a:tr h="370840">
                <a:tc vMerge="1">
                  <a:txBody>
                    <a:bodyPr/>
                    <a:lstStyle/>
                    <a:p>
                      <a:endParaRPr lang="pt-PT"/>
                    </a:p>
                  </a:txBody>
                  <a:tcPr/>
                </a:tc>
                <a:tc>
                  <a:txBody>
                    <a:bodyPr/>
                    <a:lstStyle/>
                    <a:p>
                      <a:pPr algn="l">
                        <a:spcAft>
                          <a:spcPts val="0"/>
                        </a:spcAft>
                      </a:pPr>
                      <a:r>
                        <a:rPr lang="en-US" sz="1200">
                          <a:latin typeface="Verdana"/>
                          <a:ea typeface="Cambria"/>
                          <a:cs typeface="Verdana"/>
                        </a:rPr>
                        <a:t>Weight:</a:t>
                      </a:r>
                      <a:endParaRPr lang="pt-PT" sz="1200">
                        <a:latin typeface="Verdana"/>
                        <a:ea typeface="Cambria"/>
                        <a:cs typeface="Verdana"/>
                      </a:endParaRPr>
                    </a:p>
                  </a:txBody>
                  <a:tcPr marL="0" marR="0" marT="0" marB="0" anchor="ctr"/>
                </a:tc>
                <a:tc>
                  <a:txBody>
                    <a:bodyPr/>
                    <a:lstStyle/>
                    <a:p>
                      <a:pPr algn="l">
                        <a:spcAft>
                          <a:spcPts val="0"/>
                        </a:spcAft>
                      </a:pPr>
                      <a:r>
                        <a:rPr lang="en-US" sz="1200" dirty="0">
                          <a:solidFill>
                            <a:srgbClr val="071F47"/>
                          </a:solidFill>
                          <a:latin typeface="Verdana"/>
                          <a:ea typeface="Cambria"/>
                          <a:cs typeface="Verdana"/>
                        </a:rPr>
                        <a:t>400-600kg</a:t>
                      </a:r>
                      <a:endParaRPr lang="pt-PT" sz="1200" dirty="0">
                        <a:latin typeface="Verdana"/>
                        <a:ea typeface="Cambria"/>
                        <a:cs typeface="Verdana"/>
                      </a:endParaRPr>
                    </a:p>
                  </a:txBody>
                  <a:tcPr marL="0" marR="0" marT="0" marB="0" anchor="ctr"/>
                </a:tc>
              </a:tr>
              <a:tr h="370840">
                <a:tc vMerge="1">
                  <a:txBody>
                    <a:bodyPr/>
                    <a:lstStyle/>
                    <a:p>
                      <a:endParaRPr lang="pt-PT"/>
                    </a:p>
                  </a:txBody>
                  <a:tcPr/>
                </a:tc>
                <a:tc>
                  <a:txBody>
                    <a:bodyPr/>
                    <a:lstStyle/>
                    <a:p>
                      <a:pPr algn="l">
                        <a:spcAft>
                          <a:spcPts val="0"/>
                        </a:spcAft>
                      </a:pPr>
                      <a:r>
                        <a:rPr lang="en-US" sz="1200">
                          <a:latin typeface="Verdana"/>
                          <a:ea typeface="Cambria"/>
                          <a:cs typeface="Verdana"/>
                        </a:rPr>
                        <a:t>Colour:</a:t>
                      </a:r>
                      <a:endParaRPr lang="pt-PT" sz="1200">
                        <a:latin typeface="Verdana"/>
                        <a:ea typeface="Cambria"/>
                        <a:cs typeface="Verdana"/>
                      </a:endParaRPr>
                    </a:p>
                  </a:txBody>
                  <a:tcPr marL="0" marR="0" marT="0" marB="0" anchor="ctr"/>
                </a:tc>
                <a:tc>
                  <a:txBody>
                    <a:bodyPr/>
                    <a:lstStyle/>
                    <a:p>
                      <a:pPr algn="l">
                        <a:spcAft>
                          <a:spcPts val="0"/>
                        </a:spcAft>
                      </a:pPr>
                      <a:r>
                        <a:rPr lang="en-US" sz="1200" dirty="0">
                          <a:solidFill>
                            <a:srgbClr val="071F47"/>
                          </a:solidFill>
                          <a:latin typeface="Verdana"/>
                          <a:ea typeface="Cambria"/>
                          <a:cs typeface="Verdana"/>
                        </a:rPr>
                        <a:t>C</a:t>
                      </a:r>
                      <a:r>
                        <a:rPr lang="en-US" sz="1200" dirty="0" smtClean="0">
                          <a:solidFill>
                            <a:srgbClr val="071F47"/>
                          </a:solidFill>
                          <a:latin typeface="Verdana"/>
                          <a:ea typeface="Cambria"/>
                          <a:cs typeface="Verdana"/>
                        </a:rPr>
                        <a:t>oat </a:t>
                      </a:r>
                      <a:r>
                        <a:rPr lang="en-US" sz="1200" dirty="0">
                          <a:solidFill>
                            <a:srgbClr val="071F47"/>
                          </a:solidFill>
                          <a:latin typeface="Verdana"/>
                          <a:ea typeface="Cambria"/>
                          <a:cs typeface="Verdana"/>
                        </a:rPr>
                        <a:t>is usually quite dark, mottled with large darker and lighter patches, more of the lighter patches on the front</a:t>
                      </a:r>
                      <a:endParaRPr lang="pt-PT" sz="1200" dirty="0">
                        <a:latin typeface="Verdana"/>
                        <a:ea typeface="Cambria"/>
                        <a:cs typeface="Verdana"/>
                      </a:endParaRPr>
                    </a:p>
                  </a:txBody>
                  <a:tcPr marL="0" marR="0" marT="0" marB="0" anchor="ctr"/>
                </a:tc>
              </a:tr>
              <a:tr h="370840">
                <a:tc rowSpan="3">
                  <a:txBody>
                    <a:bodyPr/>
                    <a:lstStyle/>
                    <a:p>
                      <a:pPr algn="ctr">
                        <a:spcAft>
                          <a:spcPts val="0"/>
                        </a:spcAft>
                      </a:pPr>
                      <a:r>
                        <a:rPr lang="en-US" sz="1100" b="1" dirty="0">
                          <a:latin typeface="Verdana"/>
                          <a:ea typeface="Cambria"/>
                          <a:cs typeface="Verdana"/>
                        </a:rPr>
                        <a:t>Adult female</a:t>
                      </a:r>
                      <a:endParaRPr lang="pt-PT" sz="1200" dirty="0">
                        <a:latin typeface="Times New Roman"/>
                        <a:ea typeface="Cambria"/>
                        <a:cs typeface="Times New Roman"/>
                      </a:endParaRPr>
                    </a:p>
                  </a:txBody>
                  <a:tcPr marL="0" marR="0" marT="0" marB="0" anchor="ctr"/>
                </a:tc>
                <a:tc>
                  <a:txBody>
                    <a:bodyPr/>
                    <a:lstStyle/>
                    <a:p>
                      <a:pPr algn="l">
                        <a:spcAft>
                          <a:spcPts val="0"/>
                        </a:spcAft>
                      </a:pPr>
                      <a:r>
                        <a:rPr lang="en-US" sz="1200">
                          <a:latin typeface="Verdana"/>
                          <a:ea typeface="Cambria"/>
                          <a:cs typeface="Verdana"/>
                        </a:rPr>
                        <a:t>Length:</a:t>
                      </a:r>
                      <a:endParaRPr lang="pt-PT" sz="1200">
                        <a:latin typeface="Verdana"/>
                        <a:ea typeface="Cambria"/>
                        <a:cs typeface="Verdana"/>
                      </a:endParaRPr>
                    </a:p>
                  </a:txBody>
                  <a:tcPr marL="0" marR="0" marT="0" marB="0" anchor="ctr"/>
                </a:tc>
                <a:tc>
                  <a:txBody>
                    <a:bodyPr/>
                    <a:lstStyle/>
                    <a:p>
                      <a:pPr algn="l">
                        <a:spcAft>
                          <a:spcPts val="0"/>
                        </a:spcAft>
                      </a:pPr>
                      <a:r>
                        <a:rPr lang="en-US" sz="1200" dirty="0">
                          <a:latin typeface="Verdana"/>
                          <a:ea typeface="Cambria"/>
                          <a:cs typeface="Verdana"/>
                        </a:rPr>
                        <a:t>Slightly longer than male (</a:t>
                      </a:r>
                      <a:r>
                        <a:rPr lang="en-US" sz="1200" dirty="0">
                          <a:solidFill>
                            <a:srgbClr val="071F47"/>
                          </a:solidFill>
                          <a:latin typeface="Verdana"/>
                          <a:ea typeface="Cambria"/>
                          <a:cs typeface="Verdana"/>
                        </a:rPr>
                        <a:t>up to 3.3</a:t>
                      </a:r>
                      <a:r>
                        <a:rPr lang="en-US" sz="1200" dirty="0">
                          <a:latin typeface="Verdana"/>
                          <a:ea typeface="Cambria"/>
                          <a:cs typeface="Verdana"/>
                        </a:rPr>
                        <a:t>m).</a:t>
                      </a:r>
                      <a:endParaRPr lang="pt-PT" sz="1200" dirty="0">
                        <a:latin typeface="Verdana"/>
                        <a:ea typeface="Cambria"/>
                        <a:cs typeface="Verdana"/>
                      </a:endParaRPr>
                    </a:p>
                  </a:txBody>
                  <a:tcPr marL="0" marR="0" marT="0" marB="0" anchor="ctr"/>
                </a:tc>
              </a:tr>
              <a:tr h="370840">
                <a:tc vMerge="1">
                  <a:txBody>
                    <a:bodyPr/>
                    <a:lstStyle/>
                    <a:p>
                      <a:pPr algn="ctr"/>
                      <a:endParaRPr lang="pt-PT" dirty="0"/>
                    </a:p>
                  </a:txBody>
                  <a:tcPr anchor="ctr"/>
                </a:tc>
                <a:tc>
                  <a:txBody>
                    <a:bodyPr/>
                    <a:lstStyle/>
                    <a:p>
                      <a:pPr algn="l">
                        <a:spcAft>
                          <a:spcPts val="0"/>
                        </a:spcAft>
                      </a:pPr>
                      <a:r>
                        <a:rPr lang="en-US" sz="1200">
                          <a:latin typeface="Verdana"/>
                          <a:ea typeface="Cambria"/>
                          <a:cs typeface="Verdana"/>
                        </a:rPr>
                        <a:t>Weight:</a:t>
                      </a:r>
                      <a:endParaRPr lang="pt-PT" sz="1200">
                        <a:latin typeface="Verdana"/>
                        <a:ea typeface="Cambria"/>
                        <a:cs typeface="Verdana"/>
                      </a:endParaRPr>
                    </a:p>
                  </a:txBody>
                  <a:tcPr marL="0" marR="0" marT="0" marB="0" anchor="ctr"/>
                </a:tc>
                <a:tc>
                  <a:txBody>
                    <a:bodyPr/>
                    <a:lstStyle/>
                    <a:p>
                      <a:pPr algn="l">
                        <a:spcAft>
                          <a:spcPts val="0"/>
                        </a:spcAft>
                      </a:pPr>
                      <a:r>
                        <a:rPr lang="en-US" sz="1200" dirty="0">
                          <a:solidFill>
                            <a:srgbClr val="071F47"/>
                          </a:solidFill>
                          <a:latin typeface="Verdana"/>
                          <a:ea typeface="Cambria"/>
                          <a:cs typeface="Verdana"/>
                        </a:rPr>
                        <a:t>400-600kg</a:t>
                      </a:r>
                      <a:r>
                        <a:rPr lang="en-US" sz="1200" dirty="0">
                          <a:latin typeface="Verdana"/>
                          <a:ea typeface="Cambria"/>
                          <a:cs typeface="Verdana"/>
                        </a:rPr>
                        <a:t> </a:t>
                      </a:r>
                      <a:endParaRPr lang="pt-PT" sz="1200" dirty="0">
                        <a:latin typeface="Verdana"/>
                        <a:ea typeface="Cambria"/>
                        <a:cs typeface="Verdana"/>
                      </a:endParaRPr>
                    </a:p>
                  </a:txBody>
                  <a:tcPr marL="0" marR="0" marT="0" marB="0" anchor="ctr"/>
                </a:tc>
              </a:tr>
              <a:tr h="370840">
                <a:tc vMerge="1">
                  <a:txBody>
                    <a:bodyPr/>
                    <a:lstStyle/>
                    <a:p>
                      <a:pPr algn="ctr"/>
                      <a:endParaRPr lang="pt-PT" dirty="0"/>
                    </a:p>
                  </a:txBody>
                  <a:tcPr anchor="ctr"/>
                </a:tc>
                <a:tc>
                  <a:txBody>
                    <a:bodyPr/>
                    <a:lstStyle/>
                    <a:p>
                      <a:pPr algn="l">
                        <a:spcAft>
                          <a:spcPts val="0"/>
                        </a:spcAft>
                      </a:pPr>
                      <a:r>
                        <a:rPr lang="en-US" sz="1200">
                          <a:latin typeface="Verdana"/>
                          <a:ea typeface="Cambria"/>
                          <a:cs typeface="Verdana"/>
                        </a:rPr>
                        <a:t>Colour:</a:t>
                      </a:r>
                      <a:endParaRPr lang="pt-PT" sz="1200">
                        <a:latin typeface="Verdana"/>
                        <a:ea typeface="Cambria"/>
                        <a:cs typeface="Verdana"/>
                      </a:endParaRPr>
                    </a:p>
                  </a:txBody>
                  <a:tcPr marL="0" marR="0" marT="0" marB="0" anchor="ctr"/>
                </a:tc>
                <a:tc>
                  <a:txBody>
                    <a:bodyPr/>
                    <a:lstStyle/>
                    <a:p>
                      <a:pPr algn="l">
                        <a:spcAft>
                          <a:spcPts val="0"/>
                        </a:spcAft>
                      </a:pPr>
                      <a:r>
                        <a:rPr lang="en-US" sz="1200" dirty="0">
                          <a:latin typeface="Verdana"/>
                          <a:ea typeface="Cambria"/>
                          <a:cs typeface="Verdana"/>
                        </a:rPr>
                        <a:t>Predominantly </a:t>
                      </a:r>
                      <a:r>
                        <a:rPr lang="en-US" sz="1200" dirty="0" err="1">
                          <a:latin typeface="Verdana"/>
                          <a:ea typeface="Cambria"/>
                          <a:cs typeface="Verdana"/>
                        </a:rPr>
                        <a:t>greyish</a:t>
                      </a:r>
                      <a:r>
                        <a:rPr lang="en-US" sz="1200" dirty="0">
                          <a:latin typeface="Verdana"/>
                          <a:ea typeface="Cambria"/>
                          <a:cs typeface="Verdana"/>
                        </a:rPr>
                        <a:t>, with several variations.</a:t>
                      </a:r>
                      <a:endParaRPr lang="pt-PT" sz="1200" dirty="0">
                        <a:latin typeface="Verdana"/>
                        <a:ea typeface="Cambria"/>
                        <a:cs typeface="Verdana"/>
                      </a:endParaRPr>
                    </a:p>
                  </a:txBody>
                  <a:tcPr marL="0" marR="0" marT="0" marB="0" anchor="ctr"/>
                </a:tc>
              </a:tr>
              <a:tr h="370840">
                <a:tc rowSpan="3">
                  <a:txBody>
                    <a:bodyPr/>
                    <a:lstStyle/>
                    <a:p>
                      <a:pPr algn="ctr">
                        <a:spcAft>
                          <a:spcPts val="0"/>
                        </a:spcAft>
                      </a:pPr>
                      <a:r>
                        <a:rPr lang="en-US" sz="1100" b="1" dirty="0">
                          <a:latin typeface="Verdana"/>
                          <a:ea typeface="Cambria"/>
                          <a:cs typeface="Verdana"/>
                        </a:rPr>
                        <a:t>Pup</a:t>
                      </a:r>
                      <a:endParaRPr lang="pt-PT" sz="1200" dirty="0">
                        <a:latin typeface="Times New Roman"/>
                        <a:ea typeface="Cambria"/>
                        <a:cs typeface="Times New Roman"/>
                      </a:endParaRPr>
                    </a:p>
                  </a:txBody>
                  <a:tcPr marL="0" marR="0" marT="0" marB="0" anchor="ctr"/>
                </a:tc>
                <a:tc>
                  <a:txBody>
                    <a:bodyPr/>
                    <a:lstStyle/>
                    <a:p>
                      <a:pPr algn="l">
                        <a:spcAft>
                          <a:spcPts val="0"/>
                        </a:spcAft>
                      </a:pPr>
                      <a:r>
                        <a:rPr lang="en-US" sz="1200">
                          <a:latin typeface="Verdana"/>
                          <a:ea typeface="Cambria"/>
                          <a:cs typeface="Verdana"/>
                        </a:rPr>
                        <a:t>Length:</a:t>
                      </a:r>
                      <a:endParaRPr lang="pt-PT" sz="1200">
                        <a:latin typeface="Verdana"/>
                        <a:ea typeface="Cambria"/>
                        <a:cs typeface="Verdana"/>
                      </a:endParaRPr>
                    </a:p>
                  </a:txBody>
                  <a:tcPr marL="0" marR="0" marT="0" marB="0" anchor="ctr"/>
                </a:tc>
                <a:tc>
                  <a:txBody>
                    <a:bodyPr/>
                    <a:lstStyle/>
                    <a:p>
                      <a:pPr algn="l">
                        <a:spcAft>
                          <a:spcPts val="0"/>
                        </a:spcAft>
                      </a:pPr>
                      <a:r>
                        <a:rPr lang="en-US" sz="1200" dirty="0">
                          <a:solidFill>
                            <a:srgbClr val="071F47"/>
                          </a:solidFill>
                          <a:latin typeface="Verdana"/>
                          <a:ea typeface="Cambria"/>
                          <a:cs typeface="Verdana"/>
                        </a:rPr>
                        <a:t>1.2-1.5m</a:t>
                      </a:r>
                      <a:r>
                        <a:rPr lang="en-US" sz="1200" dirty="0">
                          <a:latin typeface="Verdana"/>
                          <a:ea typeface="Cambria"/>
                          <a:cs typeface="Verdana"/>
                        </a:rPr>
                        <a:t> (nose to tail).</a:t>
                      </a:r>
                      <a:endParaRPr lang="pt-PT" sz="1200" dirty="0">
                        <a:latin typeface="Verdana"/>
                        <a:ea typeface="Cambria"/>
                        <a:cs typeface="Verdana"/>
                      </a:endParaRPr>
                    </a:p>
                  </a:txBody>
                  <a:tcPr marL="0" marR="0" marT="0" marB="0" anchor="ctr"/>
                </a:tc>
              </a:tr>
              <a:tr h="370840">
                <a:tc vMerge="1">
                  <a:txBody>
                    <a:bodyPr/>
                    <a:lstStyle/>
                    <a:p>
                      <a:pPr algn="ctr"/>
                      <a:endParaRPr lang="pt-PT" dirty="0"/>
                    </a:p>
                  </a:txBody>
                  <a:tcPr anchor="ctr"/>
                </a:tc>
                <a:tc>
                  <a:txBody>
                    <a:bodyPr/>
                    <a:lstStyle/>
                    <a:p>
                      <a:pPr algn="l">
                        <a:spcAft>
                          <a:spcPts val="0"/>
                        </a:spcAft>
                      </a:pPr>
                      <a:r>
                        <a:rPr lang="en-US" sz="1200">
                          <a:latin typeface="Verdana"/>
                          <a:ea typeface="Cambria"/>
                          <a:cs typeface="Verdana"/>
                        </a:rPr>
                        <a:t>Weight:</a:t>
                      </a:r>
                      <a:endParaRPr lang="pt-PT" sz="1200">
                        <a:latin typeface="Verdana"/>
                        <a:ea typeface="Cambria"/>
                        <a:cs typeface="Verdana"/>
                      </a:endParaRPr>
                    </a:p>
                  </a:txBody>
                  <a:tcPr marL="0" marR="0" marT="0" marB="0" anchor="ctr"/>
                </a:tc>
                <a:tc>
                  <a:txBody>
                    <a:bodyPr/>
                    <a:lstStyle/>
                    <a:p>
                      <a:pPr algn="l">
                        <a:spcAft>
                          <a:spcPts val="0"/>
                        </a:spcAft>
                      </a:pPr>
                      <a:r>
                        <a:rPr lang="en-US" sz="1200" dirty="0">
                          <a:solidFill>
                            <a:srgbClr val="071F47"/>
                          </a:solidFill>
                          <a:latin typeface="Verdana"/>
                          <a:ea typeface="Cambria"/>
                          <a:cs typeface="Verdana"/>
                        </a:rPr>
                        <a:t>22-30kg</a:t>
                      </a:r>
                      <a:endParaRPr lang="pt-PT" sz="1200" dirty="0">
                        <a:latin typeface="Verdana"/>
                        <a:ea typeface="Cambria"/>
                        <a:cs typeface="Verdana"/>
                      </a:endParaRPr>
                    </a:p>
                  </a:txBody>
                  <a:tcPr marL="0" marR="0" marT="0" marB="0" anchor="ctr"/>
                </a:tc>
              </a:tr>
              <a:tr h="370840">
                <a:tc vMerge="1">
                  <a:txBody>
                    <a:bodyPr/>
                    <a:lstStyle/>
                    <a:p>
                      <a:pPr algn="ctr"/>
                      <a:endParaRPr lang="pt-PT" dirty="0"/>
                    </a:p>
                  </a:txBody>
                  <a:tcPr anchor="ctr"/>
                </a:tc>
                <a:tc>
                  <a:txBody>
                    <a:bodyPr/>
                    <a:lstStyle/>
                    <a:p>
                      <a:pPr algn="l">
                        <a:spcAft>
                          <a:spcPts val="0"/>
                        </a:spcAft>
                      </a:pPr>
                      <a:r>
                        <a:rPr lang="en-US" sz="1200">
                          <a:latin typeface="Verdana"/>
                          <a:ea typeface="Cambria"/>
                          <a:cs typeface="Verdana"/>
                        </a:rPr>
                        <a:t>Colour:</a:t>
                      </a:r>
                      <a:endParaRPr lang="pt-PT" sz="1200">
                        <a:latin typeface="Verdana"/>
                        <a:ea typeface="Cambria"/>
                        <a:cs typeface="Verdana"/>
                      </a:endParaRPr>
                    </a:p>
                  </a:txBody>
                  <a:tcPr marL="0" marR="0" marT="0" marB="0" anchor="ctr"/>
                </a:tc>
                <a:tc>
                  <a:txBody>
                    <a:bodyPr/>
                    <a:lstStyle/>
                    <a:p>
                      <a:pPr algn="l">
                        <a:spcAft>
                          <a:spcPts val="0"/>
                        </a:spcAft>
                      </a:pPr>
                      <a:r>
                        <a:rPr lang="en-US" sz="1200" dirty="0">
                          <a:solidFill>
                            <a:srgbClr val="071F47"/>
                          </a:solidFill>
                          <a:latin typeface="Verdana"/>
                          <a:ea typeface="Cambria"/>
                          <a:cs typeface="Verdana"/>
                        </a:rPr>
                        <a:t>soft grey, grey brown or golden coat which it </a:t>
                      </a:r>
                      <a:r>
                        <a:rPr lang="en-US" sz="1200" dirty="0" err="1">
                          <a:solidFill>
                            <a:srgbClr val="071F47"/>
                          </a:solidFill>
                          <a:latin typeface="Verdana"/>
                          <a:ea typeface="Cambria"/>
                          <a:cs typeface="Verdana"/>
                        </a:rPr>
                        <a:t>moults</a:t>
                      </a:r>
                      <a:r>
                        <a:rPr lang="en-US" sz="1200" dirty="0">
                          <a:solidFill>
                            <a:srgbClr val="071F47"/>
                          </a:solidFill>
                          <a:latin typeface="Verdana"/>
                          <a:ea typeface="Cambria"/>
                          <a:cs typeface="Verdana"/>
                        </a:rPr>
                        <a:t> completely after six weeks</a:t>
                      </a:r>
                      <a:endParaRPr lang="pt-PT" sz="1200" dirty="0">
                        <a:latin typeface="Verdana"/>
                        <a:ea typeface="Cambria"/>
                        <a:cs typeface="Verdana"/>
                      </a:endParaRPr>
                    </a:p>
                  </a:txBody>
                  <a:tcPr marL="0" marR="0" marT="0" marB="0" anchor="ctr"/>
                </a:tc>
              </a:tr>
            </a:tbl>
          </a:graphicData>
        </a:graphic>
      </p:graphicFrame>
      <p:sp>
        <p:nvSpPr>
          <p:cNvPr id="9" name="Rectangle 8"/>
          <p:cNvSpPr/>
          <p:nvPr/>
        </p:nvSpPr>
        <p:spPr>
          <a:xfrm>
            <a:off x="7021097" y="6278563"/>
            <a:ext cx="1665703" cy="261610"/>
          </a:xfrm>
          <a:prstGeom prst="rect">
            <a:avLst/>
          </a:prstGeom>
        </p:spPr>
        <p:txBody>
          <a:bodyPr wrap="none">
            <a:spAutoFit/>
          </a:bodyPr>
          <a:lstStyle/>
          <a:p>
            <a:r>
              <a:rPr lang="en-US" sz="1100" dirty="0"/>
              <a:t>(all figures are averages)</a:t>
            </a:r>
            <a:r>
              <a:rPr lang="pt-PT" sz="1100" dirty="0" smtClean="0"/>
              <a:t> </a:t>
            </a:r>
            <a:endParaRPr lang="pt-PT" sz="1100" dirty="0"/>
          </a:p>
        </p:txBody>
      </p:sp>
      <p:graphicFrame>
        <p:nvGraphicFramePr>
          <p:cNvPr id="5" name="Content Placeholder 7"/>
          <p:cNvGraphicFramePr>
            <a:graphicFrameLocks/>
          </p:cNvGraphicFramePr>
          <p:nvPr/>
        </p:nvGraphicFramePr>
        <p:xfrm>
          <a:off x="4749300" y="1682552"/>
          <a:ext cx="4135353" cy="4353257"/>
        </p:xfrm>
        <a:graphic>
          <a:graphicData uri="http://schemas.openxmlformats.org/drawingml/2006/table">
            <a:tbl>
              <a:tblPr firstRow="1" bandRow="1">
                <a:tableStyleId>{5C22544A-7EE6-4342-B048-85BDC9FD1C3A}</a:tableStyleId>
              </a:tblPr>
              <a:tblGrid>
                <a:gridCol w="1033915"/>
                <a:gridCol w="555642"/>
                <a:gridCol w="2545796"/>
              </a:tblGrid>
              <a:tr h="619203">
                <a:tc>
                  <a:txBody>
                    <a:bodyPr/>
                    <a:lstStyle/>
                    <a:p>
                      <a:pPr algn="ctr">
                        <a:spcAft>
                          <a:spcPts val="0"/>
                        </a:spcAft>
                      </a:pPr>
                      <a:r>
                        <a:rPr lang="en-US" sz="1400" b="1" i="1" dirty="0" err="1">
                          <a:latin typeface="+mn-lt"/>
                          <a:ea typeface="Cambria"/>
                          <a:cs typeface="Verdana"/>
                        </a:rPr>
                        <a:t>Monachus </a:t>
                      </a:r>
                      <a:r>
                        <a:rPr lang="en-US" sz="1400" b="1" i="1" dirty="0" err="1" smtClean="0">
                          <a:latin typeface="+mn-lt"/>
                          <a:ea typeface="Cambria"/>
                          <a:cs typeface="Verdana"/>
                        </a:rPr>
                        <a:t>monachus</a:t>
                      </a:r>
                      <a:endParaRPr lang="en-US" sz="1400" b="1" i="1" dirty="0" smtClean="0">
                        <a:latin typeface="+mn-lt"/>
                        <a:ea typeface="Cambria"/>
                        <a:cs typeface="Verdana"/>
                      </a:endParaRPr>
                    </a:p>
                    <a:p>
                      <a:pPr algn="ctr">
                        <a:spcAft>
                          <a:spcPts val="0"/>
                        </a:spcAft>
                      </a:pPr>
                      <a:endParaRPr lang="pt-PT" sz="1200" dirty="0">
                        <a:latin typeface="Times New Roman"/>
                        <a:ea typeface="Cambria"/>
                        <a:cs typeface="Times New Roman"/>
                      </a:endParaRPr>
                    </a:p>
                  </a:txBody>
                  <a:tcPr marL="0" marR="0" marT="0" marB="0" anchor="ctr"/>
                </a:tc>
                <a:tc gridSpan="2">
                  <a:txBody>
                    <a:bodyPr/>
                    <a:lstStyle/>
                    <a:p>
                      <a:pPr algn="l">
                        <a:spcAft>
                          <a:spcPts val="0"/>
                        </a:spcAft>
                      </a:pPr>
                      <a:r>
                        <a:rPr lang="en-US" sz="1100" dirty="0" smtClean="0">
                          <a:latin typeface="Verdana"/>
                          <a:ea typeface="Cambria"/>
                          <a:cs typeface="Verdana"/>
                        </a:rPr>
                        <a:t>Status:</a:t>
                      </a:r>
                      <a:r>
                        <a:rPr lang="pt-PT" sz="1200" baseline="0" dirty="0" smtClean="0">
                          <a:latin typeface="Times New Roman"/>
                          <a:ea typeface="Cambria"/>
                          <a:cs typeface="Times New Roman"/>
                        </a:rPr>
                        <a:t> </a:t>
                      </a:r>
                      <a:r>
                        <a:rPr lang="en-US" sz="1100" dirty="0" smtClean="0">
                          <a:latin typeface="Verdana"/>
                          <a:ea typeface="Cambria"/>
                          <a:cs typeface="Verdana"/>
                        </a:rPr>
                        <a:t>Critically </a:t>
                      </a:r>
                      <a:r>
                        <a:rPr lang="en-US" sz="1100" dirty="0">
                          <a:latin typeface="Verdana"/>
                          <a:ea typeface="Cambria"/>
                          <a:cs typeface="Verdana"/>
                        </a:rPr>
                        <a:t>endangered.</a:t>
                      </a:r>
                      <a:endParaRPr lang="pt-PT" sz="1200" dirty="0">
                        <a:latin typeface="Times New Roman"/>
                        <a:ea typeface="Cambria"/>
                        <a:cs typeface="Times New Roman"/>
                      </a:endParaRPr>
                    </a:p>
                  </a:txBody>
                  <a:tcPr marL="0" marR="0" marT="0" marB="0" anchor="ctr"/>
                </a:tc>
                <a:tc hMerge="1">
                  <a:txBody>
                    <a:bodyPr/>
                    <a:lstStyle/>
                    <a:p>
                      <a:pPr algn="l">
                        <a:spcAft>
                          <a:spcPts val="0"/>
                        </a:spcAft>
                      </a:pPr>
                      <a:endParaRPr lang="pt-PT" sz="1200" dirty="0">
                        <a:latin typeface="Times New Roman"/>
                        <a:ea typeface="Cambria"/>
                        <a:cs typeface="Times New Roman"/>
                      </a:endParaRPr>
                    </a:p>
                  </a:txBody>
                  <a:tcPr marL="0" marR="0" marT="0" marB="0" anchor="ctr"/>
                </a:tc>
              </a:tr>
              <a:tr h="376682">
                <a:tc rowSpan="3">
                  <a:txBody>
                    <a:bodyPr/>
                    <a:lstStyle/>
                    <a:p>
                      <a:pPr algn="ctr">
                        <a:spcAft>
                          <a:spcPts val="0"/>
                        </a:spcAft>
                      </a:pPr>
                      <a:r>
                        <a:rPr lang="en-US" sz="1100" b="1" dirty="0">
                          <a:latin typeface="Verdana"/>
                          <a:ea typeface="Cambria"/>
                          <a:cs typeface="Verdana"/>
                        </a:rPr>
                        <a:t>Adult male</a:t>
                      </a:r>
                      <a:endParaRPr lang="pt-PT" sz="1200" dirty="0">
                        <a:latin typeface="Times New Roman"/>
                        <a:ea typeface="Cambria"/>
                        <a:cs typeface="Times New Roman"/>
                      </a:endParaRPr>
                    </a:p>
                  </a:txBody>
                  <a:tcPr marL="0" marR="0" marT="0" marB="0" anchor="ctr"/>
                </a:tc>
                <a:tc>
                  <a:txBody>
                    <a:bodyPr/>
                    <a:lstStyle/>
                    <a:p>
                      <a:pPr algn="l">
                        <a:spcAft>
                          <a:spcPts val="0"/>
                        </a:spcAft>
                      </a:pPr>
                      <a:r>
                        <a:rPr lang="en-US" sz="1200" dirty="0" smtClean="0">
                          <a:latin typeface="Verdana"/>
                          <a:ea typeface="Cambria"/>
                          <a:cs typeface="Verdana"/>
                        </a:rPr>
                        <a:t>Length</a:t>
                      </a:r>
                      <a:endParaRPr lang="pt-PT" sz="1200" dirty="0">
                        <a:latin typeface="Times New Roman"/>
                        <a:ea typeface="Cambria"/>
                        <a:cs typeface="Times New Roman"/>
                      </a:endParaRPr>
                    </a:p>
                  </a:txBody>
                  <a:tcPr marL="0" marR="0" marT="0" marB="0" anchor="ctr"/>
                </a:tc>
                <a:tc>
                  <a:txBody>
                    <a:bodyPr/>
                    <a:lstStyle/>
                    <a:p>
                      <a:pPr algn="l">
                        <a:spcAft>
                          <a:spcPts val="0"/>
                        </a:spcAft>
                      </a:pPr>
                      <a:r>
                        <a:rPr lang="en-US" sz="1200">
                          <a:latin typeface="Verdana"/>
                          <a:ea typeface="Cambria"/>
                          <a:cs typeface="Verdana"/>
                        </a:rPr>
                        <a:t>2.4 meters (nose to tail).</a:t>
                      </a:r>
                      <a:endParaRPr lang="pt-PT" sz="1200">
                        <a:latin typeface="Times New Roman"/>
                        <a:ea typeface="Cambria"/>
                        <a:cs typeface="Times New Roman"/>
                      </a:endParaRPr>
                    </a:p>
                  </a:txBody>
                  <a:tcPr marL="0" marR="0" marT="0" marB="0" anchor="ctr"/>
                </a:tc>
              </a:tr>
              <a:tr h="376682">
                <a:tc vMerge="1">
                  <a:txBody>
                    <a:bodyPr/>
                    <a:lstStyle/>
                    <a:p>
                      <a:endParaRPr lang="pt-PT"/>
                    </a:p>
                  </a:txBody>
                  <a:tcPr/>
                </a:tc>
                <a:tc>
                  <a:txBody>
                    <a:bodyPr/>
                    <a:lstStyle/>
                    <a:p>
                      <a:pPr algn="l">
                        <a:spcAft>
                          <a:spcPts val="0"/>
                        </a:spcAft>
                      </a:pPr>
                      <a:r>
                        <a:rPr lang="en-US" sz="1200" dirty="0" smtClean="0">
                          <a:latin typeface="Verdana"/>
                          <a:ea typeface="Cambria"/>
                          <a:cs typeface="Verdana"/>
                        </a:rPr>
                        <a:t>Weight</a:t>
                      </a:r>
                      <a:endParaRPr lang="pt-PT" sz="1200" dirty="0">
                        <a:latin typeface="Times New Roman"/>
                        <a:ea typeface="Cambria"/>
                        <a:cs typeface="Times New Roman"/>
                      </a:endParaRPr>
                    </a:p>
                  </a:txBody>
                  <a:tcPr marL="0" marR="0" marT="0" marB="0" anchor="ctr"/>
                </a:tc>
                <a:tc>
                  <a:txBody>
                    <a:bodyPr/>
                    <a:lstStyle/>
                    <a:p>
                      <a:pPr algn="l">
                        <a:spcAft>
                          <a:spcPts val="0"/>
                        </a:spcAft>
                      </a:pPr>
                      <a:r>
                        <a:rPr lang="en-US" sz="1200" dirty="0">
                          <a:latin typeface="Verdana"/>
                          <a:ea typeface="Cambria"/>
                          <a:cs typeface="Verdana"/>
                        </a:rPr>
                        <a:t>250-300 kg (estimate only).</a:t>
                      </a:r>
                      <a:endParaRPr lang="pt-PT" sz="1200" dirty="0">
                        <a:latin typeface="Times New Roman"/>
                        <a:ea typeface="Cambria"/>
                        <a:cs typeface="Times New Roman"/>
                      </a:endParaRPr>
                    </a:p>
                  </a:txBody>
                  <a:tcPr marL="0" marR="0" marT="0" marB="0" anchor="ctr"/>
                </a:tc>
              </a:tr>
              <a:tr h="523390">
                <a:tc vMerge="1">
                  <a:txBody>
                    <a:bodyPr/>
                    <a:lstStyle/>
                    <a:p>
                      <a:endParaRPr lang="pt-PT"/>
                    </a:p>
                  </a:txBody>
                  <a:tcPr/>
                </a:tc>
                <a:tc>
                  <a:txBody>
                    <a:bodyPr/>
                    <a:lstStyle/>
                    <a:p>
                      <a:pPr algn="l">
                        <a:spcAft>
                          <a:spcPts val="0"/>
                        </a:spcAft>
                      </a:pPr>
                      <a:r>
                        <a:rPr lang="en-US" sz="1200" dirty="0" err="1" smtClean="0">
                          <a:latin typeface="Verdana"/>
                          <a:ea typeface="Cambria"/>
                          <a:cs typeface="Verdana"/>
                        </a:rPr>
                        <a:t>Colour</a:t>
                      </a:r>
                      <a:endParaRPr lang="pt-PT" sz="1200" dirty="0">
                        <a:latin typeface="Times New Roman"/>
                        <a:ea typeface="Cambria"/>
                        <a:cs typeface="Times New Roman"/>
                      </a:endParaRPr>
                    </a:p>
                  </a:txBody>
                  <a:tcPr marL="0" marR="0" marT="0" marB="0" anchor="ctr"/>
                </a:tc>
                <a:tc>
                  <a:txBody>
                    <a:bodyPr/>
                    <a:lstStyle/>
                    <a:p>
                      <a:pPr algn="l">
                        <a:spcAft>
                          <a:spcPts val="0"/>
                        </a:spcAft>
                      </a:pPr>
                      <a:r>
                        <a:rPr lang="en-US" sz="1200" dirty="0">
                          <a:latin typeface="Verdana"/>
                          <a:ea typeface="Cambria"/>
                          <a:cs typeface="Verdana"/>
                        </a:rPr>
                        <a:t>Predominantly black with a white belly patch, but several variations exist.</a:t>
                      </a:r>
                      <a:endParaRPr lang="pt-PT" sz="1200" dirty="0">
                        <a:latin typeface="Times New Roman"/>
                        <a:ea typeface="Cambria"/>
                        <a:cs typeface="Times New Roman"/>
                      </a:endParaRPr>
                    </a:p>
                  </a:txBody>
                  <a:tcPr marL="0" marR="0" marT="0" marB="0" anchor="ctr"/>
                </a:tc>
              </a:tr>
              <a:tr h="376682">
                <a:tc rowSpan="3">
                  <a:txBody>
                    <a:bodyPr/>
                    <a:lstStyle/>
                    <a:p>
                      <a:pPr algn="ctr">
                        <a:spcAft>
                          <a:spcPts val="0"/>
                        </a:spcAft>
                      </a:pPr>
                      <a:r>
                        <a:rPr lang="en-US" sz="1100" b="1" dirty="0">
                          <a:latin typeface="Verdana"/>
                          <a:ea typeface="Cambria"/>
                          <a:cs typeface="Verdana"/>
                        </a:rPr>
                        <a:t>Adult female</a:t>
                      </a:r>
                      <a:endParaRPr lang="pt-PT" sz="1200" dirty="0">
                        <a:latin typeface="Times New Roman"/>
                        <a:ea typeface="Cambria"/>
                        <a:cs typeface="Times New Roman"/>
                      </a:endParaRPr>
                    </a:p>
                  </a:txBody>
                  <a:tcPr marL="0" marR="0" marT="0" marB="0" anchor="ctr"/>
                </a:tc>
                <a:tc>
                  <a:txBody>
                    <a:bodyPr/>
                    <a:lstStyle/>
                    <a:p>
                      <a:pPr algn="l">
                        <a:spcAft>
                          <a:spcPts val="0"/>
                        </a:spcAft>
                      </a:pPr>
                      <a:r>
                        <a:rPr lang="en-US" sz="1200" dirty="0" smtClean="0">
                          <a:latin typeface="Verdana"/>
                          <a:ea typeface="Cambria"/>
                          <a:cs typeface="Verdana"/>
                        </a:rPr>
                        <a:t>Length</a:t>
                      </a:r>
                      <a:endParaRPr lang="pt-PT" sz="1200" dirty="0">
                        <a:latin typeface="Times New Roman"/>
                        <a:ea typeface="Cambria"/>
                        <a:cs typeface="Times New Roman"/>
                      </a:endParaRPr>
                    </a:p>
                  </a:txBody>
                  <a:tcPr marL="0" marR="0" marT="0" marB="0" anchor="ctr"/>
                </a:tc>
                <a:tc>
                  <a:txBody>
                    <a:bodyPr/>
                    <a:lstStyle/>
                    <a:p>
                      <a:pPr algn="l">
                        <a:spcAft>
                          <a:spcPts val="0"/>
                        </a:spcAft>
                      </a:pPr>
                      <a:r>
                        <a:rPr lang="en-US" sz="1200" dirty="0">
                          <a:latin typeface="Verdana"/>
                          <a:ea typeface="Cambria"/>
                          <a:cs typeface="Verdana"/>
                        </a:rPr>
                        <a:t>Slightly smaller than male (2.4 </a:t>
                      </a:r>
                      <a:r>
                        <a:rPr lang="en-US" sz="1200" dirty="0" err="1">
                          <a:latin typeface="Verdana"/>
                          <a:ea typeface="Cambria"/>
                          <a:cs typeface="Verdana"/>
                        </a:rPr>
                        <a:t>m</a:t>
                      </a:r>
                      <a:r>
                        <a:rPr lang="en-US" sz="1200" dirty="0">
                          <a:latin typeface="Verdana"/>
                          <a:ea typeface="Cambria"/>
                          <a:cs typeface="Verdana"/>
                        </a:rPr>
                        <a:t>).</a:t>
                      </a:r>
                      <a:endParaRPr lang="pt-PT" sz="1200" dirty="0">
                        <a:latin typeface="Times New Roman"/>
                        <a:ea typeface="Cambria"/>
                        <a:cs typeface="Times New Roman"/>
                      </a:endParaRPr>
                    </a:p>
                  </a:txBody>
                  <a:tcPr marL="0" marR="0" marT="0" marB="0" anchor="ctr"/>
                </a:tc>
              </a:tr>
              <a:tr h="376682">
                <a:tc vMerge="1">
                  <a:txBody>
                    <a:bodyPr/>
                    <a:lstStyle/>
                    <a:p>
                      <a:pPr algn="ctr"/>
                      <a:endParaRPr lang="pt-PT" dirty="0"/>
                    </a:p>
                  </a:txBody>
                  <a:tcPr anchor="ctr"/>
                </a:tc>
                <a:tc>
                  <a:txBody>
                    <a:bodyPr/>
                    <a:lstStyle/>
                    <a:p>
                      <a:pPr algn="l">
                        <a:spcAft>
                          <a:spcPts val="0"/>
                        </a:spcAft>
                      </a:pPr>
                      <a:r>
                        <a:rPr lang="en-US" sz="1200" dirty="0" smtClean="0">
                          <a:latin typeface="Verdana"/>
                          <a:ea typeface="Cambria"/>
                          <a:cs typeface="Verdana"/>
                        </a:rPr>
                        <a:t>Weight</a:t>
                      </a:r>
                      <a:endParaRPr lang="pt-PT" sz="1200" dirty="0">
                        <a:latin typeface="Times New Roman"/>
                        <a:ea typeface="Cambria"/>
                        <a:cs typeface="Times New Roman"/>
                      </a:endParaRPr>
                    </a:p>
                  </a:txBody>
                  <a:tcPr marL="0" marR="0" marT="0" marB="0" anchor="ctr"/>
                </a:tc>
                <a:tc>
                  <a:txBody>
                    <a:bodyPr/>
                    <a:lstStyle/>
                    <a:p>
                      <a:pPr algn="l">
                        <a:spcAft>
                          <a:spcPts val="0"/>
                        </a:spcAft>
                      </a:pPr>
                      <a:r>
                        <a:rPr lang="en-US" sz="1200" dirty="0">
                          <a:latin typeface="Verdana"/>
                          <a:ea typeface="Cambria"/>
                          <a:cs typeface="Verdana"/>
                        </a:rPr>
                        <a:t>250-300 kg (estimate only).</a:t>
                      </a:r>
                      <a:endParaRPr lang="pt-PT" sz="1200" dirty="0">
                        <a:latin typeface="Times New Roman"/>
                        <a:ea typeface="Cambria"/>
                        <a:cs typeface="Times New Roman"/>
                      </a:endParaRPr>
                    </a:p>
                  </a:txBody>
                  <a:tcPr marL="0" marR="0" marT="0" marB="0" anchor="ctr"/>
                </a:tc>
              </a:tr>
              <a:tr h="376682">
                <a:tc vMerge="1">
                  <a:txBody>
                    <a:bodyPr/>
                    <a:lstStyle/>
                    <a:p>
                      <a:pPr algn="ctr"/>
                      <a:endParaRPr lang="pt-PT" dirty="0"/>
                    </a:p>
                  </a:txBody>
                  <a:tcPr anchor="ctr"/>
                </a:tc>
                <a:tc>
                  <a:txBody>
                    <a:bodyPr/>
                    <a:lstStyle/>
                    <a:p>
                      <a:pPr algn="l">
                        <a:spcAft>
                          <a:spcPts val="0"/>
                        </a:spcAft>
                      </a:pPr>
                      <a:r>
                        <a:rPr lang="en-US" sz="1200" dirty="0" err="1" smtClean="0">
                          <a:latin typeface="Verdana"/>
                          <a:ea typeface="Cambria"/>
                          <a:cs typeface="Verdana"/>
                        </a:rPr>
                        <a:t>Colour</a:t>
                      </a:r>
                      <a:endParaRPr lang="pt-PT" sz="1200" dirty="0">
                        <a:latin typeface="Times New Roman"/>
                        <a:ea typeface="Cambria"/>
                        <a:cs typeface="Times New Roman"/>
                      </a:endParaRPr>
                    </a:p>
                  </a:txBody>
                  <a:tcPr marL="0" marR="0" marT="0" marB="0" anchor="ctr"/>
                </a:tc>
                <a:tc>
                  <a:txBody>
                    <a:bodyPr/>
                    <a:lstStyle/>
                    <a:p>
                      <a:pPr algn="l">
                        <a:spcAft>
                          <a:spcPts val="0"/>
                        </a:spcAft>
                      </a:pPr>
                      <a:r>
                        <a:rPr lang="pt-PT" sz="1200" baseline="0" dirty="0" err="1" smtClean="0">
                          <a:latin typeface="Times New Roman"/>
                          <a:ea typeface="Cambria"/>
                          <a:cs typeface="Times New Roman"/>
                        </a:rPr>
                        <a:t>Brown</a:t>
                      </a:r>
                      <a:r>
                        <a:rPr lang="pt-PT" sz="1200" baseline="0" dirty="0" smtClean="0">
                          <a:latin typeface="Times New Roman"/>
                          <a:ea typeface="Cambria"/>
                          <a:cs typeface="Times New Roman"/>
                        </a:rPr>
                        <a:t> to </a:t>
                      </a:r>
                      <a:r>
                        <a:rPr lang="pt-PT" sz="1200" baseline="0" dirty="0" err="1" smtClean="0">
                          <a:latin typeface="Times New Roman"/>
                          <a:ea typeface="Cambria"/>
                          <a:cs typeface="Times New Roman"/>
                        </a:rPr>
                        <a:t>dark</a:t>
                      </a:r>
                      <a:r>
                        <a:rPr lang="pt-PT" sz="1200" baseline="0" dirty="0" smtClean="0">
                          <a:latin typeface="Times New Roman"/>
                          <a:ea typeface="Cambria"/>
                          <a:cs typeface="Times New Roman"/>
                        </a:rPr>
                        <a:t> </a:t>
                      </a:r>
                      <a:r>
                        <a:rPr lang="pt-PT" sz="1200" baseline="0" dirty="0" err="1" smtClean="0">
                          <a:latin typeface="Times New Roman"/>
                          <a:ea typeface="Cambria"/>
                          <a:cs typeface="Times New Roman"/>
                        </a:rPr>
                        <a:t>grey</a:t>
                      </a:r>
                      <a:r>
                        <a:rPr lang="pt-PT" sz="1200" baseline="0" dirty="0" smtClean="0">
                          <a:latin typeface="Times New Roman"/>
                          <a:ea typeface="Cambria"/>
                          <a:cs typeface="Times New Roman"/>
                        </a:rPr>
                        <a:t>, </a:t>
                      </a:r>
                      <a:r>
                        <a:rPr kumimoji="0" lang="en-US" sz="1200" kern="1200" dirty="0" smtClean="0">
                          <a:solidFill>
                            <a:schemeClr val="dk1"/>
                          </a:solidFill>
                          <a:latin typeface="+mn-lt"/>
                          <a:ea typeface="+mn-ea"/>
                          <a:cs typeface="+mn-cs"/>
                        </a:rPr>
                        <a:t>with numerous scars on the back</a:t>
                      </a:r>
                      <a:endParaRPr lang="pt-PT" sz="1200" dirty="0">
                        <a:latin typeface="Times New Roman"/>
                        <a:ea typeface="Cambria"/>
                        <a:cs typeface="Times New Roman"/>
                      </a:endParaRPr>
                    </a:p>
                  </a:txBody>
                  <a:tcPr marL="0" marR="0" marT="0" marB="0" anchor="ctr"/>
                </a:tc>
              </a:tr>
              <a:tr h="376682">
                <a:tc rowSpan="3">
                  <a:txBody>
                    <a:bodyPr/>
                    <a:lstStyle/>
                    <a:p>
                      <a:pPr algn="ctr">
                        <a:spcAft>
                          <a:spcPts val="0"/>
                        </a:spcAft>
                      </a:pPr>
                      <a:r>
                        <a:rPr lang="en-US" sz="1100" b="1" dirty="0">
                          <a:latin typeface="Verdana"/>
                          <a:ea typeface="Cambria"/>
                          <a:cs typeface="Verdana"/>
                        </a:rPr>
                        <a:t>Pup</a:t>
                      </a:r>
                      <a:endParaRPr lang="pt-PT" sz="1200" dirty="0">
                        <a:latin typeface="Times New Roman"/>
                        <a:ea typeface="Cambria"/>
                        <a:cs typeface="Times New Roman"/>
                      </a:endParaRPr>
                    </a:p>
                  </a:txBody>
                  <a:tcPr marL="0" marR="0" marT="0" marB="0" anchor="ctr"/>
                </a:tc>
                <a:tc>
                  <a:txBody>
                    <a:bodyPr/>
                    <a:lstStyle/>
                    <a:p>
                      <a:pPr algn="l">
                        <a:spcAft>
                          <a:spcPts val="0"/>
                        </a:spcAft>
                      </a:pPr>
                      <a:r>
                        <a:rPr lang="en-US" sz="1200" dirty="0" smtClean="0">
                          <a:latin typeface="Verdana"/>
                          <a:ea typeface="Cambria"/>
                          <a:cs typeface="Verdana"/>
                        </a:rPr>
                        <a:t>Length</a:t>
                      </a:r>
                      <a:endParaRPr lang="pt-PT" sz="1200" dirty="0">
                        <a:latin typeface="Times New Roman"/>
                        <a:ea typeface="Cambria"/>
                        <a:cs typeface="Times New Roman"/>
                      </a:endParaRPr>
                    </a:p>
                  </a:txBody>
                  <a:tcPr marL="0" marR="0" marT="0" marB="0" anchor="ctr"/>
                </a:tc>
                <a:tc>
                  <a:txBody>
                    <a:bodyPr/>
                    <a:lstStyle/>
                    <a:p>
                      <a:pPr algn="l">
                        <a:spcAft>
                          <a:spcPts val="0"/>
                        </a:spcAft>
                      </a:pPr>
                      <a:r>
                        <a:rPr lang="en-US" sz="1200" dirty="0">
                          <a:latin typeface="Verdana"/>
                          <a:ea typeface="Cambria"/>
                          <a:cs typeface="Verdana"/>
                        </a:rPr>
                        <a:t>94 cm (nose to tail).</a:t>
                      </a:r>
                      <a:endParaRPr lang="pt-PT" sz="1200" dirty="0">
                        <a:latin typeface="Times New Roman"/>
                        <a:ea typeface="Cambria"/>
                        <a:cs typeface="Times New Roman"/>
                      </a:endParaRPr>
                    </a:p>
                  </a:txBody>
                  <a:tcPr marL="0" marR="0" marT="0" marB="0" anchor="ctr"/>
                </a:tc>
              </a:tr>
              <a:tr h="376682">
                <a:tc vMerge="1">
                  <a:txBody>
                    <a:bodyPr/>
                    <a:lstStyle/>
                    <a:p>
                      <a:pPr algn="ctr"/>
                      <a:endParaRPr lang="pt-PT" dirty="0"/>
                    </a:p>
                  </a:txBody>
                  <a:tcPr anchor="ctr"/>
                </a:tc>
                <a:tc>
                  <a:txBody>
                    <a:bodyPr/>
                    <a:lstStyle/>
                    <a:p>
                      <a:pPr algn="l">
                        <a:spcAft>
                          <a:spcPts val="0"/>
                        </a:spcAft>
                      </a:pPr>
                      <a:r>
                        <a:rPr lang="en-US" sz="1200" dirty="0" smtClean="0">
                          <a:latin typeface="Verdana"/>
                          <a:ea typeface="Cambria"/>
                          <a:cs typeface="Verdana"/>
                        </a:rPr>
                        <a:t>Weight</a:t>
                      </a:r>
                      <a:endParaRPr lang="pt-PT" sz="1200" dirty="0">
                        <a:latin typeface="Times New Roman"/>
                        <a:ea typeface="Cambria"/>
                        <a:cs typeface="Times New Roman"/>
                      </a:endParaRPr>
                    </a:p>
                  </a:txBody>
                  <a:tcPr marL="0" marR="0" marT="0" marB="0" anchor="ctr"/>
                </a:tc>
                <a:tc>
                  <a:txBody>
                    <a:bodyPr/>
                    <a:lstStyle/>
                    <a:p>
                      <a:pPr algn="l">
                        <a:spcAft>
                          <a:spcPts val="0"/>
                        </a:spcAft>
                      </a:pPr>
                      <a:r>
                        <a:rPr lang="en-US" sz="1200" dirty="0">
                          <a:latin typeface="Verdana"/>
                          <a:ea typeface="Cambria"/>
                          <a:cs typeface="Verdana"/>
                        </a:rPr>
                        <a:t>15-20 kg.</a:t>
                      </a:r>
                      <a:endParaRPr lang="pt-PT" sz="1200" dirty="0">
                        <a:latin typeface="Times New Roman"/>
                        <a:ea typeface="Cambria"/>
                        <a:cs typeface="Times New Roman"/>
                      </a:endParaRPr>
                    </a:p>
                  </a:txBody>
                  <a:tcPr marL="0" marR="0" marT="0" marB="0" anchor="ctr"/>
                </a:tc>
              </a:tr>
              <a:tr h="523390">
                <a:tc vMerge="1">
                  <a:txBody>
                    <a:bodyPr/>
                    <a:lstStyle/>
                    <a:p>
                      <a:pPr algn="ctr"/>
                      <a:endParaRPr lang="pt-PT" dirty="0"/>
                    </a:p>
                  </a:txBody>
                  <a:tcPr anchor="ctr"/>
                </a:tc>
                <a:tc>
                  <a:txBody>
                    <a:bodyPr/>
                    <a:lstStyle/>
                    <a:p>
                      <a:pPr algn="l">
                        <a:spcAft>
                          <a:spcPts val="0"/>
                        </a:spcAft>
                      </a:pPr>
                      <a:r>
                        <a:rPr lang="en-US" sz="1200" dirty="0" err="1" smtClean="0">
                          <a:latin typeface="Verdana"/>
                          <a:ea typeface="Cambria"/>
                          <a:cs typeface="Verdana"/>
                        </a:rPr>
                        <a:t>Colour</a:t>
                      </a:r>
                      <a:endParaRPr lang="pt-PT" sz="1200" dirty="0">
                        <a:latin typeface="Times New Roman"/>
                        <a:ea typeface="Cambria"/>
                        <a:cs typeface="Times New Roman"/>
                      </a:endParaRPr>
                    </a:p>
                  </a:txBody>
                  <a:tcPr marL="0" marR="0" marT="0" marB="0" anchor="ctr"/>
                </a:tc>
                <a:tc>
                  <a:txBody>
                    <a:bodyPr/>
                    <a:lstStyle/>
                    <a:p>
                      <a:pPr algn="l">
                        <a:spcAft>
                          <a:spcPts val="0"/>
                        </a:spcAft>
                      </a:pPr>
                      <a:r>
                        <a:rPr lang="en-US" sz="1200" dirty="0">
                          <a:latin typeface="Verdana"/>
                          <a:ea typeface="Cambria"/>
                          <a:cs typeface="Verdana"/>
                        </a:rPr>
                        <a:t>Soft woolly hair, black to chocolate, with distinctive white belly patch.</a:t>
                      </a:r>
                      <a:endParaRPr lang="pt-PT" sz="1200" dirty="0">
                        <a:latin typeface="Times New Roman"/>
                        <a:ea typeface="Cambria"/>
                        <a:cs typeface="Times New Roman"/>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txBox="1">
            <a:spLocks/>
          </p:cNvSpPr>
          <p:nvPr/>
        </p:nvSpPr>
        <p:spPr>
          <a:xfrm>
            <a:off x="457200" y="357205"/>
            <a:ext cx="1672542" cy="568881"/>
          </a:xfrm>
          <a:prstGeom prst="rect">
            <a:avLst/>
          </a:prstGeom>
          <a:solidFill>
            <a:schemeClr val="accent1">
              <a:lumMod val="20000"/>
              <a:lumOff val="80000"/>
            </a:schemeClr>
          </a:solidFill>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3600" b="0" i="0" u="none" strike="noStrike" kern="1200" cap="none" spc="0" normalizeH="0" baseline="0" noProof="0" dirty="0" smtClean="0">
                <a:ln>
                  <a:noFill/>
                </a:ln>
                <a:solidFill>
                  <a:schemeClr val="tx1"/>
                </a:solidFill>
                <a:effectLst/>
                <a:uLnTx/>
                <a:uFillTx/>
                <a:latin typeface="+mn-lt"/>
                <a:ea typeface="+mn-ea"/>
                <a:cs typeface="+mn-cs"/>
              </a:rPr>
              <a:t> </a:t>
            </a:r>
            <a:r>
              <a:rPr kumimoji="0" lang="pt-PT" sz="3600" b="0" i="0" u="none" strike="noStrike" kern="1200" cap="none" spc="0" normalizeH="0" baseline="0" noProof="0" dirty="0" err="1" smtClean="0">
                <a:ln>
                  <a:noFill/>
                </a:ln>
                <a:solidFill>
                  <a:srgbClr val="04617B"/>
                </a:solidFill>
                <a:effectLst/>
                <a:uLnTx/>
                <a:uFillTx/>
                <a:latin typeface="+mn-lt"/>
                <a:ea typeface="+mn-ea"/>
                <a:cs typeface="+mn-cs"/>
              </a:rPr>
              <a:t>Body</a:t>
            </a:r>
            <a:endParaRPr kumimoji="0" lang="pt-PT" sz="3600" b="0" i="0" u="none" strike="noStrike" kern="1200" cap="none" spc="0" normalizeH="0" baseline="0" noProof="0" dirty="0">
              <a:ln>
                <a:noFill/>
              </a:ln>
              <a:solidFill>
                <a:srgbClr val="04617B"/>
              </a:solidFill>
              <a:effectLst/>
              <a:uLnTx/>
              <a:uFillTx/>
              <a:latin typeface="+mn-lt"/>
              <a:ea typeface="+mn-ea"/>
              <a:cs typeface="+mn-cs"/>
            </a:endParaRPr>
          </a:p>
        </p:txBody>
      </p:sp>
      <p:sp>
        <p:nvSpPr>
          <p:cNvPr id="7" name="TextBox 6"/>
          <p:cNvSpPr txBox="1"/>
          <p:nvPr/>
        </p:nvSpPr>
        <p:spPr>
          <a:xfrm>
            <a:off x="457200" y="1336210"/>
            <a:ext cx="7817975" cy="3785652"/>
          </a:xfrm>
          <a:prstGeom prst="rect">
            <a:avLst/>
          </a:prstGeom>
          <a:noFill/>
        </p:spPr>
        <p:txBody>
          <a:bodyPr wrap="square" rtlCol="0">
            <a:spAutoFit/>
          </a:bodyPr>
          <a:lstStyle/>
          <a:p>
            <a:pPr algn="just"/>
            <a:r>
              <a:rPr lang="en-US" sz="2400" dirty="0" smtClean="0"/>
              <a:t>The true seals bodies are streamlined ("</a:t>
            </a:r>
            <a:r>
              <a:rPr lang="en-US" sz="2400" dirty="0" err="1" smtClean="0"/>
              <a:t>fusiform</a:t>
            </a:r>
            <a:r>
              <a:rPr lang="en-US" sz="2400" dirty="0" smtClean="0"/>
              <a:t>"). They lack any external ear (we did know it!). Forelimbs are relatively short, less than 25% of the length of the body and smaller than the hind flippers. They have well developed claws. The large hind flippers extend straight backward and cannot be brought under the body. On land, earless seals are awkward, moving by a combination of sliding and flexing their spines from side to side. Even so, some species are capable of moving faster than a human. </a:t>
            </a:r>
            <a:r>
              <a:rPr lang="en-US" sz="2400" dirty="0" err="1" smtClean="0"/>
              <a:t>Phocids</a:t>
            </a:r>
            <a:r>
              <a:rPr lang="en-US" sz="2400" dirty="0" smtClean="0"/>
              <a:t> have a short, stubby tail.</a:t>
            </a:r>
            <a:endParaRPr lang="pt-PT" sz="2400" dirty="0"/>
          </a:p>
        </p:txBody>
      </p:sp>
      <p:pic>
        <p:nvPicPr>
          <p:cNvPr id="11" name="Picture 10" descr="Mediterrane_Monniksrob.jpg"/>
          <p:cNvPicPr>
            <a:picLocks noChangeAspect="1"/>
          </p:cNvPicPr>
          <p:nvPr/>
        </p:nvPicPr>
        <p:blipFill>
          <a:blip r:embed="rId2"/>
          <a:stretch>
            <a:fillRect/>
          </a:stretch>
        </p:blipFill>
        <p:spPr>
          <a:xfrm>
            <a:off x="1905000" y="5294963"/>
            <a:ext cx="5334000" cy="1295400"/>
          </a:xfrm>
          <a:prstGeom prst="rect">
            <a:avLst/>
          </a:prstGeom>
        </p:spPr>
      </p:pic>
      <p:sp>
        <p:nvSpPr>
          <p:cNvPr id="5" name="TextBox 4"/>
          <p:cNvSpPr txBox="1"/>
          <p:nvPr/>
        </p:nvSpPr>
        <p:spPr>
          <a:xfrm>
            <a:off x="2129742" y="6473737"/>
            <a:ext cx="4781472" cy="369332"/>
          </a:xfrm>
          <a:prstGeom prst="rect">
            <a:avLst/>
          </a:prstGeom>
          <a:noFill/>
        </p:spPr>
        <p:txBody>
          <a:bodyPr wrap="square" rtlCol="0">
            <a:spAutoFit/>
          </a:bodyPr>
          <a:lstStyle/>
          <a:p>
            <a:r>
              <a:rPr lang="pt-PT" dirty="0" err="1" smtClean="0"/>
              <a:t>Mediterranean</a:t>
            </a:r>
            <a:r>
              <a:rPr lang="pt-PT" dirty="0" smtClean="0"/>
              <a:t> </a:t>
            </a:r>
            <a:r>
              <a:rPr lang="pt-PT" dirty="0" err="1" smtClean="0"/>
              <a:t>monk</a:t>
            </a:r>
            <a:r>
              <a:rPr lang="pt-PT" dirty="0" smtClean="0"/>
              <a:t> </a:t>
            </a:r>
            <a:r>
              <a:rPr lang="pt-PT" dirty="0" err="1" smtClean="0"/>
              <a:t>seal</a:t>
            </a:r>
            <a:r>
              <a:rPr lang="pt-PT" dirty="0" smtClean="0"/>
              <a:t> </a:t>
            </a:r>
            <a:r>
              <a:rPr lang="pt-PT" dirty="0" err="1" smtClean="0"/>
              <a:t>body</a:t>
            </a:r>
            <a:r>
              <a:rPr lang="pt-PT" dirty="0" smtClean="0"/>
              <a:t> </a:t>
            </a:r>
            <a:r>
              <a:rPr lang="pt-PT" dirty="0" err="1" smtClean="0"/>
              <a:t>format</a:t>
            </a:r>
            <a:endParaRPr lang="pt-P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txBox="1">
            <a:spLocks/>
          </p:cNvSpPr>
          <p:nvPr/>
        </p:nvSpPr>
        <p:spPr>
          <a:xfrm>
            <a:off x="457200" y="357205"/>
            <a:ext cx="1672542" cy="568881"/>
          </a:xfrm>
          <a:prstGeom prst="rect">
            <a:avLst/>
          </a:prstGeom>
          <a:solidFill>
            <a:schemeClr val="accent1">
              <a:lumMod val="20000"/>
              <a:lumOff val="80000"/>
            </a:schemeClr>
          </a:solidFill>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3600" b="0" i="0" u="none" strike="noStrike" kern="1200" cap="none" spc="0" normalizeH="0" baseline="0" noProof="0" dirty="0" smtClean="0">
                <a:ln>
                  <a:noFill/>
                </a:ln>
                <a:solidFill>
                  <a:schemeClr val="tx1"/>
                </a:solidFill>
                <a:effectLst/>
                <a:uLnTx/>
                <a:uFillTx/>
                <a:latin typeface="+mn-lt"/>
                <a:ea typeface="+mn-ea"/>
                <a:cs typeface="+mn-cs"/>
              </a:rPr>
              <a:t> </a:t>
            </a:r>
            <a:r>
              <a:rPr kumimoji="0" lang="pt-PT" sz="3600" b="0" i="0" u="none" strike="noStrike" kern="1200" cap="none" spc="0" normalizeH="0" baseline="0" noProof="0" dirty="0" err="1" smtClean="0">
                <a:ln>
                  <a:noFill/>
                </a:ln>
                <a:solidFill>
                  <a:srgbClr val="04617B"/>
                </a:solidFill>
                <a:effectLst/>
                <a:uLnTx/>
                <a:uFillTx/>
                <a:latin typeface="+mn-lt"/>
                <a:ea typeface="+mn-ea"/>
                <a:cs typeface="+mn-cs"/>
              </a:rPr>
              <a:t>Body</a:t>
            </a:r>
            <a:endParaRPr kumimoji="0" lang="pt-PT" sz="3600" b="0" i="0" u="none" strike="noStrike" kern="1200" cap="none" spc="0" normalizeH="0" baseline="0" noProof="0" dirty="0">
              <a:ln>
                <a:noFill/>
              </a:ln>
              <a:solidFill>
                <a:srgbClr val="04617B"/>
              </a:solidFill>
              <a:effectLst/>
              <a:uLnTx/>
              <a:uFillTx/>
              <a:latin typeface="+mn-lt"/>
              <a:ea typeface="+mn-ea"/>
              <a:cs typeface="+mn-cs"/>
            </a:endParaRPr>
          </a:p>
        </p:txBody>
      </p:sp>
      <p:sp>
        <p:nvSpPr>
          <p:cNvPr id="7" name="TextBox 6"/>
          <p:cNvSpPr txBox="1"/>
          <p:nvPr/>
        </p:nvSpPr>
        <p:spPr>
          <a:xfrm>
            <a:off x="457200" y="1264011"/>
            <a:ext cx="7817975" cy="830997"/>
          </a:xfrm>
          <a:prstGeom prst="rect">
            <a:avLst/>
          </a:prstGeom>
          <a:noFill/>
        </p:spPr>
        <p:txBody>
          <a:bodyPr wrap="square" rtlCol="0">
            <a:spAutoFit/>
          </a:bodyPr>
          <a:lstStyle/>
          <a:p>
            <a:r>
              <a:rPr lang="pt-PT" sz="2400" dirty="0" err="1" smtClean="0"/>
              <a:t>Weddell</a:t>
            </a:r>
            <a:r>
              <a:rPr lang="pt-PT" sz="2400" dirty="0" smtClean="0"/>
              <a:t> </a:t>
            </a:r>
            <a:r>
              <a:rPr lang="pt-PT" sz="2400" dirty="0" err="1" smtClean="0"/>
              <a:t>seals</a:t>
            </a:r>
            <a:r>
              <a:rPr lang="pt-PT" sz="2400" dirty="0" smtClean="0"/>
              <a:t> </a:t>
            </a:r>
            <a:r>
              <a:rPr lang="pt-PT" sz="2400" dirty="0" err="1" smtClean="0"/>
              <a:t>earn</a:t>
            </a:r>
            <a:r>
              <a:rPr lang="pt-PT" sz="2400" dirty="0" smtClean="0"/>
              <a:t> </a:t>
            </a:r>
            <a:r>
              <a:rPr lang="pt-PT" sz="2400" dirty="0" err="1" smtClean="0"/>
              <a:t>the</a:t>
            </a:r>
            <a:r>
              <a:rPr lang="pt-PT" sz="2400" dirty="0" smtClean="0"/>
              <a:t> </a:t>
            </a:r>
            <a:r>
              <a:rPr lang="pt-PT" sz="2400" dirty="0" err="1" smtClean="0"/>
              <a:t>first</a:t>
            </a:r>
            <a:r>
              <a:rPr lang="pt-PT" sz="2400" dirty="0" smtClean="0"/>
              <a:t> </a:t>
            </a:r>
            <a:r>
              <a:rPr lang="pt-PT" sz="2400" dirty="0" err="1" smtClean="0"/>
              <a:t>prize</a:t>
            </a:r>
            <a:r>
              <a:rPr lang="pt-PT" sz="2400" dirty="0" smtClean="0"/>
              <a:t> </a:t>
            </a:r>
            <a:r>
              <a:rPr lang="pt-PT" sz="2400" dirty="0" err="1" smtClean="0"/>
              <a:t>on</a:t>
            </a:r>
            <a:r>
              <a:rPr lang="pt-PT" sz="2400" dirty="0" smtClean="0"/>
              <a:t> </a:t>
            </a:r>
            <a:r>
              <a:rPr lang="pt-PT" sz="2400" dirty="0" err="1" smtClean="0"/>
              <a:t>body</a:t>
            </a:r>
            <a:r>
              <a:rPr lang="pt-PT" sz="2400" dirty="0" smtClean="0"/>
              <a:t> </a:t>
            </a:r>
            <a:r>
              <a:rPr lang="pt-PT" sz="2400" dirty="0" err="1" smtClean="0"/>
              <a:t>size</a:t>
            </a:r>
            <a:r>
              <a:rPr lang="pt-PT" sz="2400" dirty="0" smtClean="0"/>
              <a:t>. </a:t>
            </a:r>
            <a:r>
              <a:rPr lang="pt-PT" sz="2400" dirty="0" err="1" smtClean="0"/>
              <a:t>This</a:t>
            </a:r>
            <a:r>
              <a:rPr lang="pt-PT" sz="2400" dirty="0" smtClean="0"/>
              <a:t> </a:t>
            </a:r>
            <a:r>
              <a:rPr lang="pt-PT" sz="2400" dirty="0" err="1" smtClean="0"/>
              <a:t>is</a:t>
            </a:r>
            <a:r>
              <a:rPr lang="pt-PT" sz="2400" dirty="0" smtClean="0"/>
              <a:t> </a:t>
            </a:r>
            <a:r>
              <a:rPr lang="pt-PT" sz="2400" dirty="0" err="1" smtClean="0"/>
              <a:t>stunning</a:t>
            </a:r>
            <a:r>
              <a:rPr lang="pt-PT" sz="2400" dirty="0" smtClean="0"/>
              <a:t>.</a:t>
            </a:r>
            <a:endParaRPr lang="pt-PT" sz="2400" dirty="0"/>
          </a:p>
        </p:txBody>
      </p:sp>
      <p:pic>
        <p:nvPicPr>
          <p:cNvPr id="5" name="Picture 4" descr="cimg0948.jpg"/>
          <p:cNvPicPr>
            <a:picLocks noChangeAspect="1"/>
          </p:cNvPicPr>
          <p:nvPr/>
        </p:nvPicPr>
        <p:blipFill>
          <a:blip r:embed="rId2"/>
          <a:stretch>
            <a:fillRect/>
          </a:stretch>
        </p:blipFill>
        <p:spPr>
          <a:xfrm>
            <a:off x="2555398" y="2095008"/>
            <a:ext cx="5719777" cy="4289833"/>
          </a:xfrm>
          <a:prstGeom prst="rect">
            <a:avLst/>
          </a:prstGeom>
        </p:spPr>
      </p:pic>
      <p:sp>
        <p:nvSpPr>
          <p:cNvPr id="6" name="Rectangle 5"/>
          <p:cNvSpPr/>
          <p:nvPr/>
        </p:nvSpPr>
        <p:spPr>
          <a:xfrm>
            <a:off x="2385884" y="6396334"/>
            <a:ext cx="6048030" cy="307777"/>
          </a:xfrm>
          <a:prstGeom prst="rect">
            <a:avLst/>
          </a:prstGeom>
        </p:spPr>
        <p:txBody>
          <a:bodyPr wrap="square">
            <a:spAutoFit/>
          </a:bodyPr>
          <a:lstStyle/>
          <a:p>
            <a:r>
              <a:rPr lang="en-US" sz="1400" i="1" dirty="0" smtClean="0"/>
              <a:t>Photo </a:t>
            </a:r>
            <a:r>
              <a:rPr lang="en-US" sz="1400" i="1" dirty="0"/>
              <a:t>Credits</a:t>
            </a:r>
            <a:r>
              <a:rPr lang="en-US" sz="1400" i="1" dirty="0" smtClean="0"/>
              <a:t>: Alex </a:t>
            </a:r>
            <a:r>
              <a:rPr lang="en-US" sz="1400" i="1" dirty="0" err="1" smtClean="0"/>
              <a:t>Eilers</a:t>
            </a:r>
            <a:r>
              <a:rPr lang="en-US" sz="1400" i="1" dirty="0" smtClean="0"/>
              <a:t> </a:t>
            </a:r>
            <a:r>
              <a:rPr lang="en-US" sz="1400" dirty="0"/>
              <a:t>Weddell Seals in the Ross </a:t>
            </a:r>
            <a:r>
              <a:rPr lang="en-US" sz="1400" dirty="0" smtClean="0"/>
              <a:t>Sea </a:t>
            </a:r>
            <a:r>
              <a:rPr lang="en-US" sz="1400" dirty="0" err="1" smtClean="0"/>
              <a:t>jounal</a:t>
            </a:r>
            <a:r>
              <a:rPr lang="en-US" sz="1400" dirty="0" smtClean="0"/>
              <a:t>, </a:t>
            </a:r>
            <a:r>
              <a:rPr lang="en-US" sz="1400" dirty="0" err="1" smtClean="0"/>
              <a:t>PolarTREC</a:t>
            </a:r>
            <a:endParaRPr lang="pt-PT" sz="1400" dirty="0"/>
          </a:p>
        </p:txBody>
      </p:sp>
      <p:pic>
        <p:nvPicPr>
          <p:cNvPr id="8" name="Picture 7" descr="first.jpg"/>
          <p:cNvPicPr>
            <a:picLocks noChangeAspect="1"/>
          </p:cNvPicPr>
          <p:nvPr/>
        </p:nvPicPr>
        <p:blipFill>
          <a:blip r:embed="rId3"/>
          <a:stretch>
            <a:fillRect/>
          </a:stretch>
        </p:blipFill>
        <p:spPr>
          <a:xfrm>
            <a:off x="7446827" y="2095008"/>
            <a:ext cx="828348" cy="115416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orpo.jpg"/>
          <p:cNvPicPr>
            <a:picLocks noGrp="1" noChangeAspect="1"/>
          </p:cNvPicPr>
          <p:nvPr>
            <p:ph idx="1"/>
          </p:nvPr>
        </p:nvPicPr>
        <p:blipFill>
          <a:blip r:embed="rId2"/>
          <a:srcRect l="-32761" r="-32761"/>
          <a:stretch>
            <a:fillRect/>
          </a:stretch>
        </p:blipFill>
        <p:spPr>
          <a:xfrm>
            <a:off x="985674" y="926086"/>
            <a:ext cx="9885751" cy="5272400"/>
          </a:xfrm>
        </p:spPr>
      </p:pic>
      <p:sp>
        <p:nvSpPr>
          <p:cNvPr id="5" name="Content Placeholder 2"/>
          <p:cNvSpPr txBox="1">
            <a:spLocks/>
          </p:cNvSpPr>
          <p:nvPr/>
        </p:nvSpPr>
        <p:spPr>
          <a:xfrm>
            <a:off x="457200" y="357205"/>
            <a:ext cx="1672542" cy="568881"/>
          </a:xfrm>
          <a:prstGeom prst="rect">
            <a:avLst/>
          </a:prstGeom>
          <a:solidFill>
            <a:schemeClr val="accent1">
              <a:lumMod val="20000"/>
              <a:lumOff val="80000"/>
            </a:schemeClr>
          </a:solidFill>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3600" b="0" i="0" u="none" strike="noStrike" kern="1200" cap="none" spc="0" normalizeH="0" baseline="0" noProof="0" dirty="0" smtClean="0">
                <a:ln>
                  <a:noFill/>
                </a:ln>
                <a:solidFill>
                  <a:schemeClr val="tx1"/>
                </a:solidFill>
                <a:effectLst/>
                <a:uLnTx/>
                <a:uFillTx/>
                <a:latin typeface="+mn-lt"/>
                <a:ea typeface="+mn-ea"/>
                <a:cs typeface="+mn-cs"/>
              </a:rPr>
              <a:t> </a:t>
            </a:r>
            <a:r>
              <a:rPr kumimoji="0" lang="pt-PT" sz="3600" b="0" i="0" u="none" strike="noStrike" kern="1200" cap="none" spc="0" normalizeH="0" baseline="0" noProof="0" dirty="0" err="1" smtClean="0">
                <a:ln>
                  <a:noFill/>
                </a:ln>
                <a:solidFill>
                  <a:srgbClr val="04617B"/>
                </a:solidFill>
                <a:effectLst/>
                <a:uLnTx/>
                <a:uFillTx/>
                <a:latin typeface="+mn-lt"/>
                <a:ea typeface="+mn-ea"/>
                <a:cs typeface="+mn-cs"/>
              </a:rPr>
              <a:t>Body</a:t>
            </a:r>
            <a:endParaRPr kumimoji="0" lang="pt-PT" sz="3600" b="0" i="0" u="none" strike="noStrike" kern="1200" cap="none" spc="0" normalizeH="0" baseline="0" noProof="0" dirty="0">
              <a:ln>
                <a:noFill/>
              </a:ln>
              <a:solidFill>
                <a:srgbClr val="04617B"/>
              </a:solidFill>
              <a:effectLst/>
              <a:uLnTx/>
              <a:uFillTx/>
              <a:latin typeface="+mn-lt"/>
              <a:ea typeface="+mn-ea"/>
              <a:cs typeface="+mn-cs"/>
            </a:endParaRPr>
          </a:p>
        </p:txBody>
      </p:sp>
      <p:sp>
        <p:nvSpPr>
          <p:cNvPr id="6" name="Rectangle 5"/>
          <p:cNvSpPr/>
          <p:nvPr/>
        </p:nvSpPr>
        <p:spPr>
          <a:xfrm>
            <a:off x="286547" y="2400082"/>
            <a:ext cx="2304935" cy="3046988"/>
          </a:xfrm>
          <a:prstGeom prst="rect">
            <a:avLst/>
          </a:prstGeom>
          <a:solidFill>
            <a:schemeClr val="tx2"/>
          </a:solidFill>
          <a:ln w="57150" cmpd="sng">
            <a:solidFill>
              <a:schemeClr val="bg2"/>
            </a:solidFill>
          </a:ln>
        </p:spPr>
        <p:txBody>
          <a:bodyPr wrap="square">
            <a:spAutoFit/>
          </a:bodyPr>
          <a:lstStyle/>
          <a:p>
            <a:r>
              <a:rPr lang="en-US" sz="2400" dirty="0" smtClean="0">
                <a:solidFill>
                  <a:schemeClr val="bg2"/>
                </a:solidFill>
              </a:rPr>
              <a:t>Each seal is equivalent in weight to nine Great Dane dogs or 250 Chihuahuas! </a:t>
            </a:r>
          </a:p>
          <a:p>
            <a:r>
              <a:rPr lang="en-US" sz="2400" dirty="0" smtClean="0">
                <a:solidFill>
                  <a:schemeClr val="bg2"/>
                </a:solidFill>
              </a:rPr>
              <a:t>That is a lot of seal.</a:t>
            </a:r>
            <a:endParaRPr lang="pt-PT" sz="2400" dirty="0">
              <a:solidFill>
                <a:schemeClr val="bg2"/>
              </a:solidFill>
            </a:endParaRPr>
          </a:p>
        </p:txBody>
      </p:sp>
      <p:sp>
        <p:nvSpPr>
          <p:cNvPr id="7" name="TextBox 6"/>
          <p:cNvSpPr txBox="1"/>
          <p:nvPr/>
        </p:nvSpPr>
        <p:spPr>
          <a:xfrm>
            <a:off x="3798591" y="6349730"/>
            <a:ext cx="5126932" cy="276999"/>
          </a:xfrm>
          <a:prstGeom prst="rect">
            <a:avLst/>
          </a:prstGeom>
          <a:noFill/>
        </p:spPr>
        <p:txBody>
          <a:bodyPr wrap="square" rtlCol="0">
            <a:spAutoFit/>
          </a:bodyPr>
          <a:lstStyle/>
          <a:p>
            <a:r>
              <a:rPr lang="pt-PT" sz="1200" dirty="0" err="1" smtClean="0"/>
              <a:t>Draft</a:t>
            </a:r>
            <a:r>
              <a:rPr lang="pt-PT" sz="1200" dirty="0" smtClean="0"/>
              <a:t> </a:t>
            </a:r>
            <a:r>
              <a:rPr lang="pt-PT" sz="1200" dirty="0" err="1" smtClean="0"/>
              <a:t>credits</a:t>
            </a:r>
            <a:r>
              <a:rPr lang="pt-PT" sz="1200" dirty="0" smtClean="0"/>
              <a:t>: </a:t>
            </a:r>
            <a:r>
              <a:rPr lang="pt-PT" sz="1200" dirty="0" err="1" smtClean="0"/>
              <a:t>Terry</a:t>
            </a:r>
            <a:r>
              <a:rPr lang="pt-PT" sz="1200" dirty="0" smtClean="0"/>
              <a:t> Williams, </a:t>
            </a:r>
            <a:r>
              <a:rPr lang="pt-PT" sz="1200" dirty="0" err="1" smtClean="0"/>
              <a:t>In</a:t>
            </a:r>
            <a:r>
              <a:rPr lang="pt-PT" sz="1200" dirty="0" smtClean="0"/>
              <a:t> </a:t>
            </a:r>
            <a:r>
              <a:rPr lang="pt-PT" sz="1200" dirty="0" err="1" smtClean="0"/>
              <a:t>the</a:t>
            </a:r>
            <a:r>
              <a:rPr lang="pt-PT" sz="1200" dirty="0" smtClean="0"/>
              <a:t> </a:t>
            </a:r>
            <a:r>
              <a:rPr lang="pt-PT" sz="1200" dirty="0" err="1" smtClean="0"/>
              <a:t>chille</a:t>
            </a:r>
            <a:r>
              <a:rPr lang="pt-PT" sz="1200" dirty="0" smtClean="0"/>
              <a:t> </a:t>
            </a:r>
            <a:r>
              <a:rPr lang="pt-PT" sz="1200" dirty="0" err="1" smtClean="0"/>
              <a:t>of</a:t>
            </a:r>
            <a:r>
              <a:rPr lang="pt-PT" sz="1200" dirty="0" smtClean="0"/>
              <a:t> </a:t>
            </a:r>
            <a:r>
              <a:rPr lang="pt-PT" sz="1200" dirty="0" err="1" smtClean="0"/>
              <a:t>the</a:t>
            </a:r>
            <a:r>
              <a:rPr lang="pt-PT" sz="1200" dirty="0" smtClean="0"/>
              <a:t> </a:t>
            </a:r>
            <a:r>
              <a:rPr lang="pt-PT" sz="1200" dirty="0" err="1" smtClean="0"/>
              <a:t>night</a:t>
            </a:r>
            <a:endParaRPr lang="pt-PT"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879" y="582111"/>
          <a:ext cx="4114800" cy="2651760"/>
        </p:xfrm>
        <a:graphic>
          <a:graphicData uri="http://schemas.openxmlformats.org/drawingml/2006/table">
            <a:tbl>
              <a:tblPr firstRow="1" bandRow="1">
                <a:tableStyleId>{5C22544A-7EE6-4342-B048-85BDC9FD1C3A}</a:tableStyleId>
              </a:tblPr>
              <a:tblGrid>
                <a:gridCol w="4114800"/>
              </a:tblGrid>
              <a:tr h="352061">
                <a:tc>
                  <a:txBody>
                    <a:bodyPr/>
                    <a:lstStyle/>
                    <a:p>
                      <a:r>
                        <a:rPr lang="pt-PT" dirty="0" err="1" smtClean="0"/>
                        <a:t>Weddell</a:t>
                      </a:r>
                      <a:r>
                        <a:rPr lang="pt-PT" dirty="0" smtClean="0"/>
                        <a:t> </a:t>
                      </a:r>
                      <a:r>
                        <a:rPr lang="pt-PT" dirty="0" err="1" smtClean="0"/>
                        <a:t>seal</a:t>
                      </a:r>
                      <a:endParaRPr lang="pt-PT" dirty="0"/>
                    </a:p>
                  </a:txBody>
                  <a:tcPr/>
                </a:tc>
              </a:tr>
              <a:tr h="370840">
                <a:tc>
                  <a:txBody>
                    <a:bodyPr/>
                    <a:lstStyle/>
                    <a:p>
                      <a:r>
                        <a:rPr kumimoji="0" lang="en-US" sz="1800" kern="1200" dirty="0" smtClean="0">
                          <a:solidFill>
                            <a:schemeClr val="bg2">
                              <a:lumMod val="50000"/>
                            </a:schemeClr>
                          </a:solidFill>
                          <a:latin typeface="+mn-lt"/>
                          <a:ea typeface="+mn-ea"/>
                          <a:cs typeface="+mn-cs"/>
                        </a:rPr>
                        <a:t>The fur is short – only about 1 inch long, straight and more dense than the hair on our heads. It covers his entire body and acts as a protective layer for the skin. The fur of adult Weddell seals consists entirely of short, shiny, guard hairs.</a:t>
                      </a:r>
                      <a:r>
                        <a:rPr kumimoji="0" lang="en-US" sz="1800" kern="1200" baseline="0" dirty="0" smtClean="0">
                          <a:solidFill>
                            <a:schemeClr val="bg2">
                              <a:lumMod val="50000"/>
                            </a:schemeClr>
                          </a:solidFill>
                          <a:latin typeface="+mn-lt"/>
                          <a:ea typeface="+mn-ea"/>
                          <a:cs typeface="+mn-cs"/>
                        </a:rPr>
                        <a:t> </a:t>
                      </a:r>
                      <a:r>
                        <a:rPr kumimoji="0" lang="en-US" sz="1800" kern="1200" dirty="0" smtClean="0">
                          <a:solidFill>
                            <a:schemeClr val="bg2">
                              <a:lumMod val="50000"/>
                            </a:schemeClr>
                          </a:solidFill>
                          <a:latin typeface="+mn-lt"/>
                          <a:ea typeface="+mn-ea"/>
                          <a:cs typeface="+mn-cs"/>
                        </a:rPr>
                        <a:t>they don’t rely on their fur for insulation – they have blubber for that!</a:t>
                      </a:r>
                      <a:endParaRPr lang="pt-PT" dirty="0">
                        <a:solidFill>
                          <a:schemeClr val="bg2">
                            <a:lumMod val="50000"/>
                          </a:schemeClr>
                        </a:solidFill>
                      </a:endParaRPr>
                    </a:p>
                  </a:txBody>
                  <a:tcPr/>
                </a:tc>
              </a:tr>
            </a:tbl>
          </a:graphicData>
        </a:graphic>
      </p:graphicFrame>
      <p:sp>
        <p:nvSpPr>
          <p:cNvPr id="4" name="Content Placeholder 2"/>
          <p:cNvSpPr txBox="1">
            <a:spLocks/>
          </p:cNvSpPr>
          <p:nvPr/>
        </p:nvSpPr>
        <p:spPr>
          <a:xfrm>
            <a:off x="457199" y="357205"/>
            <a:ext cx="1275695" cy="646519"/>
          </a:xfrm>
          <a:prstGeom prst="rect">
            <a:avLst/>
          </a:prstGeom>
          <a:solidFill>
            <a:schemeClr val="accent1">
              <a:lumMod val="20000"/>
              <a:lumOff val="80000"/>
            </a:schemeClr>
          </a:solidFill>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2600" b="0" i="0" u="none" strike="noStrike" kern="1200" cap="none" spc="0" normalizeH="0" baseline="0" noProof="0" dirty="0" smtClean="0">
                <a:ln>
                  <a:noFill/>
                </a:ln>
                <a:solidFill>
                  <a:schemeClr val="tx1"/>
                </a:solidFill>
                <a:effectLst/>
                <a:uLnTx/>
                <a:uFillTx/>
                <a:latin typeface="+mn-lt"/>
                <a:ea typeface="+mn-ea"/>
                <a:cs typeface="+mn-cs"/>
              </a:rPr>
              <a:t> </a:t>
            </a:r>
            <a:r>
              <a:rPr kumimoji="0" lang="pt-PT" sz="4400" b="0" i="0" u="none" strike="noStrike" kern="1200" cap="none" spc="0" normalizeH="0" baseline="0" noProof="0" dirty="0" err="1" smtClean="0">
                <a:ln>
                  <a:noFill/>
                </a:ln>
                <a:solidFill>
                  <a:schemeClr val="tx2">
                    <a:lumMod val="25000"/>
                  </a:schemeClr>
                </a:solidFill>
                <a:effectLst/>
                <a:uLnTx/>
                <a:uFillTx/>
                <a:latin typeface="+mn-lt"/>
                <a:ea typeface="+mn-ea"/>
                <a:cs typeface="+mn-cs"/>
              </a:rPr>
              <a:t>Fur</a:t>
            </a:r>
            <a:endParaRPr kumimoji="0" lang="pt-PT" sz="4400" b="0" i="0" u="none" strike="noStrike" kern="1200" cap="none" spc="0" normalizeH="0" baseline="0" noProof="0" dirty="0">
              <a:ln>
                <a:noFill/>
              </a:ln>
              <a:solidFill>
                <a:schemeClr val="tx2">
                  <a:lumMod val="25000"/>
                </a:schemeClr>
              </a:solidFill>
              <a:effectLst/>
              <a:uLnTx/>
              <a:uFillTx/>
              <a:latin typeface="+mn-lt"/>
              <a:ea typeface="+mn-ea"/>
              <a:cs typeface="+mn-cs"/>
            </a:endParaRPr>
          </a:p>
        </p:txBody>
      </p:sp>
      <p:pic>
        <p:nvPicPr>
          <p:cNvPr id="6" name="Picture 5" descr="cimg0931.jpg"/>
          <p:cNvPicPr>
            <a:picLocks noChangeAspect="1"/>
          </p:cNvPicPr>
          <p:nvPr/>
        </p:nvPicPr>
        <p:blipFill>
          <a:blip r:embed="rId2"/>
          <a:stretch>
            <a:fillRect/>
          </a:stretch>
        </p:blipFill>
        <p:spPr>
          <a:xfrm>
            <a:off x="3742755" y="3658877"/>
            <a:ext cx="3903149" cy="2927361"/>
          </a:xfrm>
          <a:prstGeom prst="rect">
            <a:avLst/>
          </a:prstGeom>
        </p:spPr>
      </p:pic>
      <p:pic>
        <p:nvPicPr>
          <p:cNvPr id="7" name="Picture 6" descr="cimg1457.jpg"/>
          <p:cNvPicPr>
            <a:picLocks noChangeAspect="1"/>
          </p:cNvPicPr>
          <p:nvPr/>
        </p:nvPicPr>
        <p:blipFill>
          <a:blip r:embed="rId3"/>
          <a:stretch>
            <a:fillRect/>
          </a:stretch>
        </p:blipFill>
        <p:spPr>
          <a:xfrm>
            <a:off x="457199" y="1622643"/>
            <a:ext cx="3722317" cy="2791738"/>
          </a:xfrm>
          <a:prstGeom prst="rect">
            <a:avLst/>
          </a:prstGeom>
        </p:spPr>
      </p:pic>
      <p:sp>
        <p:nvSpPr>
          <p:cNvPr id="8" name="Rectangle 7"/>
          <p:cNvSpPr/>
          <p:nvPr/>
        </p:nvSpPr>
        <p:spPr>
          <a:xfrm>
            <a:off x="457199" y="3844659"/>
            <a:ext cx="1612215" cy="369332"/>
          </a:xfrm>
          <a:prstGeom prst="rect">
            <a:avLst/>
          </a:prstGeom>
        </p:spPr>
        <p:txBody>
          <a:bodyPr wrap="none">
            <a:spAutoFit/>
          </a:bodyPr>
          <a:lstStyle/>
          <a:p>
            <a:r>
              <a:rPr lang="en-US" i="1" dirty="0" err="1">
                <a:solidFill>
                  <a:schemeClr val="bg2">
                    <a:lumMod val="75000"/>
                  </a:schemeClr>
                </a:solidFill>
              </a:rPr>
              <a:t>Unmolted</a:t>
            </a:r>
            <a:r>
              <a:rPr lang="en-US" i="1" dirty="0">
                <a:solidFill>
                  <a:schemeClr val="bg2">
                    <a:lumMod val="75000"/>
                  </a:schemeClr>
                </a:solidFill>
              </a:rPr>
              <a:t> seal</a:t>
            </a:r>
            <a:endParaRPr lang="pt-PT" dirty="0">
              <a:solidFill>
                <a:schemeClr val="bg2">
                  <a:lumMod val="75000"/>
                </a:schemeClr>
              </a:solidFill>
            </a:endParaRPr>
          </a:p>
        </p:txBody>
      </p:sp>
      <p:sp>
        <p:nvSpPr>
          <p:cNvPr id="9" name="Rectangle 8"/>
          <p:cNvSpPr/>
          <p:nvPr/>
        </p:nvSpPr>
        <p:spPr>
          <a:xfrm>
            <a:off x="3967346" y="6216906"/>
            <a:ext cx="3377485" cy="369332"/>
          </a:xfrm>
          <a:prstGeom prst="rect">
            <a:avLst/>
          </a:prstGeom>
        </p:spPr>
        <p:txBody>
          <a:bodyPr wrap="none">
            <a:spAutoFit/>
          </a:bodyPr>
          <a:lstStyle/>
          <a:p>
            <a:r>
              <a:rPr lang="en-US" i="1" dirty="0" smtClean="0"/>
              <a:t> </a:t>
            </a:r>
            <a:r>
              <a:rPr lang="en-US" i="1" dirty="0" smtClean="0">
                <a:solidFill>
                  <a:srgbClr val="03495C"/>
                </a:solidFill>
              </a:rPr>
              <a:t>molted seal with new </a:t>
            </a:r>
            <a:r>
              <a:rPr lang="en-US" i="1" dirty="0">
                <a:solidFill>
                  <a:srgbClr val="03495C"/>
                </a:solidFill>
              </a:rPr>
              <a:t>coat of fur</a:t>
            </a:r>
            <a:endParaRPr lang="pt-PT" dirty="0">
              <a:solidFill>
                <a:srgbClr val="03495C"/>
              </a:solidFill>
            </a:endParaRPr>
          </a:p>
        </p:txBody>
      </p:sp>
      <p:sp>
        <p:nvSpPr>
          <p:cNvPr id="10" name="Rectangle 9"/>
          <p:cNvSpPr/>
          <p:nvPr/>
        </p:nvSpPr>
        <p:spPr>
          <a:xfrm>
            <a:off x="7645904" y="5257562"/>
            <a:ext cx="1324443" cy="1600438"/>
          </a:xfrm>
          <a:prstGeom prst="rect">
            <a:avLst/>
          </a:prstGeom>
        </p:spPr>
        <p:txBody>
          <a:bodyPr wrap="square">
            <a:spAutoFit/>
          </a:bodyPr>
          <a:lstStyle/>
          <a:p>
            <a:r>
              <a:rPr lang="en-US" sz="1400" i="1" dirty="0" smtClean="0"/>
              <a:t>Photos </a:t>
            </a:r>
            <a:r>
              <a:rPr lang="en-US" sz="1400" i="1" dirty="0"/>
              <a:t>Credits</a:t>
            </a:r>
            <a:r>
              <a:rPr lang="en-US" sz="1400" i="1" dirty="0" smtClean="0"/>
              <a:t>: Alex </a:t>
            </a:r>
            <a:r>
              <a:rPr lang="en-US" sz="1400" i="1" dirty="0" err="1" smtClean="0"/>
              <a:t>Eilers</a:t>
            </a:r>
            <a:r>
              <a:rPr lang="en-US" sz="1400" i="1" dirty="0" smtClean="0"/>
              <a:t> </a:t>
            </a:r>
            <a:r>
              <a:rPr lang="en-US" sz="1400" dirty="0"/>
              <a:t>Weddell Seals in the Ross </a:t>
            </a:r>
            <a:r>
              <a:rPr lang="en-US" sz="1400" dirty="0" smtClean="0"/>
              <a:t>Sea </a:t>
            </a:r>
            <a:r>
              <a:rPr lang="en-US" sz="1400" dirty="0" err="1" smtClean="0"/>
              <a:t>jounal</a:t>
            </a:r>
            <a:r>
              <a:rPr lang="en-US" sz="1400" dirty="0" smtClean="0"/>
              <a:t>, </a:t>
            </a:r>
            <a:r>
              <a:rPr lang="en-US" sz="1400" dirty="0" err="1" smtClean="0"/>
              <a:t>PolarTREC</a:t>
            </a:r>
            <a:endParaRPr lang="pt-PT" sz="1400" dirty="0"/>
          </a:p>
        </p:txBody>
      </p:sp>
      <p:sp>
        <p:nvSpPr>
          <p:cNvPr id="11" name="Rectangle 10"/>
          <p:cNvSpPr/>
          <p:nvPr/>
        </p:nvSpPr>
        <p:spPr>
          <a:xfrm>
            <a:off x="457199" y="4739578"/>
            <a:ext cx="3068945" cy="1477328"/>
          </a:xfrm>
          <a:prstGeom prst="rect">
            <a:avLst/>
          </a:prstGeom>
          <a:solidFill>
            <a:schemeClr val="accent1">
              <a:lumMod val="20000"/>
              <a:lumOff val="80000"/>
            </a:schemeClr>
          </a:solidFill>
        </p:spPr>
        <p:txBody>
          <a:bodyPr wrap="square">
            <a:spAutoFit/>
          </a:bodyPr>
          <a:lstStyle/>
          <a:p>
            <a:r>
              <a:rPr lang="en-US" dirty="0">
                <a:solidFill>
                  <a:srgbClr val="03495C"/>
                </a:solidFill>
              </a:rPr>
              <a:t>Weddell seals molt annually (shed their fur, once a </a:t>
            </a:r>
            <a:r>
              <a:rPr lang="en-US" dirty="0" smtClean="0">
                <a:solidFill>
                  <a:srgbClr val="03495C"/>
                </a:solidFill>
              </a:rPr>
              <a:t>year, in summer)</a:t>
            </a:r>
            <a:r>
              <a:rPr lang="en-US" dirty="0">
                <a:solidFill>
                  <a:srgbClr val="03495C"/>
                </a:solidFill>
              </a:rPr>
              <a:t>. The old, brownish fur is shed and the new, shiny fur </a:t>
            </a:r>
            <a:r>
              <a:rPr lang="en-US" dirty="0" smtClean="0">
                <a:solidFill>
                  <a:srgbClr val="03495C"/>
                </a:solidFill>
              </a:rPr>
              <a:t>grows.</a:t>
            </a:r>
            <a:endParaRPr lang="pt-PT" dirty="0">
              <a:solidFill>
                <a:srgbClr val="03495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0705" y="571500"/>
            <a:ext cx="8229600" cy="1143000"/>
          </a:xfrm>
        </p:spPr>
        <p:txBody>
          <a:bodyPr>
            <a:normAutofit fontScale="90000"/>
          </a:bodyPr>
          <a:lstStyle/>
          <a:p>
            <a:r>
              <a:rPr lang="pt-PT" dirty="0" err="1" smtClean="0"/>
              <a:t>Introduction</a:t>
            </a:r>
            <a:r>
              <a:rPr lang="pt-PT" dirty="0" smtClean="0"/>
              <a:t> –  </a:t>
            </a:r>
            <a:r>
              <a:rPr lang="pt-PT" dirty="0" err="1" smtClean="0"/>
              <a:t>The</a:t>
            </a:r>
            <a:r>
              <a:rPr lang="pt-PT" dirty="0" smtClean="0"/>
              <a:t> </a:t>
            </a:r>
            <a:r>
              <a:rPr lang="en-US" sz="4000" i="1" dirty="0" err="1" smtClean="0"/>
              <a:t>Phocidae</a:t>
            </a:r>
            <a:r>
              <a:rPr lang="en-US" sz="4000" i="1" dirty="0" smtClean="0"/>
              <a:t> family</a:t>
            </a:r>
            <a:endParaRPr lang="pt-PT" sz="4000" dirty="0"/>
          </a:p>
        </p:txBody>
      </p:sp>
      <p:sp>
        <p:nvSpPr>
          <p:cNvPr id="3" name="Content Placeholder 2"/>
          <p:cNvSpPr>
            <a:spLocks noGrp="1"/>
          </p:cNvSpPr>
          <p:nvPr>
            <p:ph idx="1"/>
          </p:nvPr>
        </p:nvSpPr>
        <p:spPr>
          <a:xfrm>
            <a:off x="429290" y="2568043"/>
            <a:ext cx="8411015" cy="2819265"/>
          </a:xfrm>
        </p:spPr>
        <p:txBody>
          <a:bodyPr>
            <a:normAutofit fontScale="47500" lnSpcReduction="20000"/>
          </a:bodyPr>
          <a:lstStyle/>
          <a:p>
            <a:r>
              <a:rPr lang="en-US" sz="6000" dirty="0" smtClean="0"/>
              <a:t>The </a:t>
            </a:r>
            <a:r>
              <a:rPr lang="en-US" sz="6000" i="1" dirty="0" err="1" smtClean="0"/>
              <a:t>Phocidae</a:t>
            </a:r>
            <a:r>
              <a:rPr lang="en-US" sz="6000" dirty="0" smtClean="0"/>
              <a:t> (true seals)</a:t>
            </a:r>
            <a:r>
              <a:rPr lang="pt-PT" sz="6000" dirty="0" smtClean="0"/>
              <a:t>, are </a:t>
            </a:r>
            <a:r>
              <a:rPr lang="pt-PT" sz="6000" dirty="0" err="1" smtClean="0"/>
              <a:t>one</a:t>
            </a:r>
            <a:r>
              <a:rPr lang="pt-PT" sz="6000" dirty="0" smtClean="0"/>
              <a:t> </a:t>
            </a:r>
            <a:r>
              <a:rPr lang="pt-PT" sz="6000" dirty="0" err="1" smtClean="0"/>
              <a:t>of</a:t>
            </a:r>
            <a:r>
              <a:rPr lang="pt-PT" sz="6000" dirty="0" smtClean="0"/>
              <a:t> </a:t>
            </a:r>
            <a:r>
              <a:rPr lang="pt-PT" sz="6000" dirty="0" err="1" smtClean="0"/>
              <a:t>the</a:t>
            </a:r>
            <a:r>
              <a:rPr lang="pt-PT" sz="6000" dirty="0" smtClean="0"/>
              <a:t> </a:t>
            </a:r>
            <a:r>
              <a:rPr lang="pt-PT" sz="6000" dirty="0" err="1" smtClean="0"/>
              <a:t>three</a:t>
            </a:r>
            <a:r>
              <a:rPr lang="pt-PT" sz="6000" dirty="0" smtClean="0"/>
              <a:t> </a:t>
            </a:r>
            <a:r>
              <a:rPr lang="pt-PT" sz="6000" dirty="0" err="1" smtClean="0"/>
              <a:t>families</a:t>
            </a:r>
            <a:r>
              <a:rPr lang="pt-PT" sz="6000" dirty="0" smtClean="0"/>
              <a:t> </a:t>
            </a:r>
            <a:r>
              <a:rPr lang="pt-PT" sz="6000" dirty="0" err="1" smtClean="0"/>
              <a:t>of</a:t>
            </a:r>
            <a:r>
              <a:rPr lang="pt-PT" sz="6000" dirty="0" smtClean="0"/>
              <a:t> </a:t>
            </a:r>
            <a:r>
              <a:rPr lang="pt-PT" sz="6000" dirty="0" err="1" smtClean="0"/>
              <a:t>the</a:t>
            </a:r>
            <a:r>
              <a:rPr lang="pt-PT" sz="6000" dirty="0" smtClean="0"/>
              <a:t> </a:t>
            </a:r>
            <a:r>
              <a:rPr lang="en-US" sz="6000" i="1" dirty="0" err="1" smtClean="0"/>
              <a:t>Pinnipeds</a:t>
            </a:r>
            <a:r>
              <a:rPr lang="en-US" sz="6000" dirty="0" smtClean="0"/>
              <a:t> order. </a:t>
            </a:r>
          </a:p>
          <a:p>
            <a:r>
              <a:rPr lang="en-US" sz="6000" dirty="0" err="1" smtClean="0"/>
              <a:t>Pinnipids</a:t>
            </a:r>
            <a:r>
              <a:rPr lang="en-US" sz="6000" dirty="0" smtClean="0"/>
              <a:t> are a group of marine mammal who can live both on land and at sea. The word </a:t>
            </a:r>
            <a:r>
              <a:rPr lang="en-US" sz="6000" dirty="0" err="1" smtClean="0"/>
              <a:t>pinniped</a:t>
            </a:r>
            <a:r>
              <a:rPr lang="en-US" sz="6000" dirty="0" smtClean="0"/>
              <a:t> means ‘fin’ or ‘feather’ footed – referring to their flippers.</a:t>
            </a:r>
          </a:p>
          <a:p>
            <a:pPr>
              <a:buNone/>
            </a:pPr>
            <a:endParaRPr lang="pt-PT" sz="2000" dirty="0" smtClean="0"/>
          </a:p>
          <a:p>
            <a:pPr>
              <a:buNone/>
            </a:pPr>
            <a:r>
              <a:rPr lang="en-US" sz="2000" dirty="0" smtClean="0"/>
              <a:t>    </a:t>
            </a:r>
            <a:endParaRPr lang="pt-PT"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879" y="582110"/>
          <a:ext cx="4114800" cy="1980779"/>
        </p:xfrm>
        <a:graphic>
          <a:graphicData uri="http://schemas.openxmlformats.org/drawingml/2006/table">
            <a:tbl>
              <a:tblPr firstRow="1" bandRow="1">
                <a:tableStyleId>{5C22544A-7EE6-4342-B048-85BDC9FD1C3A}</a:tableStyleId>
              </a:tblPr>
              <a:tblGrid>
                <a:gridCol w="4114800"/>
              </a:tblGrid>
              <a:tr h="466066">
                <a:tc>
                  <a:txBody>
                    <a:bodyPr/>
                    <a:lstStyle/>
                    <a:p>
                      <a:r>
                        <a:rPr lang="pt-PT" dirty="0" err="1" smtClean="0"/>
                        <a:t>Mediterranean</a:t>
                      </a:r>
                      <a:r>
                        <a:rPr lang="pt-PT" baseline="0" dirty="0" smtClean="0"/>
                        <a:t> </a:t>
                      </a:r>
                      <a:r>
                        <a:rPr lang="pt-PT" baseline="0" dirty="0" err="1" smtClean="0"/>
                        <a:t>monk</a:t>
                      </a:r>
                      <a:r>
                        <a:rPr lang="pt-PT" baseline="0" dirty="0" smtClean="0"/>
                        <a:t> </a:t>
                      </a:r>
                      <a:r>
                        <a:rPr lang="pt-PT" dirty="0" smtClean="0"/>
                        <a:t> </a:t>
                      </a:r>
                      <a:r>
                        <a:rPr lang="pt-PT" dirty="0" err="1" smtClean="0"/>
                        <a:t>seal</a:t>
                      </a:r>
                      <a:endParaRPr lang="pt-PT" dirty="0"/>
                    </a:p>
                  </a:txBody>
                  <a:tcPr/>
                </a:tc>
              </a:tr>
              <a:tr h="1514713">
                <a:tc>
                  <a:txBody>
                    <a:bodyPr/>
                    <a:lstStyle/>
                    <a:p>
                      <a:r>
                        <a:rPr kumimoji="0" lang="en-US" sz="1800" kern="1200" dirty="0" smtClean="0">
                          <a:solidFill>
                            <a:schemeClr val="dk1"/>
                          </a:solidFill>
                          <a:latin typeface="+mn-lt"/>
                          <a:ea typeface="+mn-ea"/>
                          <a:cs typeface="+mn-cs"/>
                        </a:rPr>
                        <a:t>Have the shortest hair of any </a:t>
                      </a:r>
                      <a:r>
                        <a:rPr kumimoji="0" lang="en-US" sz="1800" kern="1200" dirty="0" err="1" smtClean="0">
                          <a:solidFill>
                            <a:schemeClr val="dk1"/>
                          </a:solidFill>
                          <a:latin typeface="+mn-lt"/>
                          <a:ea typeface="+mn-ea"/>
                          <a:cs typeface="+mn-cs"/>
                        </a:rPr>
                        <a:t>pinniped</a:t>
                      </a:r>
                      <a:r>
                        <a:rPr kumimoji="0" lang="en-US" sz="1800" kern="1200" dirty="0" smtClean="0">
                          <a:solidFill>
                            <a:schemeClr val="dk1"/>
                          </a:solidFill>
                          <a:latin typeface="+mn-lt"/>
                          <a:ea typeface="+mn-ea"/>
                          <a:cs typeface="+mn-cs"/>
                        </a:rPr>
                        <a:t>, the fur is black (males) or brown to dark grey (females), with a paler belly, which is close to white in males.</a:t>
                      </a:r>
                      <a:endParaRPr lang="pt-PT" dirty="0">
                        <a:solidFill>
                          <a:schemeClr val="bg2">
                            <a:lumMod val="50000"/>
                          </a:schemeClr>
                        </a:solidFill>
                      </a:endParaRPr>
                    </a:p>
                  </a:txBody>
                  <a:tcPr/>
                </a:tc>
              </a:tr>
            </a:tbl>
          </a:graphicData>
        </a:graphic>
      </p:graphicFrame>
      <p:sp>
        <p:nvSpPr>
          <p:cNvPr id="4" name="Content Placeholder 2"/>
          <p:cNvSpPr txBox="1">
            <a:spLocks/>
          </p:cNvSpPr>
          <p:nvPr/>
        </p:nvSpPr>
        <p:spPr>
          <a:xfrm>
            <a:off x="457199" y="357205"/>
            <a:ext cx="1275695" cy="646519"/>
          </a:xfrm>
          <a:prstGeom prst="rect">
            <a:avLst/>
          </a:prstGeom>
          <a:solidFill>
            <a:schemeClr val="accent1">
              <a:lumMod val="20000"/>
              <a:lumOff val="80000"/>
            </a:schemeClr>
          </a:solidFill>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2600" b="0" i="0" u="none" strike="noStrike" kern="1200" cap="none" spc="0" normalizeH="0" baseline="0" noProof="0" dirty="0" smtClean="0">
                <a:ln>
                  <a:noFill/>
                </a:ln>
                <a:solidFill>
                  <a:schemeClr val="tx1"/>
                </a:solidFill>
                <a:effectLst/>
                <a:uLnTx/>
                <a:uFillTx/>
                <a:latin typeface="+mn-lt"/>
                <a:ea typeface="+mn-ea"/>
                <a:cs typeface="+mn-cs"/>
              </a:rPr>
              <a:t> </a:t>
            </a:r>
            <a:r>
              <a:rPr kumimoji="0" lang="pt-PT" sz="4400" b="0" i="0" u="none" strike="noStrike" kern="1200" cap="none" spc="0" normalizeH="0" baseline="0" noProof="0" dirty="0" err="1" smtClean="0">
                <a:ln>
                  <a:noFill/>
                </a:ln>
                <a:solidFill>
                  <a:schemeClr val="tx2">
                    <a:lumMod val="25000"/>
                  </a:schemeClr>
                </a:solidFill>
                <a:effectLst/>
                <a:uLnTx/>
                <a:uFillTx/>
                <a:latin typeface="+mn-lt"/>
                <a:ea typeface="+mn-ea"/>
                <a:cs typeface="+mn-cs"/>
              </a:rPr>
              <a:t>Fur</a:t>
            </a:r>
            <a:endParaRPr kumimoji="0" lang="pt-PT" sz="4400" b="0" i="0" u="none" strike="noStrike" kern="1200" cap="none" spc="0" normalizeH="0" baseline="0" noProof="0" dirty="0">
              <a:ln>
                <a:noFill/>
              </a:ln>
              <a:solidFill>
                <a:schemeClr val="tx2">
                  <a:lumMod val="25000"/>
                </a:schemeClr>
              </a:solidFill>
              <a:effectLst/>
              <a:uLnTx/>
              <a:uFillTx/>
              <a:latin typeface="+mn-lt"/>
              <a:ea typeface="+mn-ea"/>
              <a:cs typeface="+mn-cs"/>
            </a:endParaRPr>
          </a:p>
        </p:txBody>
      </p:sp>
      <p:sp>
        <p:nvSpPr>
          <p:cNvPr id="8" name="Rectangle 7"/>
          <p:cNvSpPr/>
          <p:nvPr/>
        </p:nvSpPr>
        <p:spPr>
          <a:xfrm>
            <a:off x="629167" y="3996780"/>
            <a:ext cx="3236784" cy="369332"/>
          </a:xfrm>
          <a:prstGeom prst="rect">
            <a:avLst/>
          </a:prstGeom>
        </p:spPr>
        <p:txBody>
          <a:bodyPr wrap="none">
            <a:spAutoFit/>
          </a:bodyPr>
          <a:lstStyle/>
          <a:p>
            <a:r>
              <a:rPr lang="en-US" i="1" dirty="0" smtClean="0">
                <a:solidFill>
                  <a:schemeClr val="tx2"/>
                </a:solidFill>
              </a:rPr>
              <a:t>Mediterranean monk seal male</a:t>
            </a:r>
            <a:endParaRPr lang="pt-PT" dirty="0">
              <a:solidFill>
                <a:schemeClr val="tx2"/>
              </a:solidFill>
            </a:endParaRPr>
          </a:p>
        </p:txBody>
      </p:sp>
      <p:sp>
        <p:nvSpPr>
          <p:cNvPr id="9" name="Rectangle 8"/>
          <p:cNvSpPr/>
          <p:nvPr/>
        </p:nvSpPr>
        <p:spPr>
          <a:xfrm>
            <a:off x="5052059" y="6032240"/>
            <a:ext cx="3492901" cy="369332"/>
          </a:xfrm>
          <a:prstGeom prst="rect">
            <a:avLst/>
          </a:prstGeom>
        </p:spPr>
        <p:txBody>
          <a:bodyPr wrap="none">
            <a:spAutoFit/>
          </a:bodyPr>
          <a:lstStyle/>
          <a:p>
            <a:r>
              <a:rPr lang="en-US" i="1" dirty="0" smtClean="0"/>
              <a:t> </a:t>
            </a:r>
            <a:r>
              <a:rPr lang="en-US" i="1" dirty="0" smtClean="0">
                <a:solidFill>
                  <a:srgbClr val="DBF5F9"/>
                </a:solidFill>
              </a:rPr>
              <a:t>molted  seal with new </a:t>
            </a:r>
            <a:r>
              <a:rPr lang="en-US" i="1" dirty="0">
                <a:solidFill>
                  <a:srgbClr val="DBF5F9"/>
                </a:solidFill>
              </a:rPr>
              <a:t>coat of fur</a:t>
            </a:r>
            <a:endParaRPr lang="pt-PT" dirty="0">
              <a:solidFill>
                <a:srgbClr val="DBF5F9"/>
              </a:solidFill>
            </a:endParaRPr>
          </a:p>
        </p:txBody>
      </p:sp>
      <p:sp>
        <p:nvSpPr>
          <p:cNvPr id="11" name="Rectangle 10"/>
          <p:cNvSpPr/>
          <p:nvPr/>
        </p:nvSpPr>
        <p:spPr>
          <a:xfrm>
            <a:off x="457199" y="4739578"/>
            <a:ext cx="3647750" cy="2031325"/>
          </a:xfrm>
          <a:prstGeom prst="rect">
            <a:avLst/>
          </a:prstGeom>
          <a:solidFill>
            <a:schemeClr val="accent1">
              <a:lumMod val="20000"/>
              <a:lumOff val="80000"/>
            </a:schemeClr>
          </a:solidFill>
        </p:spPr>
        <p:txBody>
          <a:bodyPr wrap="square">
            <a:spAutoFit/>
          </a:bodyPr>
          <a:lstStyle/>
          <a:p>
            <a:r>
              <a:rPr lang="en-US" dirty="0" smtClean="0">
                <a:solidFill>
                  <a:srgbClr val="03495C"/>
                </a:solidFill>
              </a:rPr>
              <a:t>They </a:t>
            </a:r>
            <a:r>
              <a:rPr lang="en-US" dirty="0">
                <a:solidFill>
                  <a:srgbClr val="03495C"/>
                </a:solidFill>
              </a:rPr>
              <a:t>molt at about four to six weeks and their black woolly coat is replaced by a silvery gray coat that can darken over time</a:t>
            </a:r>
            <a:r>
              <a:rPr lang="pt-PT" dirty="0" smtClean="0">
                <a:solidFill>
                  <a:srgbClr val="03495C"/>
                </a:solidFill>
              </a:rPr>
              <a:t> . </a:t>
            </a:r>
            <a:r>
              <a:rPr lang="pt-PT" dirty="0" err="1" smtClean="0">
                <a:solidFill>
                  <a:srgbClr val="03495C"/>
                </a:solidFill>
              </a:rPr>
              <a:t>Molting</a:t>
            </a:r>
            <a:r>
              <a:rPr lang="pt-PT" dirty="0" smtClean="0">
                <a:solidFill>
                  <a:srgbClr val="03495C"/>
                </a:solidFill>
              </a:rPr>
              <a:t> </a:t>
            </a:r>
            <a:r>
              <a:rPr lang="en-US" dirty="0" smtClean="0">
                <a:solidFill>
                  <a:srgbClr val="03495C"/>
                </a:solidFill>
              </a:rPr>
              <a:t>occurs also over a very protracted period, extending throughout the year.</a:t>
            </a:r>
            <a:endParaRPr lang="pt-PT" dirty="0">
              <a:solidFill>
                <a:srgbClr val="03495C"/>
              </a:solidFill>
            </a:endParaRPr>
          </a:p>
        </p:txBody>
      </p:sp>
      <p:pic>
        <p:nvPicPr>
          <p:cNvPr id="16" name="Picture 15" descr="Mediterranean-monk-seal-juvenile-female-hunting.jpg"/>
          <p:cNvPicPr>
            <a:picLocks noChangeAspect="1"/>
          </p:cNvPicPr>
          <p:nvPr/>
        </p:nvPicPr>
        <p:blipFill>
          <a:blip r:embed="rId2"/>
          <a:stretch>
            <a:fillRect/>
          </a:stretch>
        </p:blipFill>
        <p:spPr>
          <a:xfrm>
            <a:off x="4796879" y="3455701"/>
            <a:ext cx="3854594" cy="2567753"/>
          </a:xfrm>
          <a:prstGeom prst="rect">
            <a:avLst/>
          </a:prstGeom>
        </p:spPr>
      </p:pic>
      <p:pic>
        <p:nvPicPr>
          <p:cNvPr id="13" name="Picture 12" descr="Mediterranean-monk-seal.jpg"/>
          <p:cNvPicPr>
            <a:picLocks noChangeAspect="1"/>
          </p:cNvPicPr>
          <p:nvPr/>
        </p:nvPicPr>
        <p:blipFill>
          <a:blip r:embed="rId3"/>
          <a:stretch>
            <a:fillRect/>
          </a:stretch>
        </p:blipFill>
        <p:spPr>
          <a:xfrm>
            <a:off x="457199" y="1614824"/>
            <a:ext cx="3575684" cy="238195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879" y="582111"/>
          <a:ext cx="4114800" cy="2377439"/>
        </p:xfrm>
        <a:graphic>
          <a:graphicData uri="http://schemas.openxmlformats.org/drawingml/2006/table">
            <a:tbl>
              <a:tblPr firstRow="1" bandRow="1">
                <a:tableStyleId>{5C22544A-7EE6-4342-B048-85BDC9FD1C3A}</a:tableStyleId>
              </a:tblPr>
              <a:tblGrid>
                <a:gridCol w="4114800"/>
              </a:tblGrid>
              <a:tr h="352061">
                <a:tc>
                  <a:txBody>
                    <a:bodyPr/>
                    <a:lstStyle/>
                    <a:p>
                      <a:r>
                        <a:rPr lang="pt-PT" dirty="0" err="1" smtClean="0"/>
                        <a:t>Pupies</a:t>
                      </a:r>
                      <a:r>
                        <a:rPr lang="pt-PT" baseline="0" dirty="0" smtClean="0"/>
                        <a:t> </a:t>
                      </a:r>
                      <a:r>
                        <a:rPr lang="pt-PT" baseline="0" dirty="0" err="1" smtClean="0"/>
                        <a:t>fur</a:t>
                      </a:r>
                      <a:endParaRPr lang="pt-PT" dirty="0"/>
                    </a:p>
                  </a:txBody>
                  <a:tcPr/>
                </a:tc>
              </a:tr>
              <a:tr h="370840">
                <a:tc>
                  <a:txBody>
                    <a:bodyPr/>
                    <a:lstStyle/>
                    <a:p>
                      <a:r>
                        <a:rPr kumimoji="0" lang="en-US" sz="1800" kern="1200" dirty="0" smtClean="0">
                          <a:solidFill>
                            <a:schemeClr val="dk1"/>
                          </a:solidFill>
                          <a:latin typeface="+mn-lt"/>
                          <a:ea typeface="+mn-ea"/>
                          <a:cs typeface="+mn-cs"/>
                        </a:rPr>
                        <a:t>Pup is born with a really soft, fuzzy, fluffy brown or grey coat. That coat is called the </a:t>
                      </a:r>
                      <a:r>
                        <a:rPr kumimoji="0" lang="en-US" sz="1800" i="1" kern="1200" dirty="0" err="1" smtClean="0">
                          <a:solidFill>
                            <a:schemeClr val="dk1"/>
                          </a:solidFill>
                          <a:latin typeface="+mn-lt"/>
                          <a:ea typeface="+mn-ea"/>
                          <a:cs typeface="+mn-cs"/>
                        </a:rPr>
                        <a:t>lanugo</a:t>
                      </a:r>
                      <a:r>
                        <a:rPr kumimoji="0" lang="en-US" sz="1800" i="1" kern="1200" dirty="0" smtClean="0">
                          <a:solidFill>
                            <a:schemeClr val="dk1"/>
                          </a:solidFill>
                          <a:latin typeface="+mn-lt"/>
                          <a:ea typeface="+mn-ea"/>
                          <a:cs typeface="+mn-cs"/>
                        </a:rPr>
                        <a:t>-</a:t>
                      </a:r>
                      <a:r>
                        <a:rPr kumimoji="0" lang="en-US" sz="1800" i="1" kern="1200" baseline="0" dirty="0" smtClean="0">
                          <a:solidFill>
                            <a:schemeClr val="dk1"/>
                          </a:solidFill>
                          <a:latin typeface="+mn-lt"/>
                          <a:ea typeface="+mn-ea"/>
                          <a:cs typeface="+mn-cs"/>
                        </a:rPr>
                        <a:t> </a:t>
                      </a:r>
                      <a:r>
                        <a:rPr kumimoji="0" lang="en-US" sz="1800" kern="1200" dirty="0" smtClean="0">
                          <a:solidFill>
                            <a:schemeClr val="dk1"/>
                          </a:solidFill>
                          <a:latin typeface="+mn-lt"/>
                          <a:ea typeface="+mn-ea"/>
                          <a:cs typeface="+mn-cs"/>
                        </a:rPr>
                        <a:t>primary source of insulation.</a:t>
                      </a:r>
                      <a:r>
                        <a:rPr kumimoji="0" lang="en-US" sz="1800" i="1" kern="1200" dirty="0" smtClean="0">
                          <a:solidFill>
                            <a:schemeClr val="dk1"/>
                          </a:solidFill>
                          <a:latin typeface="+mn-lt"/>
                          <a:ea typeface="+mn-ea"/>
                          <a:cs typeface="+mn-cs"/>
                        </a:rPr>
                        <a:t> </a:t>
                      </a:r>
                      <a:r>
                        <a:rPr kumimoji="0" lang="en-US" sz="1800" i="1" kern="1200" dirty="0" err="1" smtClean="0">
                          <a:solidFill>
                            <a:schemeClr val="dk1"/>
                          </a:solidFill>
                          <a:latin typeface="+mn-lt"/>
                          <a:ea typeface="+mn-ea"/>
                          <a:cs typeface="+mn-cs"/>
                        </a:rPr>
                        <a:t>iIt</a:t>
                      </a:r>
                      <a:r>
                        <a:rPr kumimoji="0" lang="en-US" sz="1800" i="1" kern="1200" dirty="0" smtClean="0">
                          <a:solidFill>
                            <a:schemeClr val="dk1"/>
                          </a:solidFill>
                          <a:latin typeface="+mn-lt"/>
                          <a:ea typeface="+mn-ea"/>
                          <a:cs typeface="+mn-cs"/>
                        </a:rPr>
                        <a:t> insulates the pup by trapping air around the fuzzy fur – it sort of acts as a down blanket to keep the seal warm.</a:t>
                      </a:r>
                      <a:endParaRPr lang="pt-PT" dirty="0">
                        <a:solidFill>
                          <a:schemeClr val="bg2">
                            <a:lumMod val="50000"/>
                          </a:schemeClr>
                        </a:solidFill>
                      </a:endParaRPr>
                    </a:p>
                  </a:txBody>
                  <a:tcPr/>
                </a:tc>
              </a:tr>
            </a:tbl>
          </a:graphicData>
        </a:graphic>
      </p:graphicFrame>
      <p:sp>
        <p:nvSpPr>
          <p:cNvPr id="8" name="Rectangle 7"/>
          <p:cNvSpPr/>
          <p:nvPr/>
        </p:nvSpPr>
        <p:spPr>
          <a:xfrm>
            <a:off x="4042000" y="5797455"/>
            <a:ext cx="4869679" cy="923330"/>
          </a:xfrm>
          <a:prstGeom prst="rect">
            <a:avLst/>
          </a:prstGeom>
        </p:spPr>
        <p:txBody>
          <a:bodyPr wrap="square">
            <a:spAutoFit/>
          </a:bodyPr>
          <a:lstStyle/>
          <a:p>
            <a:r>
              <a:rPr lang="en-US" dirty="0" smtClean="0">
                <a:solidFill>
                  <a:srgbClr val="DBF5F9"/>
                </a:solidFill>
              </a:rPr>
              <a:t>Mediterranean monk seal pup born in a </a:t>
            </a:r>
            <a:r>
              <a:rPr lang="en-US" dirty="0">
                <a:solidFill>
                  <a:srgbClr val="DBF5F9"/>
                </a:solidFill>
              </a:rPr>
              <a:t>black or chocolate-brown </a:t>
            </a:r>
            <a:r>
              <a:rPr lang="en-US" dirty="0" err="1">
                <a:solidFill>
                  <a:srgbClr val="DBF5F9"/>
                </a:solidFill>
              </a:rPr>
              <a:t>lanugo</a:t>
            </a:r>
            <a:r>
              <a:rPr lang="en-US" dirty="0">
                <a:solidFill>
                  <a:srgbClr val="DBF5F9"/>
                </a:solidFill>
              </a:rPr>
              <a:t> coat with a creamy-white patch on their </a:t>
            </a:r>
            <a:r>
              <a:rPr lang="en-US" dirty="0" smtClean="0">
                <a:solidFill>
                  <a:srgbClr val="DBF5F9"/>
                </a:solidFill>
              </a:rPr>
              <a:t>belly</a:t>
            </a:r>
            <a:endParaRPr lang="pt-PT" dirty="0">
              <a:solidFill>
                <a:srgbClr val="DBF5F9"/>
              </a:solidFill>
            </a:endParaRPr>
          </a:p>
        </p:txBody>
      </p:sp>
      <p:pic>
        <p:nvPicPr>
          <p:cNvPr id="10" name="Picture 9" descr="img_2124.jpg"/>
          <p:cNvPicPr>
            <a:picLocks noChangeAspect="1"/>
          </p:cNvPicPr>
          <p:nvPr/>
        </p:nvPicPr>
        <p:blipFill>
          <a:blip r:embed="rId2"/>
          <a:stretch>
            <a:fillRect/>
          </a:stretch>
        </p:blipFill>
        <p:spPr>
          <a:xfrm>
            <a:off x="232917" y="1308100"/>
            <a:ext cx="4024970" cy="2688680"/>
          </a:xfrm>
          <a:prstGeom prst="rect">
            <a:avLst/>
          </a:prstGeom>
        </p:spPr>
      </p:pic>
      <p:pic>
        <p:nvPicPr>
          <p:cNvPr id="13" name="Picture 12" descr="monk_seal_pup_small.png"/>
          <p:cNvPicPr>
            <a:picLocks noChangeAspect="1"/>
          </p:cNvPicPr>
          <p:nvPr/>
        </p:nvPicPr>
        <p:blipFill>
          <a:blip r:embed="rId3"/>
          <a:stretch>
            <a:fillRect/>
          </a:stretch>
        </p:blipFill>
        <p:spPr>
          <a:xfrm>
            <a:off x="4082904" y="3158480"/>
            <a:ext cx="4268089" cy="2638975"/>
          </a:xfrm>
          <a:prstGeom prst="rect">
            <a:avLst/>
          </a:prstGeom>
        </p:spPr>
      </p:pic>
      <p:sp>
        <p:nvSpPr>
          <p:cNvPr id="14" name="Rectangle 13"/>
          <p:cNvSpPr/>
          <p:nvPr/>
        </p:nvSpPr>
        <p:spPr>
          <a:xfrm>
            <a:off x="4082904" y="3158480"/>
            <a:ext cx="3707403" cy="261610"/>
          </a:xfrm>
          <a:prstGeom prst="rect">
            <a:avLst/>
          </a:prstGeom>
        </p:spPr>
        <p:txBody>
          <a:bodyPr wrap="square">
            <a:spAutoFit/>
          </a:bodyPr>
          <a:lstStyle/>
          <a:p>
            <a:r>
              <a:rPr lang="en-US" sz="1100" b="1" i="1" dirty="0" err="1"/>
              <a:t>Alexandros</a:t>
            </a:r>
            <a:r>
              <a:rPr lang="en-US" sz="1100" b="1" i="1" dirty="0"/>
              <a:t> </a:t>
            </a:r>
            <a:r>
              <a:rPr lang="en-US" sz="1100" b="1" i="1" dirty="0" err="1"/>
              <a:t>Karamanlidis</a:t>
            </a:r>
            <a:r>
              <a:rPr lang="en-US" sz="1100" b="1" i="1" dirty="0"/>
              <a:t>, </a:t>
            </a:r>
            <a:r>
              <a:rPr lang="en-US" sz="1100" b="1" i="1" u="sng" dirty="0">
                <a:hlinkClick r:id="rId4"/>
              </a:rPr>
              <a:t>MOm</a:t>
            </a:r>
            <a:endParaRPr lang="pt-PT" sz="1100" dirty="0"/>
          </a:p>
        </p:txBody>
      </p:sp>
      <p:sp>
        <p:nvSpPr>
          <p:cNvPr id="17" name="Rectangle 16"/>
          <p:cNvSpPr/>
          <p:nvPr/>
        </p:nvSpPr>
        <p:spPr>
          <a:xfrm>
            <a:off x="457200" y="3996780"/>
            <a:ext cx="3800688" cy="646331"/>
          </a:xfrm>
          <a:prstGeom prst="rect">
            <a:avLst/>
          </a:prstGeom>
        </p:spPr>
        <p:txBody>
          <a:bodyPr wrap="square">
            <a:spAutoFit/>
          </a:bodyPr>
          <a:lstStyle/>
          <a:p>
            <a:r>
              <a:rPr lang="en-US" i="1" dirty="0" err="1" smtClean="0">
                <a:solidFill>
                  <a:schemeClr val="tx2"/>
                </a:solidFill>
              </a:rPr>
              <a:t>Weddel</a:t>
            </a:r>
            <a:r>
              <a:rPr lang="en-US" i="1" dirty="0" smtClean="0">
                <a:solidFill>
                  <a:schemeClr val="tx2"/>
                </a:solidFill>
              </a:rPr>
              <a:t> seal pup . </a:t>
            </a:r>
            <a:r>
              <a:rPr lang="en-US" i="1" dirty="0" err="1" smtClean="0">
                <a:solidFill>
                  <a:schemeClr val="tx2"/>
                </a:solidFill>
              </a:rPr>
              <a:t>Lanugo</a:t>
            </a:r>
            <a:r>
              <a:rPr lang="en-US" i="1" dirty="0" smtClean="0">
                <a:solidFill>
                  <a:schemeClr val="tx2"/>
                </a:solidFill>
              </a:rPr>
              <a:t> can be brown or grey</a:t>
            </a:r>
            <a:endParaRPr lang="pt-PT" dirty="0">
              <a:solidFill>
                <a:schemeClr val="tx2"/>
              </a:solidFill>
            </a:endParaRPr>
          </a:p>
        </p:txBody>
      </p:sp>
      <p:sp>
        <p:nvSpPr>
          <p:cNvPr id="18" name="Content Placeholder 2"/>
          <p:cNvSpPr txBox="1">
            <a:spLocks/>
          </p:cNvSpPr>
          <p:nvPr/>
        </p:nvSpPr>
        <p:spPr>
          <a:xfrm>
            <a:off x="457199" y="357205"/>
            <a:ext cx="1275695" cy="646519"/>
          </a:xfrm>
          <a:prstGeom prst="rect">
            <a:avLst/>
          </a:prstGeom>
          <a:solidFill>
            <a:schemeClr val="accent1">
              <a:lumMod val="20000"/>
              <a:lumOff val="80000"/>
            </a:schemeClr>
          </a:solidFill>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2600" b="0" i="0" u="none" strike="noStrike" kern="1200" cap="none" spc="0" normalizeH="0" baseline="0" noProof="0" dirty="0" smtClean="0">
                <a:ln>
                  <a:noFill/>
                </a:ln>
                <a:solidFill>
                  <a:schemeClr val="tx1"/>
                </a:solidFill>
                <a:effectLst/>
                <a:uLnTx/>
                <a:uFillTx/>
                <a:latin typeface="+mn-lt"/>
                <a:ea typeface="+mn-ea"/>
                <a:cs typeface="+mn-cs"/>
              </a:rPr>
              <a:t> </a:t>
            </a:r>
            <a:r>
              <a:rPr kumimoji="0" lang="pt-PT" sz="4400" b="0" i="0" u="none" strike="noStrike" kern="1200" cap="none" spc="0" normalizeH="0" baseline="0" noProof="0" dirty="0" err="1" smtClean="0">
                <a:ln>
                  <a:noFill/>
                </a:ln>
                <a:solidFill>
                  <a:schemeClr val="tx2">
                    <a:lumMod val="25000"/>
                  </a:schemeClr>
                </a:solidFill>
                <a:effectLst/>
                <a:uLnTx/>
                <a:uFillTx/>
                <a:latin typeface="+mn-lt"/>
                <a:ea typeface="+mn-ea"/>
                <a:cs typeface="+mn-cs"/>
              </a:rPr>
              <a:t>Fur</a:t>
            </a:r>
            <a:endParaRPr kumimoji="0" lang="pt-PT" sz="4400" b="0" i="0" u="none" strike="noStrike" kern="1200" cap="none" spc="0" normalizeH="0" baseline="0" noProof="0" dirty="0">
              <a:ln>
                <a:noFill/>
              </a:ln>
              <a:solidFill>
                <a:schemeClr val="tx2">
                  <a:lumMod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831" y="1122683"/>
            <a:ext cx="8637190" cy="1213403"/>
          </a:xfrm>
        </p:spPr>
        <p:txBody>
          <a:bodyPr>
            <a:normAutofit fontScale="92500" lnSpcReduction="20000"/>
          </a:bodyPr>
          <a:lstStyle/>
          <a:p>
            <a:pPr>
              <a:buNone/>
            </a:pPr>
            <a:r>
              <a:rPr lang="en-US" sz="2400" dirty="0" smtClean="0"/>
              <a:t>  </a:t>
            </a:r>
            <a:r>
              <a:rPr lang="en-US" sz="2800" dirty="0" smtClean="0"/>
              <a:t>Under their skin, seals have a thick layer of body fat called blubber.</a:t>
            </a:r>
          </a:p>
          <a:p>
            <a:pPr>
              <a:buNone/>
            </a:pPr>
            <a:r>
              <a:rPr lang="en-US" sz="2800" dirty="0" smtClean="0"/>
              <a:t>  What is the purpose of this layer?</a:t>
            </a:r>
          </a:p>
          <a:p>
            <a:pPr>
              <a:buNone/>
            </a:pPr>
            <a:endParaRPr lang="pt-PT" sz="2000" dirty="0"/>
          </a:p>
        </p:txBody>
      </p:sp>
      <p:sp>
        <p:nvSpPr>
          <p:cNvPr id="4" name="Content Placeholder 2"/>
          <p:cNvSpPr txBox="1">
            <a:spLocks/>
          </p:cNvSpPr>
          <p:nvPr/>
        </p:nvSpPr>
        <p:spPr>
          <a:xfrm>
            <a:off x="457199" y="357205"/>
            <a:ext cx="1844747" cy="646519"/>
          </a:xfrm>
          <a:prstGeom prst="rect">
            <a:avLst/>
          </a:prstGeom>
          <a:solidFill>
            <a:schemeClr val="accent1">
              <a:lumMod val="20000"/>
              <a:lumOff val="80000"/>
            </a:schemeClr>
          </a:solidFill>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2600" b="0" i="0" u="none" strike="noStrike" kern="1200" cap="none" spc="0" normalizeH="0" baseline="0" noProof="0" dirty="0" smtClean="0">
                <a:ln>
                  <a:noFill/>
                </a:ln>
                <a:solidFill>
                  <a:schemeClr val="tx1"/>
                </a:solidFill>
                <a:effectLst/>
                <a:uLnTx/>
                <a:uFillTx/>
                <a:latin typeface="+mn-lt"/>
                <a:ea typeface="+mn-ea"/>
                <a:cs typeface="+mn-cs"/>
              </a:rPr>
              <a:t> </a:t>
            </a:r>
            <a:r>
              <a:rPr lang="pt-PT" sz="4400" dirty="0" err="1" smtClean="0">
                <a:solidFill>
                  <a:schemeClr val="tx2">
                    <a:lumMod val="25000"/>
                  </a:schemeClr>
                </a:solidFill>
              </a:rPr>
              <a:t>Blubber</a:t>
            </a:r>
            <a:endParaRPr kumimoji="0" lang="pt-PT" sz="4400" b="0" i="0" u="none" strike="noStrike" kern="1200" cap="none" spc="0" normalizeH="0" baseline="0" noProof="0" dirty="0">
              <a:ln>
                <a:noFill/>
              </a:ln>
              <a:solidFill>
                <a:schemeClr val="tx2">
                  <a:lumMod val="25000"/>
                </a:schemeClr>
              </a:solidFill>
              <a:effectLst/>
              <a:uLnTx/>
              <a:uFillTx/>
              <a:latin typeface="+mn-lt"/>
              <a:ea typeface="+mn-ea"/>
              <a:cs typeface="+mn-cs"/>
            </a:endParaRPr>
          </a:p>
        </p:txBody>
      </p:sp>
      <p:sp>
        <p:nvSpPr>
          <p:cNvPr id="5" name="TextBox 4"/>
          <p:cNvSpPr txBox="1"/>
          <p:nvPr/>
        </p:nvSpPr>
        <p:spPr>
          <a:xfrm>
            <a:off x="457200" y="2585571"/>
            <a:ext cx="2525126" cy="3539430"/>
          </a:xfrm>
          <a:prstGeom prst="rect">
            <a:avLst/>
          </a:prstGeom>
          <a:solidFill>
            <a:schemeClr val="accent1">
              <a:lumMod val="20000"/>
              <a:lumOff val="80000"/>
            </a:schemeClr>
          </a:solidFill>
          <a:ln w="57150" cmpd="sng">
            <a:solidFill>
              <a:schemeClr val="bg2">
                <a:lumMod val="75000"/>
              </a:schemeClr>
            </a:solidFill>
          </a:ln>
        </p:spPr>
        <p:txBody>
          <a:bodyPr wrap="square" rtlCol="0">
            <a:spAutoFit/>
          </a:bodyPr>
          <a:lstStyle/>
          <a:p>
            <a:r>
              <a:rPr lang="pt-PT" sz="3200" dirty="0" err="1" smtClean="0">
                <a:solidFill>
                  <a:schemeClr val="bg2">
                    <a:lumMod val="75000"/>
                  </a:schemeClr>
                </a:solidFill>
              </a:rPr>
              <a:t>Insulation</a:t>
            </a:r>
            <a:endParaRPr lang="pt-PT" sz="3200" dirty="0" smtClean="0">
              <a:solidFill>
                <a:schemeClr val="bg2">
                  <a:lumMod val="75000"/>
                </a:schemeClr>
              </a:solidFill>
            </a:endParaRPr>
          </a:p>
          <a:p>
            <a:endParaRPr lang="pt-PT" sz="3200" dirty="0" smtClean="0">
              <a:solidFill>
                <a:schemeClr val="bg2">
                  <a:lumMod val="75000"/>
                </a:schemeClr>
              </a:solidFill>
            </a:endParaRPr>
          </a:p>
          <a:p>
            <a:r>
              <a:rPr lang="pt-PT" sz="3200" dirty="0" err="1" smtClean="0">
                <a:solidFill>
                  <a:schemeClr val="bg2">
                    <a:lumMod val="75000"/>
                  </a:schemeClr>
                </a:solidFill>
              </a:rPr>
              <a:t>Energy</a:t>
            </a:r>
            <a:endParaRPr lang="pt-PT" sz="3200" dirty="0" smtClean="0">
              <a:solidFill>
                <a:schemeClr val="bg2">
                  <a:lumMod val="75000"/>
                </a:schemeClr>
              </a:solidFill>
            </a:endParaRPr>
          </a:p>
          <a:p>
            <a:endParaRPr lang="pt-PT" sz="3200" dirty="0" smtClean="0">
              <a:solidFill>
                <a:schemeClr val="bg2">
                  <a:lumMod val="75000"/>
                </a:schemeClr>
              </a:solidFill>
            </a:endParaRPr>
          </a:p>
          <a:p>
            <a:r>
              <a:rPr lang="en-US" sz="3200" dirty="0" smtClean="0">
                <a:solidFill>
                  <a:schemeClr val="bg2">
                    <a:lumMod val="75000"/>
                  </a:schemeClr>
                </a:solidFill>
              </a:rPr>
              <a:t>Buoyancy </a:t>
            </a:r>
          </a:p>
          <a:p>
            <a:endParaRPr lang="en-US" sz="3200" dirty="0" smtClean="0">
              <a:solidFill>
                <a:schemeClr val="bg2">
                  <a:lumMod val="75000"/>
                </a:schemeClr>
              </a:solidFill>
            </a:endParaRPr>
          </a:p>
          <a:p>
            <a:r>
              <a:rPr lang="en-US" sz="3200" dirty="0" smtClean="0">
                <a:solidFill>
                  <a:schemeClr val="bg2">
                    <a:lumMod val="75000"/>
                  </a:schemeClr>
                </a:solidFill>
              </a:rPr>
              <a:t>Streamlining </a:t>
            </a:r>
            <a:endParaRPr lang="pt-PT" sz="3200" dirty="0">
              <a:solidFill>
                <a:schemeClr val="bg2">
                  <a:lumMod val="75000"/>
                </a:schemeClr>
              </a:solidFill>
            </a:endParaRPr>
          </a:p>
        </p:txBody>
      </p:sp>
      <p:pic>
        <p:nvPicPr>
          <p:cNvPr id="21" name="Picture 20" descr="hw_thick_is_blubber1.jpg"/>
          <p:cNvPicPr>
            <a:picLocks noChangeAspect="1"/>
          </p:cNvPicPr>
          <p:nvPr/>
        </p:nvPicPr>
        <p:blipFill>
          <a:blip r:embed="rId2"/>
          <a:srcRect l="53002"/>
          <a:stretch>
            <a:fillRect/>
          </a:stretch>
        </p:blipFill>
        <p:spPr>
          <a:xfrm>
            <a:off x="5998669" y="1912177"/>
            <a:ext cx="2762618" cy="2445331"/>
          </a:xfrm>
          <a:prstGeom prst="rect">
            <a:avLst/>
          </a:prstGeom>
        </p:spPr>
      </p:pic>
      <p:sp>
        <p:nvSpPr>
          <p:cNvPr id="22" name="TextBox 21"/>
          <p:cNvSpPr txBox="1"/>
          <p:nvPr/>
        </p:nvSpPr>
        <p:spPr>
          <a:xfrm>
            <a:off x="3515288" y="2602692"/>
            <a:ext cx="4864704" cy="2585323"/>
          </a:xfrm>
          <a:prstGeom prst="rect">
            <a:avLst/>
          </a:prstGeom>
          <a:noFill/>
        </p:spPr>
        <p:txBody>
          <a:bodyPr wrap="square" rtlCol="0">
            <a:spAutoFit/>
          </a:bodyPr>
          <a:lstStyle/>
          <a:p>
            <a:r>
              <a:rPr lang="pt-PT" sz="2400" dirty="0" err="1" smtClean="0"/>
              <a:t>Pupping</a:t>
            </a:r>
            <a:r>
              <a:rPr lang="pt-PT" dirty="0" smtClean="0"/>
              <a:t>  </a:t>
            </a:r>
            <a:endParaRPr lang="pt-PT" sz="1600" dirty="0" smtClean="0"/>
          </a:p>
          <a:p>
            <a:endParaRPr lang="pt-PT" dirty="0" smtClean="0"/>
          </a:p>
          <a:p>
            <a:r>
              <a:rPr lang="pt-PT" sz="2400" dirty="0" err="1" smtClean="0"/>
              <a:t>Molting</a:t>
            </a:r>
            <a:endParaRPr lang="pt-PT" sz="2400" dirty="0" smtClean="0"/>
          </a:p>
          <a:p>
            <a:endParaRPr lang="pt-PT" sz="2400" dirty="0" smtClean="0"/>
          </a:p>
          <a:p>
            <a:r>
              <a:rPr lang="pt-PT" sz="2400" dirty="0" err="1" smtClean="0"/>
              <a:t>Swimming</a:t>
            </a:r>
            <a:endParaRPr lang="pt-PT" sz="2400" dirty="0" smtClean="0"/>
          </a:p>
          <a:p>
            <a:endParaRPr lang="pt-PT" sz="2400" dirty="0" smtClean="0"/>
          </a:p>
          <a:p>
            <a:r>
              <a:rPr lang="pt-PT" sz="2400" dirty="0" err="1" smtClean="0"/>
              <a:t>Hunting</a:t>
            </a:r>
            <a:endParaRPr lang="pt-PT" sz="2400" dirty="0"/>
          </a:p>
        </p:txBody>
      </p:sp>
      <p:sp>
        <p:nvSpPr>
          <p:cNvPr id="23" name="Left Brace 22"/>
          <p:cNvSpPr/>
          <p:nvPr/>
        </p:nvSpPr>
        <p:spPr>
          <a:xfrm>
            <a:off x="1882381" y="2859803"/>
            <a:ext cx="1632907" cy="2071102"/>
          </a:xfrm>
          <a:prstGeom prst="leftBrace">
            <a:avLst>
              <a:gd name="adj1" fmla="val 8333"/>
              <a:gd name="adj2" fmla="val 5000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t-PT"/>
          </a:p>
        </p:txBody>
      </p:sp>
      <p:pic>
        <p:nvPicPr>
          <p:cNvPr id="24" name="Picture 23" descr="hw_thick_is_blubber1.jpg"/>
          <p:cNvPicPr>
            <a:picLocks noChangeAspect="1"/>
          </p:cNvPicPr>
          <p:nvPr/>
        </p:nvPicPr>
        <p:blipFill>
          <a:blip r:embed="rId2"/>
          <a:srcRect r="47533"/>
          <a:stretch>
            <a:fillRect/>
          </a:stretch>
        </p:blipFill>
        <p:spPr>
          <a:xfrm>
            <a:off x="5998669" y="4367242"/>
            <a:ext cx="2762618" cy="2190439"/>
          </a:xfrm>
          <a:prstGeom prst="rect">
            <a:avLst/>
          </a:prstGeom>
        </p:spPr>
      </p:pic>
      <p:sp>
        <p:nvSpPr>
          <p:cNvPr id="25" name="Rectangle 24"/>
          <p:cNvSpPr/>
          <p:nvPr/>
        </p:nvSpPr>
        <p:spPr>
          <a:xfrm>
            <a:off x="2100914" y="6241955"/>
            <a:ext cx="6048030" cy="507831"/>
          </a:xfrm>
          <a:prstGeom prst="rect">
            <a:avLst/>
          </a:prstGeom>
        </p:spPr>
        <p:txBody>
          <a:bodyPr wrap="square">
            <a:spAutoFit/>
          </a:bodyPr>
          <a:lstStyle/>
          <a:p>
            <a:r>
              <a:rPr lang="en-US" sz="1600" i="1" dirty="0" smtClean="0"/>
              <a:t>Tick layer of blubber from Weddell seals</a:t>
            </a:r>
          </a:p>
          <a:p>
            <a:r>
              <a:rPr lang="en-US" sz="1100" i="1" dirty="0" smtClean="0"/>
              <a:t>Photo </a:t>
            </a:r>
            <a:r>
              <a:rPr lang="en-US" sz="1100" i="1" dirty="0"/>
              <a:t>Credits</a:t>
            </a:r>
            <a:r>
              <a:rPr lang="en-US" sz="1100" i="1" dirty="0" smtClean="0"/>
              <a:t>: Michelle </a:t>
            </a:r>
            <a:r>
              <a:rPr lang="en-US" sz="1100" i="1" dirty="0" err="1" smtClean="0"/>
              <a:t>Shero</a:t>
            </a:r>
            <a:r>
              <a:rPr lang="en-US" sz="1100" i="1" dirty="0" smtClean="0"/>
              <a:t> </a:t>
            </a:r>
            <a:r>
              <a:rPr lang="en-US" sz="1100" dirty="0" smtClean="0"/>
              <a:t>Weddell Seals body composition, </a:t>
            </a:r>
            <a:r>
              <a:rPr lang="en-US" sz="1100" dirty="0" err="1" smtClean="0"/>
              <a:t>Alexs</a:t>
            </a:r>
            <a:r>
              <a:rPr lang="en-US" sz="1100" dirty="0" smtClean="0"/>
              <a:t> </a:t>
            </a:r>
            <a:r>
              <a:rPr lang="en-US" sz="1100" dirty="0" err="1" smtClean="0"/>
              <a:t>Jounal</a:t>
            </a:r>
            <a:endParaRPr lang="pt-PT" sz="11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txBox="1">
            <a:spLocks/>
          </p:cNvSpPr>
          <p:nvPr/>
        </p:nvSpPr>
        <p:spPr>
          <a:xfrm>
            <a:off x="457199" y="357205"/>
            <a:ext cx="1844747" cy="646519"/>
          </a:xfrm>
          <a:prstGeom prst="rect">
            <a:avLst/>
          </a:prstGeom>
          <a:solidFill>
            <a:schemeClr val="accent1">
              <a:lumMod val="20000"/>
              <a:lumOff val="80000"/>
            </a:schemeClr>
          </a:solidFill>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2600" b="0" i="0" u="none" strike="noStrike" kern="1200" cap="none" spc="0" normalizeH="0" baseline="0" noProof="0" dirty="0" smtClean="0">
                <a:ln>
                  <a:noFill/>
                </a:ln>
                <a:solidFill>
                  <a:schemeClr val="tx1"/>
                </a:solidFill>
                <a:effectLst/>
                <a:uLnTx/>
                <a:uFillTx/>
                <a:latin typeface="+mn-lt"/>
                <a:ea typeface="+mn-ea"/>
                <a:cs typeface="+mn-cs"/>
              </a:rPr>
              <a:t> </a:t>
            </a:r>
            <a:r>
              <a:rPr lang="pt-PT" sz="4400" dirty="0" err="1" smtClean="0">
                <a:solidFill>
                  <a:schemeClr val="tx2">
                    <a:lumMod val="25000"/>
                  </a:schemeClr>
                </a:solidFill>
              </a:rPr>
              <a:t>Blubber</a:t>
            </a:r>
            <a:endParaRPr kumimoji="0" lang="pt-PT" sz="4400" b="0" i="0" u="none" strike="noStrike" kern="1200" cap="none" spc="0" normalizeH="0" baseline="0" noProof="0" dirty="0">
              <a:ln>
                <a:noFill/>
              </a:ln>
              <a:solidFill>
                <a:schemeClr val="tx2">
                  <a:lumMod val="25000"/>
                </a:schemeClr>
              </a:solidFill>
              <a:effectLst/>
              <a:uLnTx/>
              <a:uFillTx/>
              <a:latin typeface="+mn-lt"/>
              <a:ea typeface="+mn-ea"/>
              <a:cs typeface="+mn-cs"/>
            </a:endParaRPr>
          </a:p>
        </p:txBody>
      </p:sp>
      <p:sp>
        <p:nvSpPr>
          <p:cNvPr id="6" name="Content Placeholder 5"/>
          <p:cNvSpPr>
            <a:spLocks noGrp="1"/>
          </p:cNvSpPr>
          <p:nvPr>
            <p:ph idx="1"/>
          </p:nvPr>
        </p:nvSpPr>
        <p:spPr>
          <a:xfrm>
            <a:off x="298445" y="2086601"/>
            <a:ext cx="8229600" cy="2903097"/>
          </a:xfrm>
        </p:spPr>
        <p:txBody>
          <a:bodyPr/>
          <a:lstStyle/>
          <a:p>
            <a:r>
              <a:rPr lang="pt-PT" dirty="0" err="1" smtClean="0"/>
              <a:t>How</a:t>
            </a:r>
            <a:r>
              <a:rPr lang="pt-PT" dirty="0" smtClean="0"/>
              <a:t> </a:t>
            </a:r>
            <a:r>
              <a:rPr lang="pt-PT" dirty="0" err="1" smtClean="0"/>
              <a:t>about</a:t>
            </a:r>
            <a:r>
              <a:rPr lang="pt-PT" dirty="0" smtClean="0"/>
              <a:t> </a:t>
            </a:r>
            <a:r>
              <a:rPr lang="pt-PT" dirty="0" err="1" smtClean="0"/>
              <a:t>Mediterranean</a:t>
            </a:r>
            <a:r>
              <a:rPr lang="pt-PT" dirty="0" smtClean="0"/>
              <a:t> </a:t>
            </a:r>
            <a:r>
              <a:rPr lang="pt-PT" dirty="0" err="1" smtClean="0"/>
              <a:t>monk</a:t>
            </a:r>
            <a:r>
              <a:rPr lang="pt-PT" dirty="0" smtClean="0"/>
              <a:t> </a:t>
            </a:r>
            <a:r>
              <a:rPr lang="pt-PT" dirty="0" err="1" smtClean="0"/>
              <a:t>seal</a:t>
            </a:r>
            <a:r>
              <a:rPr lang="pt-PT" dirty="0" smtClean="0"/>
              <a:t>?</a:t>
            </a:r>
          </a:p>
          <a:p>
            <a:r>
              <a:rPr lang="en-US" dirty="0" smtClean="0"/>
              <a:t>The </a:t>
            </a:r>
            <a:r>
              <a:rPr lang="en-US" dirty="0" err="1" smtClean="0"/>
              <a:t>Bluber</a:t>
            </a:r>
            <a:r>
              <a:rPr lang="en-US" dirty="0" smtClean="0"/>
              <a:t> layer will be as thick as those of </a:t>
            </a:r>
            <a:r>
              <a:rPr lang="en-US" dirty="0" err="1" smtClean="0"/>
              <a:t>weddell</a:t>
            </a:r>
            <a:r>
              <a:rPr lang="en-US" dirty="0" smtClean="0"/>
              <a:t> seal?</a:t>
            </a:r>
          </a:p>
          <a:p>
            <a:r>
              <a:rPr lang="en-US" dirty="0" smtClean="0"/>
              <a:t>Let us remember their  habitat and think about </a:t>
            </a:r>
            <a:r>
              <a:rPr lang="en-US" dirty="0" err="1" smtClean="0"/>
              <a:t>bubller</a:t>
            </a:r>
            <a:r>
              <a:rPr lang="en-US" dirty="0" smtClean="0"/>
              <a:t>.</a:t>
            </a:r>
            <a:r>
              <a:rPr lang="pt-PT" dirty="0" smtClean="0"/>
              <a:t> </a:t>
            </a:r>
            <a:endParaRPr lang="pt-P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3724"/>
            <a:ext cx="8229600" cy="1695249"/>
          </a:xfrm>
        </p:spPr>
        <p:txBody>
          <a:bodyPr/>
          <a:lstStyle/>
          <a:p>
            <a:pPr>
              <a:buNone/>
            </a:pPr>
            <a:r>
              <a:rPr lang="en-US" i="1" dirty="0" smtClean="0"/>
              <a:t>    Are a very important sensory organ that can detect the slightest movements in the water </a:t>
            </a:r>
            <a:r>
              <a:rPr lang="en-US" dirty="0" smtClean="0"/>
              <a:t>help detect fish movements through the water and thus aid in hunting</a:t>
            </a:r>
            <a:endParaRPr lang="pt-PT" dirty="0"/>
          </a:p>
        </p:txBody>
      </p:sp>
      <p:sp>
        <p:nvSpPr>
          <p:cNvPr id="4" name="Content Placeholder 2"/>
          <p:cNvSpPr txBox="1">
            <a:spLocks/>
          </p:cNvSpPr>
          <p:nvPr/>
        </p:nvSpPr>
        <p:spPr>
          <a:xfrm>
            <a:off x="457199" y="357205"/>
            <a:ext cx="1844747" cy="646519"/>
          </a:xfrm>
          <a:prstGeom prst="rect">
            <a:avLst/>
          </a:prstGeom>
          <a:solidFill>
            <a:schemeClr val="accent1">
              <a:lumMod val="20000"/>
              <a:lumOff val="80000"/>
            </a:schemeClr>
          </a:solidFill>
        </p:spPr>
        <p:txBody>
          <a:bodyPr vert="horz">
            <a:normAutofit fontScale="70000" lnSpcReduction="20000"/>
          </a:bodyPr>
          <a:lstStyle/>
          <a:p>
            <a:pPr marL="274320" lvl="0" indent="-274320" defTabSz="914400">
              <a:spcBef>
                <a:spcPct val="20000"/>
              </a:spcBef>
              <a:buClr>
                <a:schemeClr val="accent3"/>
              </a:buClr>
              <a:buSzPct val="95000"/>
              <a:defRPr/>
            </a:pPr>
            <a:r>
              <a:rPr lang="en-US" sz="4400" dirty="0" smtClean="0">
                <a:solidFill>
                  <a:srgbClr val="03495C"/>
                </a:solidFill>
              </a:rPr>
              <a:t>Whiskers</a:t>
            </a:r>
            <a:endParaRPr kumimoji="0" lang="pt-PT" sz="4400" b="0" i="0" u="none" strike="noStrike" kern="1200" cap="none" spc="0" normalizeH="0" baseline="0" noProof="0" dirty="0">
              <a:ln>
                <a:noFill/>
              </a:ln>
              <a:solidFill>
                <a:srgbClr val="03495C"/>
              </a:solidFill>
              <a:effectLst/>
              <a:uLnTx/>
              <a:uFillTx/>
              <a:latin typeface="+mn-lt"/>
              <a:ea typeface="+mn-ea"/>
              <a:cs typeface="+mn-cs"/>
            </a:endParaRPr>
          </a:p>
        </p:txBody>
      </p:sp>
      <p:sp>
        <p:nvSpPr>
          <p:cNvPr id="7" name="Rectangle 6"/>
          <p:cNvSpPr/>
          <p:nvPr/>
        </p:nvSpPr>
        <p:spPr>
          <a:xfrm>
            <a:off x="1009254" y="4974832"/>
            <a:ext cx="3482952" cy="338554"/>
          </a:xfrm>
          <a:prstGeom prst="rect">
            <a:avLst/>
          </a:prstGeom>
        </p:spPr>
        <p:txBody>
          <a:bodyPr wrap="square">
            <a:spAutoFit/>
          </a:bodyPr>
          <a:lstStyle/>
          <a:p>
            <a:r>
              <a:rPr lang="en-US" sz="1600" i="1" dirty="0" err="1" smtClean="0"/>
              <a:t>Weddel</a:t>
            </a:r>
            <a:r>
              <a:rPr lang="en-US" sz="1600" i="1" dirty="0" smtClean="0"/>
              <a:t> seal Whiskers </a:t>
            </a:r>
          </a:p>
        </p:txBody>
      </p:sp>
      <p:pic>
        <p:nvPicPr>
          <p:cNvPr id="8" name="Picture 7" descr="whiskers_2_-_flared_whiskers-500x333.jpg"/>
          <p:cNvPicPr>
            <a:picLocks noChangeAspect="1"/>
          </p:cNvPicPr>
          <p:nvPr/>
        </p:nvPicPr>
        <p:blipFill>
          <a:blip r:embed="rId2"/>
          <a:stretch>
            <a:fillRect/>
          </a:stretch>
        </p:blipFill>
        <p:spPr>
          <a:xfrm>
            <a:off x="1009254" y="2574521"/>
            <a:ext cx="3604070" cy="2400311"/>
          </a:xfrm>
          <a:prstGeom prst="rect">
            <a:avLst/>
          </a:prstGeom>
        </p:spPr>
      </p:pic>
      <p:sp>
        <p:nvSpPr>
          <p:cNvPr id="9" name="Rectangle 8"/>
          <p:cNvSpPr/>
          <p:nvPr/>
        </p:nvSpPr>
        <p:spPr>
          <a:xfrm>
            <a:off x="5408074" y="4974832"/>
            <a:ext cx="3482952" cy="338554"/>
          </a:xfrm>
          <a:prstGeom prst="rect">
            <a:avLst/>
          </a:prstGeom>
        </p:spPr>
        <p:txBody>
          <a:bodyPr wrap="square">
            <a:spAutoFit/>
          </a:bodyPr>
          <a:lstStyle/>
          <a:p>
            <a:r>
              <a:rPr lang="en-US" sz="1600" i="1" dirty="0" smtClean="0"/>
              <a:t>Mediterranean monk seal Whiskers </a:t>
            </a:r>
          </a:p>
        </p:txBody>
      </p:sp>
      <p:sp>
        <p:nvSpPr>
          <p:cNvPr id="10" name="Rectangle 9"/>
          <p:cNvSpPr/>
          <p:nvPr/>
        </p:nvSpPr>
        <p:spPr>
          <a:xfrm>
            <a:off x="1009254" y="2698973"/>
            <a:ext cx="3052016" cy="430887"/>
          </a:xfrm>
          <a:prstGeom prst="rect">
            <a:avLst/>
          </a:prstGeom>
        </p:spPr>
        <p:txBody>
          <a:bodyPr wrap="square">
            <a:spAutoFit/>
          </a:bodyPr>
          <a:lstStyle/>
          <a:p>
            <a:r>
              <a:rPr lang="en-US" sz="1100" i="1" dirty="0" smtClean="0">
                <a:solidFill>
                  <a:srgbClr val="03495C"/>
                </a:solidFill>
              </a:rPr>
              <a:t>Photo Credit: Daniel Costa,</a:t>
            </a:r>
          </a:p>
          <a:p>
            <a:r>
              <a:rPr lang="en-US" sz="1100" dirty="0" smtClean="0">
                <a:solidFill>
                  <a:srgbClr val="03495C"/>
                </a:solidFill>
              </a:rPr>
              <a:t>Weddell ,</a:t>
            </a:r>
            <a:r>
              <a:rPr lang="en-US" sz="1100" dirty="0" err="1" smtClean="0">
                <a:solidFill>
                  <a:srgbClr val="03495C"/>
                </a:solidFill>
              </a:rPr>
              <a:t>Alexs</a:t>
            </a:r>
            <a:r>
              <a:rPr lang="en-US" sz="1100" dirty="0" smtClean="0">
                <a:solidFill>
                  <a:srgbClr val="03495C"/>
                </a:solidFill>
              </a:rPr>
              <a:t> </a:t>
            </a:r>
            <a:r>
              <a:rPr lang="en-US" sz="1100" dirty="0" err="1" smtClean="0">
                <a:solidFill>
                  <a:srgbClr val="03495C"/>
                </a:solidFill>
              </a:rPr>
              <a:t>Eiler</a:t>
            </a:r>
            <a:r>
              <a:rPr lang="en-US" sz="1100" dirty="0" smtClean="0">
                <a:solidFill>
                  <a:srgbClr val="03495C"/>
                </a:solidFill>
              </a:rPr>
              <a:t> journal, </a:t>
            </a:r>
            <a:r>
              <a:rPr lang="en-US" sz="1100" dirty="0" err="1" smtClean="0">
                <a:solidFill>
                  <a:srgbClr val="03495C"/>
                </a:solidFill>
              </a:rPr>
              <a:t>PolarTREC</a:t>
            </a:r>
            <a:endParaRPr lang="pt-PT" sz="1100" dirty="0">
              <a:solidFill>
                <a:srgbClr val="03495C"/>
              </a:solidFill>
            </a:endParaRPr>
          </a:p>
        </p:txBody>
      </p:sp>
      <p:sp>
        <p:nvSpPr>
          <p:cNvPr id="11" name="Rectangle 10"/>
          <p:cNvSpPr/>
          <p:nvPr/>
        </p:nvSpPr>
        <p:spPr>
          <a:xfrm>
            <a:off x="733108" y="5623996"/>
            <a:ext cx="7953692" cy="923330"/>
          </a:xfrm>
          <a:prstGeom prst="rect">
            <a:avLst/>
          </a:prstGeom>
          <a:solidFill>
            <a:schemeClr val="accent1">
              <a:lumMod val="20000"/>
              <a:lumOff val="80000"/>
            </a:schemeClr>
          </a:solidFill>
          <a:ln w="28575" cmpd="sng">
            <a:solidFill>
              <a:schemeClr val="bg2"/>
            </a:solidFill>
          </a:ln>
        </p:spPr>
        <p:txBody>
          <a:bodyPr wrap="square">
            <a:spAutoFit/>
          </a:bodyPr>
          <a:lstStyle/>
          <a:p>
            <a:pPr algn="just"/>
            <a:r>
              <a:rPr lang="en-US" dirty="0" smtClean="0">
                <a:solidFill>
                  <a:srgbClr val="03495C"/>
                </a:solidFill>
              </a:rPr>
              <a:t>Weddell seals can use the whiskers as an additional sense to guide them through the icy Antarctic waters in the dark depths of the ocean, or during the long dark winter months.</a:t>
            </a:r>
            <a:endParaRPr lang="pt-PT" dirty="0">
              <a:solidFill>
                <a:srgbClr val="03495C"/>
              </a:solidFill>
            </a:endParaRPr>
          </a:p>
        </p:txBody>
      </p:sp>
      <p:pic>
        <p:nvPicPr>
          <p:cNvPr id="12" name="Picture 11" descr="monahus.jpg"/>
          <p:cNvPicPr>
            <a:picLocks noChangeAspect="1"/>
          </p:cNvPicPr>
          <p:nvPr/>
        </p:nvPicPr>
        <p:blipFill>
          <a:blip r:embed="rId3"/>
          <a:stretch>
            <a:fillRect/>
          </a:stretch>
        </p:blipFill>
        <p:spPr>
          <a:xfrm>
            <a:off x="5144608" y="2698972"/>
            <a:ext cx="3542192" cy="227585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0590" y="2222684"/>
            <a:ext cx="4026209" cy="4389120"/>
          </a:xfrm>
        </p:spPr>
        <p:txBody>
          <a:bodyPr/>
          <a:lstStyle/>
          <a:p>
            <a:pPr algn="just">
              <a:buNone/>
            </a:pPr>
            <a:r>
              <a:rPr lang="en-US" dirty="0" smtClean="0"/>
              <a:t>  4 incisors, 2 canines and ten molars in each (upper and lower) jaw.</a:t>
            </a:r>
          </a:p>
          <a:p>
            <a:pPr algn="just">
              <a:buNone/>
            </a:pPr>
            <a:endParaRPr lang="en-US" dirty="0" smtClean="0"/>
          </a:p>
          <a:p>
            <a:pPr algn="just">
              <a:buNone/>
            </a:pPr>
            <a:r>
              <a:rPr lang="en-US" dirty="0" smtClean="0"/>
              <a:t>  Incisors are </a:t>
            </a:r>
            <a:r>
              <a:rPr lang="en-US" dirty="0" err="1" smtClean="0"/>
              <a:t>characterised</a:t>
            </a:r>
            <a:r>
              <a:rPr lang="en-US" dirty="0" smtClean="0"/>
              <a:t> by their large size and a small ridge located at the rear of the tooth.</a:t>
            </a:r>
            <a:endParaRPr lang="pt-PT" dirty="0"/>
          </a:p>
        </p:txBody>
      </p:sp>
      <p:sp>
        <p:nvSpPr>
          <p:cNvPr id="4" name="Content Placeholder 2"/>
          <p:cNvSpPr txBox="1">
            <a:spLocks/>
          </p:cNvSpPr>
          <p:nvPr/>
        </p:nvSpPr>
        <p:spPr>
          <a:xfrm>
            <a:off x="457200" y="357205"/>
            <a:ext cx="1504558" cy="646519"/>
          </a:xfrm>
          <a:prstGeom prst="rect">
            <a:avLst/>
          </a:prstGeom>
          <a:solidFill>
            <a:schemeClr val="accent1">
              <a:lumMod val="20000"/>
              <a:lumOff val="80000"/>
            </a:schemeClr>
          </a:solidFill>
        </p:spPr>
        <p:txBody>
          <a:bodyPr vert="horz">
            <a:normAutofit/>
          </a:bodyPr>
          <a:lstStyle/>
          <a:p>
            <a:pPr marL="274320" lvl="0" indent="-274320" defTabSz="914400">
              <a:spcBef>
                <a:spcPct val="20000"/>
              </a:spcBef>
              <a:buClr>
                <a:schemeClr val="accent3"/>
              </a:buClr>
              <a:buSzPct val="95000"/>
              <a:defRPr/>
            </a:pPr>
            <a:r>
              <a:rPr lang="en-US" sz="3600" noProof="0" dirty="0" err="1" smtClean="0">
                <a:solidFill>
                  <a:schemeClr val="bg2"/>
                </a:solidFill>
              </a:rPr>
              <a:t>Theet</a:t>
            </a:r>
            <a:endParaRPr kumimoji="0" lang="pt-PT" sz="3600" b="0" i="0" u="none" strike="noStrike" kern="1200" cap="none" spc="0" normalizeH="0" baseline="0" noProof="0" dirty="0">
              <a:ln>
                <a:noFill/>
              </a:ln>
              <a:solidFill>
                <a:schemeClr val="bg2"/>
              </a:solidFill>
              <a:effectLst/>
              <a:uLnTx/>
              <a:uFillTx/>
              <a:latin typeface="+mn-lt"/>
              <a:ea typeface="+mn-ea"/>
              <a:cs typeface="+mn-cs"/>
            </a:endParaRPr>
          </a:p>
        </p:txBody>
      </p:sp>
      <p:sp>
        <p:nvSpPr>
          <p:cNvPr id="5" name="Rectangle 4"/>
          <p:cNvSpPr/>
          <p:nvPr/>
        </p:nvSpPr>
        <p:spPr>
          <a:xfrm>
            <a:off x="4880457" y="1190722"/>
            <a:ext cx="3601591" cy="461665"/>
          </a:xfrm>
          <a:prstGeom prst="rect">
            <a:avLst/>
          </a:prstGeom>
          <a:solidFill>
            <a:schemeClr val="tx2">
              <a:lumMod val="90000"/>
            </a:schemeClr>
          </a:solidFill>
          <a:ln w="57150" cmpd="sng">
            <a:solidFill>
              <a:schemeClr val="bg2"/>
            </a:solidFill>
          </a:ln>
        </p:spPr>
        <p:txBody>
          <a:bodyPr wrap="square">
            <a:spAutoFit/>
          </a:bodyPr>
          <a:lstStyle/>
          <a:p>
            <a:r>
              <a:rPr lang="en-US" sz="2400" dirty="0" smtClean="0">
                <a:solidFill>
                  <a:srgbClr val="03495C"/>
                </a:solidFill>
              </a:rPr>
              <a:t>Mediterranean monk seal </a:t>
            </a:r>
            <a:endParaRPr lang="pt-PT" sz="2400" dirty="0">
              <a:solidFill>
                <a:srgbClr val="03495C"/>
              </a:solidFill>
            </a:endParaRPr>
          </a:p>
        </p:txBody>
      </p:sp>
      <p:pic>
        <p:nvPicPr>
          <p:cNvPr id="6" name="Picture 5" descr="R S429 MEDITERRANEAN MONK SEAL SKULL 0W.jpg"/>
          <p:cNvPicPr>
            <a:picLocks noChangeAspect="1"/>
          </p:cNvPicPr>
          <p:nvPr/>
        </p:nvPicPr>
        <p:blipFill>
          <a:blip r:embed="rId2"/>
          <a:stretch>
            <a:fillRect/>
          </a:stretch>
        </p:blipFill>
        <p:spPr>
          <a:xfrm>
            <a:off x="680378" y="2556721"/>
            <a:ext cx="3755556" cy="2352811"/>
          </a:xfrm>
          <a:prstGeom prst="rect">
            <a:avLst/>
          </a:prstGeom>
        </p:spPr>
      </p:pic>
      <p:sp>
        <p:nvSpPr>
          <p:cNvPr id="7" name="Rectangle 6"/>
          <p:cNvSpPr/>
          <p:nvPr/>
        </p:nvSpPr>
        <p:spPr>
          <a:xfrm>
            <a:off x="1009254" y="4909532"/>
            <a:ext cx="3052016" cy="261610"/>
          </a:xfrm>
          <a:prstGeom prst="rect">
            <a:avLst/>
          </a:prstGeom>
        </p:spPr>
        <p:txBody>
          <a:bodyPr wrap="square">
            <a:spAutoFit/>
          </a:bodyPr>
          <a:lstStyle/>
          <a:p>
            <a:r>
              <a:rPr lang="en-US" sz="1100" i="1" dirty="0" smtClean="0">
                <a:solidFill>
                  <a:schemeClr val="tx2"/>
                </a:solidFill>
              </a:rPr>
              <a:t>Photo </a:t>
            </a:r>
            <a:r>
              <a:rPr lang="en-US" sz="1100" i="1" dirty="0" err="1" smtClean="0">
                <a:solidFill>
                  <a:schemeClr val="tx2"/>
                </a:solidFill>
              </a:rPr>
              <a:t>Credit:Educatyional</a:t>
            </a:r>
            <a:r>
              <a:rPr lang="en-US" sz="1100" i="1" dirty="0" smtClean="0">
                <a:solidFill>
                  <a:schemeClr val="tx2"/>
                </a:solidFill>
              </a:rPr>
              <a:t> </a:t>
            </a:r>
            <a:r>
              <a:rPr lang="en-US" sz="1100" i="1" dirty="0" err="1" smtClean="0">
                <a:solidFill>
                  <a:schemeClr val="tx2"/>
                </a:solidFill>
              </a:rPr>
              <a:t>Biofacts</a:t>
            </a:r>
            <a:r>
              <a:rPr lang="en-US" sz="1100" dirty="0" smtClean="0">
                <a:solidFill>
                  <a:srgbClr val="03495C"/>
                </a:solidFill>
              </a:rPr>
              <a:t>, </a:t>
            </a:r>
            <a:endParaRPr lang="pt-PT" sz="1100" dirty="0">
              <a:solidFill>
                <a:srgbClr val="03495C"/>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650" y="1508250"/>
            <a:ext cx="4195664" cy="5069079"/>
          </a:xfrm>
        </p:spPr>
        <p:txBody>
          <a:bodyPr>
            <a:noAutofit/>
          </a:bodyPr>
          <a:lstStyle/>
          <a:p>
            <a:pPr>
              <a:buNone/>
            </a:pPr>
            <a:r>
              <a:rPr lang="en-US" sz="2000" dirty="0" smtClean="0"/>
              <a:t>    4 canine teeth, 4 incisors.</a:t>
            </a:r>
          </a:p>
          <a:p>
            <a:pPr>
              <a:buNone/>
            </a:pPr>
            <a:r>
              <a:rPr lang="en-US" sz="2000" dirty="0" smtClean="0"/>
              <a:t>    This seals typically swallow their food whole, they don’t use post-canines for grinding food – their teeth are used to help get the food down</a:t>
            </a:r>
          </a:p>
          <a:p>
            <a:pPr>
              <a:buNone/>
            </a:pPr>
            <a:r>
              <a:rPr lang="en-US" sz="2000" dirty="0" smtClean="0"/>
              <a:t>   </a:t>
            </a:r>
          </a:p>
          <a:p>
            <a:pPr>
              <a:buNone/>
            </a:pPr>
            <a:r>
              <a:rPr lang="en-US" sz="2000" dirty="0" smtClean="0"/>
              <a:t>    Most carnivores use their incisors to help hold prey but </a:t>
            </a:r>
            <a:r>
              <a:rPr lang="en-US" sz="2000" dirty="0" err="1" smtClean="0"/>
              <a:t>Weddells</a:t>
            </a:r>
            <a:r>
              <a:rPr lang="en-US" sz="2000" dirty="0" smtClean="0"/>
              <a:t> are able to survive under the ice shelf because their canines and incisors are specially adapted (they stick out) which allows them to </a:t>
            </a:r>
            <a:r>
              <a:rPr lang="en-US" sz="2000" i="1" dirty="0" smtClean="0"/>
              <a:t>ream, or break through the ice to make and keep their breathing holes open.</a:t>
            </a:r>
            <a:endParaRPr lang="pt-PT" sz="2000" dirty="0"/>
          </a:p>
        </p:txBody>
      </p:sp>
      <p:sp>
        <p:nvSpPr>
          <p:cNvPr id="5" name="Content Placeholder 2"/>
          <p:cNvSpPr txBox="1">
            <a:spLocks/>
          </p:cNvSpPr>
          <p:nvPr/>
        </p:nvSpPr>
        <p:spPr>
          <a:xfrm>
            <a:off x="457200" y="357205"/>
            <a:ext cx="1311784" cy="646519"/>
          </a:xfrm>
          <a:prstGeom prst="rect">
            <a:avLst/>
          </a:prstGeom>
          <a:solidFill>
            <a:schemeClr val="accent1">
              <a:lumMod val="20000"/>
              <a:lumOff val="80000"/>
            </a:schemeClr>
          </a:solidFill>
        </p:spPr>
        <p:txBody>
          <a:bodyPr vert="horz">
            <a:normAutofit fontScale="92500"/>
          </a:bodyPr>
          <a:lstStyle/>
          <a:p>
            <a:pPr marL="274320" lvl="0" indent="-274320" defTabSz="914400">
              <a:spcBef>
                <a:spcPct val="20000"/>
              </a:spcBef>
              <a:buClr>
                <a:schemeClr val="accent3"/>
              </a:buClr>
              <a:buSzPct val="95000"/>
              <a:defRPr/>
            </a:pPr>
            <a:r>
              <a:rPr lang="en-US" sz="3600" noProof="0" dirty="0" err="1" smtClean="0">
                <a:solidFill>
                  <a:srgbClr val="03495C"/>
                </a:solidFill>
              </a:rPr>
              <a:t>Theet</a:t>
            </a:r>
            <a:endParaRPr kumimoji="0" lang="pt-PT" sz="3600" b="0" i="0" u="none" strike="noStrike" kern="1200" cap="none" spc="0" normalizeH="0" baseline="0" noProof="0" dirty="0">
              <a:ln>
                <a:noFill/>
              </a:ln>
              <a:solidFill>
                <a:srgbClr val="03495C"/>
              </a:solidFill>
              <a:effectLst/>
              <a:uLnTx/>
              <a:uFillTx/>
              <a:latin typeface="+mn-lt"/>
              <a:ea typeface="+mn-ea"/>
              <a:cs typeface="+mn-cs"/>
            </a:endParaRPr>
          </a:p>
        </p:txBody>
      </p:sp>
      <p:pic>
        <p:nvPicPr>
          <p:cNvPr id="7" name="Picture 6" descr="tj_3_-_teeth_side_view.jpg"/>
          <p:cNvPicPr>
            <a:picLocks noChangeAspect="1"/>
          </p:cNvPicPr>
          <p:nvPr/>
        </p:nvPicPr>
        <p:blipFill>
          <a:blip r:embed="rId2"/>
          <a:stretch>
            <a:fillRect/>
          </a:stretch>
        </p:blipFill>
        <p:spPr>
          <a:xfrm>
            <a:off x="5101927" y="1508250"/>
            <a:ext cx="3856386" cy="2562890"/>
          </a:xfrm>
          <a:prstGeom prst="rect">
            <a:avLst/>
          </a:prstGeom>
        </p:spPr>
      </p:pic>
      <p:sp>
        <p:nvSpPr>
          <p:cNvPr id="8" name="Rectangle 7"/>
          <p:cNvSpPr/>
          <p:nvPr/>
        </p:nvSpPr>
        <p:spPr>
          <a:xfrm>
            <a:off x="5101927" y="4071140"/>
            <a:ext cx="1872997" cy="261610"/>
          </a:xfrm>
          <a:prstGeom prst="rect">
            <a:avLst/>
          </a:prstGeom>
        </p:spPr>
        <p:txBody>
          <a:bodyPr wrap="none">
            <a:spAutoFit/>
          </a:bodyPr>
          <a:lstStyle/>
          <a:p>
            <a:r>
              <a:rPr lang="en-US" sz="1100" i="1" dirty="0" smtClean="0"/>
              <a:t>Photo Credit: Jennifer Burns</a:t>
            </a:r>
            <a:endParaRPr lang="pt-PT" sz="1100" dirty="0"/>
          </a:p>
        </p:txBody>
      </p:sp>
      <p:sp>
        <p:nvSpPr>
          <p:cNvPr id="9" name="Rectangle 8"/>
          <p:cNvSpPr/>
          <p:nvPr/>
        </p:nvSpPr>
        <p:spPr>
          <a:xfrm>
            <a:off x="4572000" y="5100001"/>
            <a:ext cx="4572000" cy="1477328"/>
          </a:xfrm>
          <a:prstGeom prst="rect">
            <a:avLst/>
          </a:prstGeom>
        </p:spPr>
        <p:txBody>
          <a:bodyPr>
            <a:spAutoFit/>
          </a:bodyPr>
          <a:lstStyle/>
          <a:p>
            <a:r>
              <a:rPr lang="en-US" dirty="0" smtClean="0"/>
              <a:t>Check out this video to see how they do that! </a:t>
            </a:r>
            <a:r>
              <a:rPr lang="en-US" dirty="0" smtClean="0">
                <a:hlinkClick r:id="rId3"/>
              </a:rPr>
              <a:t>Weddell seal shaving ice with teeth to maintain breathing hole Video</a:t>
            </a:r>
          </a:p>
          <a:p>
            <a:r>
              <a:rPr lang="en-US" dirty="0" smtClean="0">
                <a:hlinkClick r:id="rId3"/>
              </a:rPr>
              <a:t> Credit: BBC Natural History Unit, </a:t>
            </a:r>
            <a:r>
              <a:rPr lang="en-US" dirty="0" smtClean="0">
                <a:hlinkClick r:id="rId4"/>
              </a:rPr>
              <a:t>Arkive</a:t>
            </a:r>
            <a:endParaRPr lang="pt-PT" dirty="0"/>
          </a:p>
        </p:txBody>
      </p:sp>
      <p:sp>
        <p:nvSpPr>
          <p:cNvPr id="10" name="Rectangle 9"/>
          <p:cNvSpPr/>
          <p:nvPr/>
        </p:nvSpPr>
        <p:spPr>
          <a:xfrm>
            <a:off x="5560835" y="772891"/>
            <a:ext cx="2308873" cy="461665"/>
          </a:xfrm>
          <a:prstGeom prst="rect">
            <a:avLst/>
          </a:prstGeom>
          <a:solidFill>
            <a:schemeClr val="tx2">
              <a:lumMod val="90000"/>
            </a:schemeClr>
          </a:solidFill>
          <a:ln w="57150" cmpd="sng">
            <a:solidFill>
              <a:schemeClr val="bg2"/>
            </a:solidFill>
          </a:ln>
        </p:spPr>
        <p:txBody>
          <a:bodyPr wrap="square" anchor="t">
            <a:spAutoFit/>
          </a:bodyPr>
          <a:lstStyle/>
          <a:p>
            <a:pPr algn="ctr"/>
            <a:r>
              <a:rPr lang="en-US" sz="2400" dirty="0" smtClean="0">
                <a:solidFill>
                  <a:schemeClr val="bg2"/>
                </a:solidFill>
              </a:rPr>
              <a:t>Weddell seals </a:t>
            </a:r>
            <a:endParaRPr lang="pt-PT" sz="2400" dirty="0">
              <a:solidFill>
                <a:schemeClr val="bg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06188"/>
            <a:ext cx="8229600" cy="3073200"/>
          </a:xfrm>
        </p:spPr>
        <p:txBody>
          <a:bodyPr>
            <a:normAutofit lnSpcReduction="10000"/>
          </a:bodyPr>
          <a:lstStyle/>
          <a:p>
            <a:pPr>
              <a:buNone/>
            </a:pPr>
            <a:r>
              <a:rPr lang="en-US" dirty="0" smtClean="0"/>
              <a:t>	Seals have to breathe regularly like other mammals to release carbon dioxide and to inhale oxygen. In order to stay under water longer, seals have adjusted to particular laws of nature</a:t>
            </a:r>
            <a:r>
              <a:rPr lang="pt-PT" dirty="0" smtClean="0"/>
              <a:t> .</a:t>
            </a:r>
          </a:p>
          <a:p>
            <a:pPr>
              <a:buNone/>
            </a:pPr>
            <a:r>
              <a:rPr lang="en-US" dirty="0" smtClean="0"/>
              <a:t>			</a:t>
            </a:r>
            <a:r>
              <a:rPr lang="en-US" sz="3027" dirty="0" smtClean="0">
                <a:solidFill>
                  <a:srgbClr val="FFFF00"/>
                </a:solidFill>
              </a:rPr>
              <a:t>they store more oxygen</a:t>
            </a:r>
            <a:r>
              <a:rPr lang="en-US" sz="3027" dirty="0" smtClean="0"/>
              <a:t> </a:t>
            </a:r>
          </a:p>
          <a:p>
            <a:pPr>
              <a:buNone/>
            </a:pPr>
            <a:endParaRPr lang="en-US" dirty="0" smtClean="0"/>
          </a:p>
          <a:p>
            <a:pPr>
              <a:buNone/>
            </a:pPr>
            <a:r>
              <a:rPr lang="en-US" dirty="0" smtClean="0"/>
              <a:t> 				</a:t>
            </a:r>
            <a:endParaRPr lang="pt-PT" sz="2162" dirty="0"/>
          </a:p>
        </p:txBody>
      </p:sp>
      <p:sp>
        <p:nvSpPr>
          <p:cNvPr id="4" name="Content Placeholder 2"/>
          <p:cNvSpPr txBox="1">
            <a:spLocks/>
          </p:cNvSpPr>
          <p:nvPr/>
        </p:nvSpPr>
        <p:spPr>
          <a:xfrm>
            <a:off x="457199" y="357205"/>
            <a:ext cx="1844747" cy="646519"/>
          </a:xfrm>
          <a:prstGeom prst="rect">
            <a:avLst/>
          </a:prstGeom>
          <a:solidFill>
            <a:schemeClr val="accent1">
              <a:lumMod val="20000"/>
              <a:lumOff val="80000"/>
            </a:schemeClr>
          </a:solidFill>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2600" b="0" i="0" u="none" strike="noStrike" kern="1200" cap="none" spc="0" normalizeH="0" baseline="0" noProof="0" dirty="0" smtClean="0">
                <a:ln>
                  <a:noFill/>
                </a:ln>
                <a:solidFill>
                  <a:schemeClr val="tx1"/>
                </a:solidFill>
                <a:effectLst/>
                <a:uLnTx/>
                <a:uFillTx/>
                <a:latin typeface="+mn-lt"/>
                <a:ea typeface="+mn-ea"/>
                <a:cs typeface="+mn-cs"/>
              </a:rPr>
              <a:t> </a:t>
            </a:r>
            <a:r>
              <a:rPr lang="pt-PT" sz="4400" noProof="0" dirty="0" err="1" smtClean="0">
                <a:solidFill>
                  <a:schemeClr val="tx2">
                    <a:lumMod val="25000"/>
                  </a:schemeClr>
                </a:solidFill>
              </a:rPr>
              <a:t>Diving</a:t>
            </a:r>
            <a:endParaRPr kumimoji="0" lang="pt-PT" sz="4400" b="0" i="0" u="none" strike="noStrike" kern="1200" cap="none" spc="0" normalizeH="0" baseline="0" noProof="0" dirty="0">
              <a:ln>
                <a:noFill/>
              </a:ln>
              <a:solidFill>
                <a:schemeClr val="tx2">
                  <a:lumMod val="25000"/>
                </a:schemeClr>
              </a:solidFill>
              <a:effectLst/>
              <a:uLnTx/>
              <a:uFillTx/>
              <a:latin typeface="+mn-lt"/>
              <a:ea typeface="+mn-ea"/>
              <a:cs typeface="+mn-cs"/>
            </a:endParaRPr>
          </a:p>
        </p:txBody>
      </p:sp>
      <p:sp>
        <p:nvSpPr>
          <p:cNvPr id="5" name="TextBox 4"/>
          <p:cNvSpPr txBox="1"/>
          <p:nvPr/>
        </p:nvSpPr>
        <p:spPr>
          <a:xfrm>
            <a:off x="895831" y="6010317"/>
            <a:ext cx="7495501" cy="369332"/>
          </a:xfrm>
          <a:prstGeom prst="rect">
            <a:avLst/>
          </a:prstGeom>
          <a:solidFill>
            <a:schemeClr val="accent1">
              <a:lumMod val="20000"/>
              <a:lumOff val="80000"/>
            </a:schemeClr>
          </a:solidFill>
          <a:ln w="38100" cmpd="sng">
            <a:solidFill>
              <a:schemeClr val="bg2">
                <a:lumMod val="75000"/>
              </a:schemeClr>
            </a:solidFill>
          </a:ln>
        </p:spPr>
        <p:txBody>
          <a:bodyPr wrap="square" rtlCol="0">
            <a:spAutoFit/>
          </a:bodyPr>
          <a:lstStyle/>
          <a:p>
            <a:pPr algn="ctr"/>
            <a:r>
              <a:rPr lang="en-US" dirty="0" smtClean="0">
                <a:solidFill>
                  <a:schemeClr val="bg2"/>
                </a:solidFill>
              </a:rPr>
              <a:t>Having regard to these facts what we can provide for your dives?</a:t>
            </a:r>
            <a:endParaRPr lang="pt-PT" dirty="0">
              <a:solidFill>
                <a:schemeClr val="bg2"/>
              </a:solidFill>
            </a:endParaRPr>
          </a:p>
        </p:txBody>
      </p:sp>
      <p:sp>
        <p:nvSpPr>
          <p:cNvPr id="6" name="Right Arrow Callout 5"/>
          <p:cNvSpPr/>
          <p:nvPr/>
        </p:nvSpPr>
        <p:spPr>
          <a:xfrm>
            <a:off x="1723625" y="3965845"/>
            <a:ext cx="1156644" cy="1171275"/>
          </a:xfrm>
          <a:prstGeom prst="rightArrowCallout">
            <a:avLst/>
          </a:prstGeom>
          <a:solidFill>
            <a:srgbClr val="FFD179"/>
          </a:solidFill>
          <a:ln>
            <a:solidFill>
              <a:srgbClr val="FFFF00"/>
            </a:solidFill>
          </a:ln>
        </p:spPr>
        <p:style>
          <a:lnRef idx="1">
            <a:schemeClr val="accent1"/>
          </a:lnRef>
          <a:fillRef idx="3">
            <a:schemeClr val="accent1"/>
          </a:fillRef>
          <a:effectRef idx="2">
            <a:schemeClr val="accent1"/>
          </a:effectRef>
          <a:fontRef idx="minor">
            <a:schemeClr val="lt1"/>
          </a:fontRef>
        </p:style>
      </p:sp>
      <p:sp>
        <p:nvSpPr>
          <p:cNvPr id="7" name="TextBox 6"/>
          <p:cNvSpPr txBox="1"/>
          <p:nvPr/>
        </p:nvSpPr>
        <p:spPr>
          <a:xfrm>
            <a:off x="1812696" y="4045225"/>
            <a:ext cx="553998" cy="907217"/>
          </a:xfrm>
          <a:prstGeom prst="rect">
            <a:avLst/>
          </a:prstGeom>
          <a:noFill/>
        </p:spPr>
        <p:txBody>
          <a:bodyPr vert="vert270" wrap="square" rtlCol="0">
            <a:spAutoFit/>
          </a:bodyPr>
          <a:lstStyle/>
          <a:p>
            <a:r>
              <a:rPr lang="en-US" sz="2400" b="1" dirty="0" smtClean="0">
                <a:solidFill>
                  <a:srgbClr val="04617B"/>
                </a:solidFill>
              </a:rPr>
              <a:t>Data</a:t>
            </a:r>
            <a:endParaRPr lang="pt-PT" sz="2400" b="1" dirty="0">
              <a:solidFill>
                <a:srgbClr val="04617B"/>
              </a:solidFill>
            </a:endParaRPr>
          </a:p>
        </p:txBody>
      </p:sp>
      <p:sp>
        <p:nvSpPr>
          <p:cNvPr id="8" name="TextBox 7"/>
          <p:cNvSpPr txBox="1"/>
          <p:nvPr/>
        </p:nvSpPr>
        <p:spPr>
          <a:xfrm>
            <a:off x="3435911" y="3764954"/>
            <a:ext cx="5114176" cy="1754327"/>
          </a:xfrm>
          <a:prstGeom prst="rect">
            <a:avLst/>
          </a:prstGeom>
          <a:noFill/>
          <a:ln w="57150" cmpd="sng">
            <a:solidFill>
              <a:schemeClr val="bg2">
                <a:lumMod val="20000"/>
                <a:lumOff val="80000"/>
              </a:schemeClr>
            </a:solidFill>
          </a:ln>
        </p:spPr>
        <p:txBody>
          <a:bodyPr wrap="square" rtlCol="0">
            <a:spAutoFit/>
          </a:bodyPr>
          <a:lstStyle/>
          <a:p>
            <a:pPr>
              <a:buNone/>
            </a:pPr>
            <a:r>
              <a:rPr lang="en-US" dirty="0" smtClean="0"/>
              <a:t>a </a:t>
            </a:r>
            <a:r>
              <a:rPr lang="en-US" dirty="0" err="1" smtClean="0"/>
              <a:t>litre</a:t>
            </a:r>
            <a:r>
              <a:rPr lang="en-US" dirty="0" smtClean="0"/>
              <a:t>  of Monk seals two and a half times more </a:t>
            </a:r>
          </a:p>
          <a:p>
            <a:pPr>
              <a:buNone/>
            </a:pPr>
            <a:r>
              <a:rPr lang="en-US" dirty="0" smtClean="0"/>
              <a:t>oxygen than the blood of a human</a:t>
            </a:r>
            <a:r>
              <a:rPr lang="pt-PT" dirty="0" smtClean="0"/>
              <a:t> </a:t>
            </a:r>
            <a:endParaRPr lang="en-US" dirty="0" smtClean="0"/>
          </a:p>
          <a:p>
            <a:pPr>
              <a:buNone/>
            </a:pPr>
            <a:endParaRPr lang="en-US" dirty="0" smtClean="0"/>
          </a:p>
          <a:p>
            <a:pPr>
              <a:buNone/>
            </a:pPr>
            <a:r>
              <a:rPr lang="en-US" dirty="0" smtClean="0"/>
              <a:t>a </a:t>
            </a:r>
            <a:r>
              <a:rPr lang="en-US" dirty="0" err="1" smtClean="0"/>
              <a:t>litre</a:t>
            </a:r>
            <a:r>
              <a:rPr lang="en-US" dirty="0" smtClean="0"/>
              <a:t> of Weddell seal blood holds five 		</a:t>
            </a:r>
          </a:p>
          <a:p>
            <a:pPr>
              <a:buNone/>
            </a:pPr>
            <a:r>
              <a:rPr lang="en-US" dirty="0" smtClean="0"/>
              <a:t>times more oxygen than a </a:t>
            </a:r>
            <a:r>
              <a:rPr lang="en-US" dirty="0" err="1" smtClean="0"/>
              <a:t>litre</a:t>
            </a:r>
            <a:r>
              <a:rPr lang="en-US" dirty="0" smtClean="0"/>
              <a:t> of human blood.</a:t>
            </a:r>
            <a:r>
              <a:rPr lang="pt-PT" dirty="0" smtClean="0"/>
              <a:t> </a:t>
            </a:r>
          </a:p>
          <a:p>
            <a:endParaRPr lang="pt-P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406188"/>
            <a:ext cx="8410397" cy="2143302"/>
          </a:xfrm>
        </p:spPr>
        <p:txBody>
          <a:bodyPr>
            <a:normAutofit lnSpcReduction="10000"/>
          </a:bodyPr>
          <a:lstStyle/>
          <a:p>
            <a:pPr>
              <a:buNone/>
            </a:pPr>
            <a:r>
              <a:rPr lang="en-US" dirty="0" smtClean="0"/>
              <a:t>Two distinct types of dives:</a:t>
            </a:r>
          </a:p>
          <a:p>
            <a:pPr>
              <a:buNone/>
            </a:pPr>
            <a:r>
              <a:rPr lang="en-US" dirty="0" smtClean="0"/>
              <a:t>‘Spot feeding dives' where the seal dives continuously, perhaps for several hours, in the same spot. </a:t>
            </a:r>
          </a:p>
          <a:p>
            <a:pPr>
              <a:buNone/>
            </a:pPr>
            <a:r>
              <a:rPr lang="en-US" dirty="0" smtClean="0"/>
              <a:t>‘Transit feeding dives' where the seals cover some distance along the shoreline.</a:t>
            </a:r>
          </a:p>
          <a:p>
            <a:pPr>
              <a:buNone/>
            </a:pPr>
            <a:endParaRPr lang="en-US" dirty="0" smtClean="0"/>
          </a:p>
        </p:txBody>
      </p:sp>
      <p:sp>
        <p:nvSpPr>
          <p:cNvPr id="4" name="Content Placeholder 2"/>
          <p:cNvSpPr txBox="1">
            <a:spLocks/>
          </p:cNvSpPr>
          <p:nvPr/>
        </p:nvSpPr>
        <p:spPr>
          <a:xfrm>
            <a:off x="457199" y="357205"/>
            <a:ext cx="1844747" cy="646519"/>
          </a:xfrm>
          <a:prstGeom prst="rect">
            <a:avLst/>
          </a:prstGeom>
          <a:solidFill>
            <a:schemeClr val="accent1">
              <a:lumMod val="20000"/>
              <a:lumOff val="80000"/>
            </a:schemeClr>
          </a:solidFill>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2600" b="0" i="0" u="none" strike="noStrike" kern="1200" cap="none" spc="0" normalizeH="0" baseline="0" noProof="0" dirty="0" smtClean="0">
                <a:ln>
                  <a:noFill/>
                </a:ln>
                <a:solidFill>
                  <a:schemeClr val="tx1"/>
                </a:solidFill>
                <a:effectLst/>
                <a:uLnTx/>
                <a:uFillTx/>
                <a:latin typeface="+mn-lt"/>
                <a:ea typeface="+mn-ea"/>
                <a:cs typeface="+mn-cs"/>
              </a:rPr>
              <a:t> </a:t>
            </a:r>
            <a:r>
              <a:rPr lang="pt-PT" sz="4400" noProof="0" dirty="0" err="1" smtClean="0">
                <a:solidFill>
                  <a:schemeClr val="tx2">
                    <a:lumMod val="25000"/>
                  </a:schemeClr>
                </a:solidFill>
              </a:rPr>
              <a:t>Diving</a:t>
            </a:r>
            <a:endParaRPr kumimoji="0" lang="pt-PT" sz="4400" b="0" i="0" u="none" strike="noStrike" kern="1200" cap="none" spc="0" normalizeH="0" baseline="0" noProof="0" dirty="0">
              <a:ln>
                <a:noFill/>
              </a:ln>
              <a:solidFill>
                <a:schemeClr val="tx2">
                  <a:lumMod val="25000"/>
                </a:schemeClr>
              </a:solidFill>
              <a:effectLst/>
              <a:uLnTx/>
              <a:uFillTx/>
              <a:latin typeface="+mn-lt"/>
              <a:ea typeface="+mn-ea"/>
              <a:cs typeface="+mn-cs"/>
            </a:endParaRPr>
          </a:p>
        </p:txBody>
      </p:sp>
      <p:sp>
        <p:nvSpPr>
          <p:cNvPr id="5" name="Rectangle 4"/>
          <p:cNvSpPr/>
          <p:nvPr/>
        </p:nvSpPr>
        <p:spPr>
          <a:xfrm>
            <a:off x="2920907" y="542059"/>
            <a:ext cx="3601591" cy="461665"/>
          </a:xfrm>
          <a:prstGeom prst="rect">
            <a:avLst/>
          </a:prstGeom>
          <a:solidFill>
            <a:schemeClr val="tx2">
              <a:lumMod val="90000"/>
            </a:schemeClr>
          </a:solidFill>
          <a:ln w="57150" cmpd="sng">
            <a:solidFill>
              <a:schemeClr val="bg2"/>
            </a:solidFill>
          </a:ln>
        </p:spPr>
        <p:txBody>
          <a:bodyPr wrap="square">
            <a:spAutoFit/>
          </a:bodyPr>
          <a:lstStyle/>
          <a:p>
            <a:r>
              <a:rPr lang="en-US" sz="2400" dirty="0" smtClean="0">
                <a:solidFill>
                  <a:srgbClr val="03495C"/>
                </a:solidFill>
              </a:rPr>
              <a:t>Mediterranean monk seal </a:t>
            </a:r>
            <a:endParaRPr lang="pt-PT" sz="2400" dirty="0">
              <a:solidFill>
                <a:srgbClr val="03495C"/>
              </a:solidFill>
            </a:endParaRPr>
          </a:p>
        </p:txBody>
      </p:sp>
      <p:pic>
        <p:nvPicPr>
          <p:cNvPr id="7" name="Picture 6" descr="Male-Mediterranean-monk-seal.jpg"/>
          <p:cNvPicPr>
            <a:picLocks noChangeAspect="1"/>
          </p:cNvPicPr>
          <p:nvPr/>
        </p:nvPicPr>
        <p:blipFill>
          <a:blip r:embed="rId2"/>
          <a:stretch>
            <a:fillRect/>
          </a:stretch>
        </p:blipFill>
        <p:spPr>
          <a:xfrm>
            <a:off x="5615157" y="3141240"/>
            <a:ext cx="3054671" cy="2839047"/>
          </a:xfrm>
          <a:prstGeom prst="rect">
            <a:avLst/>
          </a:prstGeom>
        </p:spPr>
      </p:pic>
      <p:sp>
        <p:nvSpPr>
          <p:cNvPr id="8" name="Rectangle 7"/>
          <p:cNvSpPr/>
          <p:nvPr/>
        </p:nvSpPr>
        <p:spPr>
          <a:xfrm>
            <a:off x="457199" y="3808046"/>
            <a:ext cx="4622958" cy="2308324"/>
          </a:xfrm>
          <a:prstGeom prst="rect">
            <a:avLst/>
          </a:prstGeom>
          <a:solidFill>
            <a:schemeClr val="tx2">
              <a:lumMod val="90000"/>
            </a:schemeClr>
          </a:solidFill>
        </p:spPr>
        <p:txBody>
          <a:bodyPr wrap="square">
            <a:spAutoFit/>
          </a:bodyPr>
          <a:lstStyle/>
          <a:p>
            <a:pPr>
              <a:buNone/>
            </a:pPr>
            <a:r>
              <a:rPr lang="en-US" sz="2400" u="sng" dirty="0" smtClean="0">
                <a:solidFill>
                  <a:srgbClr val="04617B"/>
                </a:solidFill>
              </a:rPr>
              <a:t>average</a:t>
            </a:r>
            <a:r>
              <a:rPr lang="en-US" sz="2400" dirty="0" smtClean="0">
                <a:solidFill>
                  <a:srgbClr val="04617B"/>
                </a:solidFill>
              </a:rPr>
              <a:t>   dive depths  -50 </a:t>
            </a:r>
            <a:r>
              <a:rPr lang="en-US" sz="2400" dirty="0" err="1" smtClean="0">
                <a:solidFill>
                  <a:srgbClr val="04617B"/>
                </a:solidFill>
              </a:rPr>
              <a:t>m</a:t>
            </a:r>
            <a:endParaRPr lang="en-US" sz="2400" dirty="0" smtClean="0">
              <a:solidFill>
                <a:srgbClr val="04617B"/>
              </a:solidFill>
            </a:endParaRPr>
          </a:p>
          <a:p>
            <a:pPr>
              <a:buNone/>
            </a:pPr>
            <a:r>
              <a:rPr lang="en-US" sz="2400" dirty="0" smtClean="0">
                <a:solidFill>
                  <a:srgbClr val="04617B"/>
                </a:solidFill>
              </a:rPr>
              <a:t>		    duration - 6-12 minutes. </a:t>
            </a:r>
          </a:p>
          <a:p>
            <a:pPr>
              <a:buNone/>
            </a:pPr>
            <a:endParaRPr lang="en-US" sz="2400" dirty="0" smtClean="0">
              <a:solidFill>
                <a:srgbClr val="04617B"/>
              </a:solidFill>
            </a:endParaRPr>
          </a:p>
          <a:p>
            <a:pPr>
              <a:buNone/>
            </a:pPr>
            <a:r>
              <a:rPr lang="en-US" sz="2400" dirty="0" smtClean="0">
                <a:solidFill>
                  <a:srgbClr val="04617B"/>
                </a:solidFill>
              </a:rPr>
              <a:t>The longest dive recorded has been 18 minutes and the greatest depth 75m</a:t>
            </a:r>
            <a:endParaRPr lang="pt-PT" sz="2400" dirty="0">
              <a:solidFill>
                <a:srgbClr val="04617B"/>
              </a:solidFill>
            </a:endParaRPr>
          </a:p>
        </p:txBody>
      </p:sp>
      <p:sp>
        <p:nvSpPr>
          <p:cNvPr id="9" name="Rectangle 8"/>
          <p:cNvSpPr/>
          <p:nvPr/>
        </p:nvSpPr>
        <p:spPr>
          <a:xfrm>
            <a:off x="2686466" y="6116370"/>
            <a:ext cx="7159563" cy="584776"/>
          </a:xfrm>
          <a:prstGeom prst="rect">
            <a:avLst/>
          </a:prstGeom>
        </p:spPr>
        <p:txBody>
          <a:bodyPr wrap="square">
            <a:spAutoFit/>
          </a:bodyPr>
          <a:lstStyle/>
          <a:p>
            <a:r>
              <a:rPr lang="en-US" sz="1600" dirty="0" smtClean="0"/>
              <a:t>Check out this </a:t>
            </a:r>
            <a:r>
              <a:rPr lang="en-US" sz="1600" dirty="0" smtClean="0">
                <a:hlinkClick r:id="rId3"/>
              </a:rPr>
              <a:t>video  Mediterranean monk seal swimming underwater</a:t>
            </a:r>
            <a:endParaRPr lang="en-US" sz="1600" dirty="0" smtClean="0"/>
          </a:p>
          <a:p>
            <a:r>
              <a:rPr lang="en-US" sz="1600" dirty="0" smtClean="0"/>
              <a:t>Credit: </a:t>
            </a:r>
            <a:r>
              <a:rPr lang="en-US" sz="1600" dirty="0" err="1" smtClean="0"/>
              <a:t>arkive.org</a:t>
            </a:r>
            <a:endParaRPr lang="pt-PT"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224744"/>
            <a:ext cx="8229600" cy="2869685"/>
          </a:xfrm>
        </p:spPr>
        <p:txBody>
          <a:bodyPr>
            <a:normAutofit/>
          </a:bodyPr>
          <a:lstStyle/>
          <a:p>
            <a:pPr>
              <a:buNone/>
            </a:pPr>
            <a:r>
              <a:rPr lang="en-US" sz="2400" dirty="0" smtClean="0"/>
              <a:t>Deep dives involve foraging sessions, as well as searching for cracks in the ice sheets that can lead to new breathing holes.</a:t>
            </a:r>
          </a:p>
          <a:p>
            <a:pPr>
              <a:buNone/>
            </a:pPr>
            <a:r>
              <a:rPr lang="en-US" sz="2400" dirty="0" smtClean="0"/>
              <a:t>Can collapse its lungs, while at the same time lowering its metabolic rate; this allows it to remain underwater for extended periods.</a:t>
            </a:r>
            <a:endParaRPr lang="pt-PT" sz="2400" dirty="0" smtClean="0"/>
          </a:p>
          <a:p>
            <a:r>
              <a:rPr lang="en-US" sz="2400" dirty="0" smtClean="0"/>
              <a:t> </a:t>
            </a:r>
            <a:endParaRPr lang="pt-PT" sz="2400" dirty="0" smtClean="0"/>
          </a:p>
          <a:p>
            <a:pPr>
              <a:buNone/>
            </a:pPr>
            <a:endParaRPr lang="pt-PT" sz="2400" dirty="0" smtClean="0"/>
          </a:p>
          <a:p>
            <a:pPr>
              <a:buNone/>
            </a:pPr>
            <a:endParaRPr lang="en-US" sz="2000" dirty="0" smtClean="0">
              <a:solidFill>
                <a:schemeClr val="tx2"/>
              </a:solidFill>
              <a:hlinkClick r:id="rId2"/>
            </a:endParaRPr>
          </a:p>
          <a:p>
            <a:pPr>
              <a:buNone/>
            </a:pPr>
            <a:endParaRPr lang="en-US" sz="2000" dirty="0" smtClean="0">
              <a:solidFill>
                <a:schemeClr val="tx2"/>
              </a:solidFill>
              <a:hlinkClick r:id="rId2"/>
            </a:endParaRPr>
          </a:p>
          <a:p>
            <a:pPr>
              <a:buNone/>
            </a:pPr>
            <a:endParaRPr lang="en-US" sz="2000" dirty="0" smtClean="0">
              <a:solidFill>
                <a:schemeClr val="tx2"/>
              </a:solidFill>
              <a:hlinkClick r:id="rId2"/>
            </a:endParaRPr>
          </a:p>
          <a:p>
            <a:pPr>
              <a:buNone/>
            </a:pPr>
            <a:endParaRPr lang="en-US" sz="2000" dirty="0" smtClean="0">
              <a:solidFill>
                <a:schemeClr val="tx2"/>
              </a:solidFill>
              <a:hlinkClick r:id="rId2"/>
            </a:endParaRPr>
          </a:p>
          <a:p>
            <a:pPr>
              <a:buNone/>
            </a:pPr>
            <a:endParaRPr lang="en-US" sz="2000" dirty="0" smtClean="0">
              <a:solidFill>
                <a:schemeClr val="tx2"/>
              </a:solidFill>
              <a:hlinkClick r:id="rId2"/>
            </a:endParaRPr>
          </a:p>
          <a:p>
            <a:pPr>
              <a:buNone/>
            </a:pPr>
            <a:endParaRPr lang="en-US" sz="2000" dirty="0" smtClean="0">
              <a:solidFill>
                <a:schemeClr val="tx2"/>
              </a:solidFill>
              <a:hlinkClick r:id="rId2"/>
            </a:endParaRPr>
          </a:p>
          <a:p>
            <a:pPr>
              <a:buNone/>
            </a:pPr>
            <a:endParaRPr lang="en-US" sz="2000" dirty="0" smtClean="0">
              <a:solidFill>
                <a:schemeClr val="tx2"/>
              </a:solidFill>
              <a:hlinkClick r:id="rId2"/>
            </a:endParaRPr>
          </a:p>
        </p:txBody>
      </p:sp>
      <p:sp>
        <p:nvSpPr>
          <p:cNvPr id="4" name="Content Placeholder 2"/>
          <p:cNvSpPr txBox="1">
            <a:spLocks/>
          </p:cNvSpPr>
          <p:nvPr/>
        </p:nvSpPr>
        <p:spPr>
          <a:xfrm>
            <a:off x="457199" y="357205"/>
            <a:ext cx="1844747" cy="646519"/>
          </a:xfrm>
          <a:prstGeom prst="rect">
            <a:avLst/>
          </a:prstGeom>
          <a:solidFill>
            <a:schemeClr val="accent1">
              <a:lumMod val="20000"/>
              <a:lumOff val="80000"/>
            </a:schemeClr>
          </a:solidFill>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2600" b="0" i="0" u="none" strike="noStrike" kern="1200" cap="none" spc="0" normalizeH="0" baseline="0" noProof="0" dirty="0" smtClean="0">
                <a:ln>
                  <a:noFill/>
                </a:ln>
                <a:solidFill>
                  <a:schemeClr val="tx1"/>
                </a:solidFill>
                <a:effectLst/>
                <a:uLnTx/>
                <a:uFillTx/>
                <a:latin typeface="+mn-lt"/>
                <a:ea typeface="+mn-ea"/>
                <a:cs typeface="+mn-cs"/>
              </a:rPr>
              <a:t> </a:t>
            </a:r>
            <a:r>
              <a:rPr lang="pt-PT" sz="4400" noProof="0" dirty="0" err="1" smtClean="0">
                <a:solidFill>
                  <a:schemeClr val="tx2">
                    <a:lumMod val="25000"/>
                  </a:schemeClr>
                </a:solidFill>
              </a:rPr>
              <a:t>Diving</a:t>
            </a:r>
            <a:endParaRPr kumimoji="0" lang="pt-PT" sz="4400" b="0" i="0" u="none" strike="noStrike" kern="1200" cap="none" spc="0" normalizeH="0" baseline="0" noProof="0" dirty="0">
              <a:ln>
                <a:noFill/>
              </a:ln>
              <a:solidFill>
                <a:schemeClr val="tx2">
                  <a:lumMod val="25000"/>
                </a:schemeClr>
              </a:solidFill>
              <a:effectLst/>
              <a:uLnTx/>
              <a:uFillTx/>
              <a:latin typeface="+mn-lt"/>
              <a:ea typeface="+mn-ea"/>
              <a:cs typeface="+mn-cs"/>
            </a:endParaRPr>
          </a:p>
        </p:txBody>
      </p:sp>
      <p:sp>
        <p:nvSpPr>
          <p:cNvPr id="5" name="Rectangle 4"/>
          <p:cNvSpPr/>
          <p:nvPr/>
        </p:nvSpPr>
        <p:spPr>
          <a:xfrm>
            <a:off x="3905248" y="542058"/>
            <a:ext cx="2308873" cy="461665"/>
          </a:xfrm>
          <a:prstGeom prst="rect">
            <a:avLst/>
          </a:prstGeom>
          <a:solidFill>
            <a:schemeClr val="tx2">
              <a:lumMod val="90000"/>
            </a:schemeClr>
          </a:solidFill>
          <a:ln w="57150" cmpd="sng">
            <a:solidFill>
              <a:schemeClr val="bg2"/>
            </a:solidFill>
          </a:ln>
        </p:spPr>
        <p:txBody>
          <a:bodyPr wrap="square" anchor="t">
            <a:spAutoFit/>
          </a:bodyPr>
          <a:lstStyle/>
          <a:p>
            <a:pPr algn="ctr"/>
            <a:r>
              <a:rPr lang="en-US" sz="2400" dirty="0" smtClean="0">
                <a:solidFill>
                  <a:schemeClr val="bg2"/>
                </a:solidFill>
              </a:rPr>
              <a:t>Weddell seals </a:t>
            </a:r>
            <a:endParaRPr lang="pt-PT" sz="2400" dirty="0">
              <a:solidFill>
                <a:schemeClr val="bg2"/>
              </a:solidFill>
            </a:endParaRPr>
          </a:p>
        </p:txBody>
      </p:sp>
      <p:sp>
        <p:nvSpPr>
          <p:cNvPr id="6" name="Rectangle 5"/>
          <p:cNvSpPr/>
          <p:nvPr/>
        </p:nvSpPr>
        <p:spPr>
          <a:xfrm>
            <a:off x="158665" y="4094429"/>
            <a:ext cx="4785417" cy="1138773"/>
          </a:xfrm>
          <a:prstGeom prst="rect">
            <a:avLst/>
          </a:prstGeom>
          <a:solidFill>
            <a:schemeClr val="tx2">
              <a:lumMod val="90000"/>
            </a:schemeClr>
          </a:solidFill>
        </p:spPr>
        <p:txBody>
          <a:bodyPr wrap="square">
            <a:spAutoFit/>
          </a:bodyPr>
          <a:lstStyle/>
          <a:p>
            <a:pPr>
              <a:buNone/>
            </a:pPr>
            <a:r>
              <a:rPr lang="en-US" sz="2200" dirty="0" smtClean="0">
                <a:solidFill>
                  <a:srgbClr val="04617B"/>
                </a:solidFill>
              </a:rPr>
              <a:t>Dive depths-  may reach some 750 </a:t>
            </a:r>
            <a:r>
              <a:rPr lang="en-US" sz="2200" dirty="0" err="1" smtClean="0">
                <a:solidFill>
                  <a:srgbClr val="04617B"/>
                </a:solidFill>
              </a:rPr>
              <a:t>m</a:t>
            </a:r>
            <a:endParaRPr lang="en-US" sz="2200" dirty="0" smtClean="0">
              <a:solidFill>
                <a:srgbClr val="04617B"/>
              </a:solidFill>
            </a:endParaRPr>
          </a:p>
          <a:p>
            <a:pPr>
              <a:buNone/>
            </a:pPr>
            <a:r>
              <a:rPr lang="en-US" sz="2200" dirty="0" smtClean="0">
                <a:solidFill>
                  <a:srgbClr val="04617B"/>
                </a:solidFill>
              </a:rPr>
              <a:t>Duration- may reach 80 minutes. </a:t>
            </a:r>
          </a:p>
          <a:p>
            <a:pPr>
              <a:buNone/>
            </a:pPr>
            <a:endParaRPr lang="en-US" sz="2400" dirty="0" smtClean="0">
              <a:solidFill>
                <a:srgbClr val="04617B"/>
              </a:solidFill>
            </a:endParaRPr>
          </a:p>
        </p:txBody>
      </p:sp>
      <p:pic>
        <p:nvPicPr>
          <p:cNvPr id="7" name="Picture 6" descr="800px-Weddell_seal_underwater.jpg"/>
          <p:cNvPicPr>
            <a:picLocks noChangeAspect="1"/>
          </p:cNvPicPr>
          <p:nvPr/>
        </p:nvPicPr>
        <p:blipFill>
          <a:blip r:embed="rId3"/>
          <a:stretch>
            <a:fillRect/>
          </a:stretch>
        </p:blipFill>
        <p:spPr>
          <a:xfrm>
            <a:off x="5172715" y="3684615"/>
            <a:ext cx="3971285" cy="2978463"/>
          </a:xfrm>
          <a:prstGeom prst="rect">
            <a:avLst/>
          </a:prstGeom>
        </p:spPr>
      </p:pic>
      <p:sp>
        <p:nvSpPr>
          <p:cNvPr id="8" name="Rectangle 7"/>
          <p:cNvSpPr/>
          <p:nvPr/>
        </p:nvSpPr>
        <p:spPr>
          <a:xfrm>
            <a:off x="5370464" y="6363407"/>
            <a:ext cx="3599826" cy="261610"/>
          </a:xfrm>
          <a:prstGeom prst="rect">
            <a:avLst/>
          </a:prstGeom>
        </p:spPr>
        <p:txBody>
          <a:bodyPr wrap="none">
            <a:spAutoFit/>
          </a:bodyPr>
          <a:lstStyle/>
          <a:p>
            <a:r>
              <a:rPr lang="en-US" sz="1100" dirty="0" smtClean="0"/>
              <a:t>Photo credits: Steve Rupp, National Science Foundation</a:t>
            </a:r>
            <a:endParaRPr lang="pt-PT" sz="1100" dirty="0"/>
          </a:p>
        </p:txBody>
      </p:sp>
      <p:sp>
        <p:nvSpPr>
          <p:cNvPr id="9" name="Rectangle 8"/>
          <p:cNvSpPr/>
          <p:nvPr/>
        </p:nvSpPr>
        <p:spPr>
          <a:xfrm>
            <a:off x="158665" y="5641937"/>
            <a:ext cx="4572000" cy="830997"/>
          </a:xfrm>
          <a:prstGeom prst="rect">
            <a:avLst/>
          </a:prstGeom>
        </p:spPr>
        <p:txBody>
          <a:bodyPr wrap="square">
            <a:spAutoFit/>
          </a:bodyPr>
          <a:lstStyle/>
          <a:p>
            <a:pPr>
              <a:buNone/>
            </a:pPr>
            <a:r>
              <a:rPr lang="en-US" dirty="0" smtClean="0"/>
              <a:t>Check out this video that shows </a:t>
            </a:r>
            <a:r>
              <a:rPr lang="en-US" dirty="0" smtClean="0">
                <a:hlinkClick r:id="rId2"/>
              </a:rPr>
              <a:t>weddel-seal-movements</a:t>
            </a:r>
            <a:r>
              <a:rPr lang="en-US" dirty="0" smtClean="0"/>
              <a:t> </a:t>
            </a:r>
          </a:p>
          <a:p>
            <a:pPr>
              <a:buNone/>
            </a:pPr>
            <a:r>
              <a:rPr lang="en-US" sz="1200" dirty="0" smtClean="0"/>
              <a:t>credit: Kim Goetz, </a:t>
            </a:r>
            <a:r>
              <a:rPr lang="en-US" sz="1200" dirty="0" err="1" smtClean="0"/>
              <a:t>PolarTrec</a:t>
            </a:r>
            <a:r>
              <a:rPr lang="en-US" sz="1200" dirty="0" smtClean="0"/>
              <a:t> resources</a:t>
            </a:r>
            <a:endParaRPr lang="pt-PT"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804"/>
            <a:ext cx="8027427" cy="708299"/>
          </a:xfrm>
          <a:solidFill>
            <a:schemeClr val="tx2"/>
          </a:solidFill>
        </p:spPr>
        <p:txBody>
          <a:bodyPr anchor="b">
            <a:normAutofit fontScale="90000"/>
          </a:bodyPr>
          <a:lstStyle/>
          <a:p>
            <a:r>
              <a:rPr lang="pt-PT" sz="5400" dirty="0" smtClean="0">
                <a:solidFill>
                  <a:schemeClr val="tx2">
                    <a:lumMod val="25000"/>
                  </a:schemeClr>
                </a:solidFill>
              </a:rPr>
              <a:t/>
            </a:r>
            <a:br>
              <a:rPr lang="pt-PT" sz="5400" dirty="0" smtClean="0">
                <a:solidFill>
                  <a:schemeClr val="tx2">
                    <a:lumMod val="25000"/>
                  </a:schemeClr>
                </a:solidFill>
              </a:rPr>
            </a:br>
            <a:r>
              <a:rPr lang="pt-PT" sz="4889" dirty="0" err="1" smtClean="0">
                <a:solidFill>
                  <a:schemeClr val="tx2">
                    <a:lumMod val="25000"/>
                  </a:schemeClr>
                </a:solidFill>
              </a:rPr>
              <a:t>Why</a:t>
            </a:r>
            <a:r>
              <a:rPr lang="pt-PT" sz="4889" dirty="0" smtClean="0">
                <a:solidFill>
                  <a:schemeClr val="tx2">
                    <a:lumMod val="25000"/>
                  </a:schemeClr>
                </a:solidFill>
              </a:rPr>
              <a:t> </a:t>
            </a:r>
            <a:r>
              <a:rPr lang="pt-PT" sz="4889" dirty="0" err="1" smtClean="0">
                <a:solidFill>
                  <a:schemeClr val="tx2">
                    <a:lumMod val="25000"/>
                  </a:schemeClr>
                </a:solidFill>
              </a:rPr>
              <a:t>they</a:t>
            </a:r>
            <a:r>
              <a:rPr lang="pt-PT" sz="4889" dirty="0" smtClean="0">
                <a:solidFill>
                  <a:schemeClr val="tx2">
                    <a:lumMod val="25000"/>
                  </a:schemeClr>
                </a:solidFill>
              </a:rPr>
              <a:t> are </a:t>
            </a:r>
            <a:r>
              <a:rPr lang="pt-PT" sz="4889" dirty="0" err="1" smtClean="0">
                <a:solidFill>
                  <a:schemeClr val="tx2">
                    <a:lumMod val="25000"/>
                  </a:schemeClr>
                </a:solidFill>
              </a:rPr>
              <a:t>called</a:t>
            </a:r>
            <a:r>
              <a:rPr lang="pt-PT" sz="4889" dirty="0" smtClean="0">
                <a:solidFill>
                  <a:schemeClr val="tx2">
                    <a:lumMod val="25000"/>
                  </a:schemeClr>
                </a:solidFill>
              </a:rPr>
              <a:t> </a:t>
            </a:r>
            <a:r>
              <a:rPr lang="pt-PT" sz="4889" dirty="0" err="1" smtClean="0">
                <a:solidFill>
                  <a:schemeClr val="tx2">
                    <a:lumMod val="25000"/>
                  </a:schemeClr>
                </a:solidFill>
              </a:rPr>
              <a:t>true</a:t>
            </a:r>
            <a:r>
              <a:rPr lang="pt-PT" sz="4889" dirty="0" smtClean="0">
                <a:solidFill>
                  <a:schemeClr val="tx2">
                    <a:lumMod val="25000"/>
                  </a:schemeClr>
                </a:solidFill>
              </a:rPr>
              <a:t> </a:t>
            </a:r>
            <a:r>
              <a:rPr lang="pt-PT" sz="4889" dirty="0" err="1" smtClean="0">
                <a:solidFill>
                  <a:schemeClr val="tx2">
                    <a:lumMod val="25000"/>
                  </a:schemeClr>
                </a:solidFill>
              </a:rPr>
              <a:t>seals</a:t>
            </a:r>
            <a:r>
              <a:rPr lang="pt-PT" sz="4889" dirty="0" smtClean="0">
                <a:solidFill>
                  <a:schemeClr val="tx2">
                    <a:lumMod val="25000"/>
                  </a:schemeClr>
                </a:solidFill>
              </a:rPr>
              <a:t>?</a:t>
            </a:r>
            <a:endParaRPr lang="pt-PT" sz="4889" dirty="0"/>
          </a:p>
        </p:txBody>
      </p:sp>
      <p:sp>
        <p:nvSpPr>
          <p:cNvPr id="3" name="Content Placeholder 2"/>
          <p:cNvSpPr>
            <a:spLocks noGrp="1"/>
          </p:cNvSpPr>
          <p:nvPr>
            <p:ph idx="1"/>
          </p:nvPr>
        </p:nvSpPr>
        <p:spPr>
          <a:xfrm>
            <a:off x="457200" y="1542436"/>
            <a:ext cx="8027427" cy="786087"/>
          </a:xfrm>
        </p:spPr>
        <p:txBody>
          <a:bodyPr>
            <a:normAutofit fontScale="92500" lnSpcReduction="20000"/>
          </a:bodyPr>
          <a:lstStyle/>
          <a:p>
            <a:r>
              <a:rPr lang="pt-PT" dirty="0" err="1" smtClean="0"/>
              <a:t>Let’s</a:t>
            </a:r>
            <a:r>
              <a:rPr lang="pt-PT" dirty="0" smtClean="0"/>
              <a:t> compare. </a:t>
            </a:r>
            <a:r>
              <a:rPr lang="en-US" dirty="0" smtClean="0"/>
              <a:t>Which of these is the true seal? </a:t>
            </a:r>
          </a:p>
          <a:p>
            <a:pPr>
              <a:buNone/>
            </a:pPr>
            <a:r>
              <a:rPr lang="en-US" dirty="0" smtClean="0"/>
              <a:t>   What differences can you see? </a:t>
            </a:r>
            <a:endParaRPr lang="pt-PT" dirty="0"/>
          </a:p>
        </p:txBody>
      </p:sp>
      <p:pic>
        <p:nvPicPr>
          <p:cNvPr id="4" name="Picture 3" descr="Sea-lion-Houston-Zoo.jpg"/>
          <p:cNvPicPr>
            <a:picLocks noChangeAspect="1"/>
          </p:cNvPicPr>
          <p:nvPr/>
        </p:nvPicPr>
        <p:blipFill>
          <a:blip r:embed="rId2"/>
          <a:stretch>
            <a:fillRect/>
          </a:stretch>
        </p:blipFill>
        <p:spPr>
          <a:xfrm>
            <a:off x="189846" y="2983562"/>
            <a:ext cx="3996648" cy="2664432"/>
          </a:xfrm>
          <a:prstGeom prst="rect">
            <a:avLst/>
          </a:prstGeom>
        </p:spPr>
      </p:pic>
      <p:pic>
        <p:nvPicPr>
          <p:cNvPr id="5" name="Picture 4" descr="93065-004-46BB2F22.jpg"/>
          <p:cNvPicPr>
            <a:picLocks noChangeAspect="1"/>
          </p:cNvPicPr>
          <p:nvPr/>
        </p:nvPicPr>
        <p:blipFill>
          <a:blip r:embed="rId3"/>
          <a:stretch>
            <a:fillRect/>
          </a:stretch>
        </p:blipFill>
        <p:spPr>
          <a:xfrm>
            <a:off x="4414740" y="3026004"/>
            <a:ext cx="4279212" cy="2621990"/>
          </a:xfrm>
          <a:prstGeom prst="rect">
            <a:avLst/>
          </a:prstGeom>
        </p:spPr>
      </p:pic>
      <p:sp>
        <p:nvSpPr>
          <p:cNvPr id="6" name="Rectangle 5"/>
          <p:cNvSpPr/>
          <p:nvPr/>
        </p:nvSpPr>
        <p:spPr>
          <a:xfrm>
            <a:off x="189846" y="5934670"/>
            <a:ext cx="6048030" cy="523220"/>
          </a:xfrm>
          <a:prstGeom prst="rect">
            <a:avLst/>
          </a:prstGeom>
        </p:spPr>
        <p:txBody>
          <a:bodyPr wrap="square">
            <a:spAutoFit/>
          </a:bodyPr>
          <a:lstStyle/>
          <a:p>
            <a:r>
              <a:rPr lang="en-US" sz="1400" i="1" dirty="0"/>
              <a:t>Photo Credits:</a:t>
            </a:r>
            <a:r>
              <a:rPr lang="en-US" sz="1400" i="1" dirty="0" smtClean="0"/>
              <a:t> Lion Seal –</a:t>
            </a:r>
            <a:r>
              <a:rPr lang="en-US" sz="1400" dirty="0">
                <a:solidFill>
                  <a:schemeClr val="tx2"/>
                </a:solidFill>
                <a:hlinkClick r:id="rId4"/>
              </a:rPr>
              <a:t>Karamash at </a:t>
            </a:r>
            <a:r>
              <a:rPr lang="en-US" sz="1400" u="sng" dirty="0">
                <a:solidFill>
                  <a:schemeClr val="tx2"/>
                </a:solidFill>
                <a:hlinkClick r:id="rId5"/>
              </a:rPr>
              <a:t>en.wikipedia</a:t>
            </a:r>
            <a:r>
              <a:rPr lang="en-US" sz="1400" i="1" dirty="0" smtClean="0"/>
              <a:t>; common Seal –Ingo </a:t>
            </a:r>
            <a:r>
              <a:rPr lang="en-US" sz="1400" i="1" dirty="0"/>
              <a:t>Arndt/Nature Picture Library </a:t>
            </a:r>
            <a:endParaRPr lang="pt-PT"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grafico.jpg"/>
          <p:cNvPicPr>
            <a:picLocks noGrp="1" noChangeAspect="1"/>
          </p:cNvPicPr>
          <p:nvPr>
            <p:ph idx="1"/>
          </p:nvPr>
        </p:nvPicPr>
        <p:blipFill>
          <a:blip r:embed="rId2"/>
          <a:srcRect l="-32545" r="-32545"/>
          <a:stretch>
            <a:fillRect/>
          </a:stretch>
        </p:blipFill>
        <p:spPr>
          <a:xfrm>
            <a:off x="1897334" y="1351502"/>
            <a:ext cx="8229600" cy="4389120"/>
          </a:xfrm>
        </p:spPr>
      </p:pic>
      <p:sp>
        <p:nvSpPr>
          <p:cNvPr id="5" name="TextBox 4"/>
          <p:cNvSpPr txBox="1"/>
          <p:nvPr/>
        </p:nvSpPr>
        <p:spPr>
          <a:xfrm>
            <a:off x="431129" y="213211"/>
            <a:ext cx="3472331" cy="461665"/>
          </a:xfrm>
          <a:prstGeom prst="rect">
            <a:avLst/>
          </a:prstGeom>
          <a:solidFill>
            <a:schemeClr val="tx2">
              <a:lumMod val="90000"/>
            </a:schemeClr>
          </a:solidFill>
        </p:spPr>
        <p:txBody>
          <a:bodyPr wrap="square" rtlCol="0">
            <a:spAutoFit/>
          </a:bodyPr>
          <a:lstStyle/>
          <a:p>
            <a:pPr algn="ctr"/>
            <a:r>
              <a:rPr lang="pt-PT" sz="2400" dirty="0" err="1" smtClean="0">
                <a:solidFill>
                  <a:srgbClr val="04617B"/>
                </a:solidFill>
              </a:rPr>
              <a:t>Let’s</a:t>
            </a:r>
            <a:r>
              <a:rPr lang="pt-PT" sz="2400" dirty="0" smtClean="0">
                <a:solidFill>
                  <a:srgbClr val="04617B"/>
                </a:solidFill>
              </a:rPr>
              <a:t> </a:t>
            </a:r>
            <a:r>
              <a:rPr lang="pt-PT" sz="2400" dirty="0" err="1" smtClean="0">
                <a:solidFill>
                  <a:srgbClr val="04617B"/>
                </a:solidFill>
              </a:rPr>
              <a:t>look</a:t>
            </a:r>
            <a:r>
              <a:rPr lang="pt-PT" sz="2400" dirty="0" smtClean="0">
                <a:solidFill>
                  <a:srgbClr val="04617B"/>
                </a:solidFill>
              </a:rPr>
              <a:t> some data:</a:t>
            </a:r>
            <a:endParaRPr lang="pt-PT" sz="2400" dirty="0">
              <a:solidFill>
                <a:srgbClr val="04617B"/>
              </a:solidFill>
            </a:endParaRPr>
          </a:p>
        </p:txBody>
      </p:sp>
      <p:sp>
        <p:nvSpPr>
          <p:cNvPr id="6" name="TextBox 5"/>
          <p:cNvSpPr txBox="1"/>
          <p:nvPr/>
        </p:nvSpPr>
        <p:spPr>
          <a:xfrm>
            <a:off x="349565" y="1724330"/>
            <a:ext cx="2901376" cy="2677656"/>
          </a:xfrm>
          <a:prstGeom prst="rect">
            <a:avLst/>
          </a:prstGeom>
          <a:solidFill>
            <a:schemeClr val="tx2">
              <a:lumMod val="90000"/>
            </a:schemeClr>
          </a:solidFill>
        </p:spPr>
        <p:txBody>
          <a:bodyPr wrap="square" rtlCol="0">
            <a:spAutoFit/>
          </a:bodyPr>
          <a:lstStyle/>
          <a:p>
            <a:r>
              <a:rPr lang="en-US" sz="2400" dirty="0" smtClean="0">
                <a:solidFill>
                  <a:srgbClr val="04617B"/>
                </a:solidFill>
              </a:rPr>
              <a:t>What is the relationship between the duration of dives and body mass?</a:t>
            </a:r>
          </a:p>
          <a:p>
            <a:r>
              <a:rPr lang="en-US" sz="2400" dirty="0" smtClean="0">
                <a:solidFill>
                  <a:srgbClr val="04617B"/>
                </a:solidFill>
              </a:rPr>
              <a:t>What can we conclude?</a:t>
            </a:r>
            <a:endParaRPr lang="pt-PT" sz="2400" dirty="0">
              <a:solidFill>
                <a:srgbClr val="04617B"/>
              </a:solidFill>
            </a:endParaRPr>
          </a:p>
        </p:txBody>
      </p:sp>
      <p:sp>
        <p:nvSpPr>
          <p:cNvPr id="7" name="Rectangle 6"/>
          <p:cNvSpPr/>
          <p:nvPr/>
        </p:nvSpPr>
        <p:spPr>
          <a:xfrm>
            <a:off x="3903459" y="5895346"/>
            <a:ext cx="4672499" cy="646331"/>
          </a:xfrm>
          <a:prstGeom prst="rect">
            <a:avLst/>
          </a:prstGeom>
        </p:spPr>
        <p:txBody>
          <a:bodyPr wrap="square">
            <a:spAutoFit/>
          </a:bodyPr>
          <a:lstStyle/>
          <a:p>
            <a:r>
              <a:rPr lang="en-US" i="1" dirty="0" smtClean="0"/>
              <a:t>Weddell seals dive duration versus mass</a:t>
            </a:r>
          </a:p>
          <a:p>
            <a:r>
              <a:rPr lang="en-US" i="1" dirty="0" smtClean="0"/>
              <a:t> </a:t>
            </a:r>
            <a:r>
              <a:rPr lang="en-US" sz="1100" i="1" dirty="0" smtClean="0"/>
              <a:t>graphic credit: Jennifer Burns.</a:t>
            </a:r>
            <a:endParaRPr lang="pt-PT" sz="11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txBox="1">
            <a:spLocks/>
          </p:cNvSpPr>
          <p:nvPr/>
        </p:nvSpPr>
        <p:spPr>
          <a:xfrm>
            <a:off x="457199" y="357205"/>
            <a:ext cx="1844747" cy="646519"/>
          </a:xfrm>
          <a:prstGeom prst="rect">
            <a:avLst/>
          </a:prstGeom>
          <a:solidFill>
            <a:schemeClr val="accent1">
              <a:lumMod val="20000"/>
              <a:lumOff val="80000"/>
            </a:schemeClr>
          </a:solidFill>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2600" b="0" i="0" u="none" strike="noStrike" kern="1200" cap="none" spc="0" normalizeH="0" baseline="0" noProof="0" dirty="0" smtClean="0">
                <a:ln>
                  <a:noFill/>
                </a:ln>
                <a:solidFill>
                  <a:schemeClr val="tx1"/>
                </a:solidFill>
                <a:effectLst/>
                <a:uLnTx/>
                <a:uFillTx/>
                <a:latin typeface="+mn-lt"/>
                <a:ea typeface="+mn-ea"/>
                <a:cs typeface="+mn-cs"/>
              </a:rPr>
              <a:t> </a:t>
            </a:r>
            <a:r>
              <a:rPr lang="pt-PT" sz="4400" dirty="0" err="1" smtClean="0">
                <a:solidFill>
                  <a:schemeClr val="tx2">
                    <a:lumMod val="25000"/>
                  </a:schemeClr>
                </a:solidFill>
              </a:rPr>
              <a:t>Mating</a:t>
            </a:r>
            <a:endParaRPr kumimoji="0" lang="pt-PT" sz="4400" b="0" i="0" u="none" strike="noStrike" kern="1200" cap="none" spc="0" normalizeH="0" baseline="0" noProof="0" dirty="0">
              <a:ln>
                <a:noFill/>
              </a:ln>
              <a:solidFill>
                <a:schemeClr val="tx2">
                  <a:lumMod val="25000"/>
                </a:schemeClr>
              </a:solidFill>
              <a:effectLst/>
              <a:uLnTx/>
              <a:uFillTx/>
              <a:latin typeface="+mn-lt"/>
              <a:ea typeface="+mn-ea"/>
              <a:cs typeface="+mn-cs"/>
            </a:endParaRPr>
          </a:p>
        </p:txBody>
      </p:sp>
      <p:sp>
        <p:nvSpPr>
          <p:cNvPr id="5" name="Rectangle 4"/>
          <p:cNvSpPr/>
          <p:nvPr/>
        </p:nvSpPr>
        <p:spPr>
          <a:xfrm>
            <a:off x="457198" y="1950518"/>
            <a:ext cx="3398279" cy="4154983"/>
          </a:xfrm>
          <a:prstGeom prst="rect">
            <a:avLst/>
          </a:prstGeom>
        </p:spPr>
        <p:txBody>
          <a:bodyPr wrap="square">
            <a:spAutoFit/>
          </a:bodyPr>
          <a:lstStyle/>
          <a:p>
            <a:r>
              <a:rPr lang="pt-PT" sz="2400" dirty="0" smtClean="0"/>
              <a:t>Principal </a:t>
            </a:r>
            <a:r>
              <a:rPr lang="pt-PT" sz="2400" dirty="0" err="1" smtClean="0"/>
              <a:t>mating</a:t>
            </a:r>
            <a:r>
              <a:rPr lang="pt-PT" sz="2400" dirty="0" smtClean="0"/>
              <a:t> </a:t>
            </a:r>
            <a:r>
              <a:rPr lang="pt-PT" sz="2400" dirty="0" err="1" smtClean="0"/>
              <a:t>season</a:t>
            </a:r>
            <a:r>
              <a:rPr lang="pt-PT" sz="2400" dirty="0" smtClean="0"/>
              <a:t> </a:t>
            </a:r>
            <a:r>
              <a:rPr lang="pt-PT" sz="2400" dirty="0" err="1" smtClean="0"/>
              <a:t>is</a:t>
            </a:r>
            <a:r>
              <a:rPr lang="pt-PT" sz="2400" dirty="0" smtClean="0"/>
              <a:t> </a:t>
            </a:r>
            <a:r>
              <a:rPr lang="pt-PT" sz="2400" dirty="0" err="1" smtClean="0"/>
              <a:t>from</a:t>
            </a:r>
            <a:r>
              <a:rPr lang="pt-PT" sz="2400" dirty="0" smtClean="0"/>
              <a:t> </a:t>
            </a:r>
            <a:r>
              <a:rPr lang="pt-PT" sz="2400" dirty="0" err="1" smtClean="0"/>
              <a:t>October</a:t>
            </a:r>
            <a:r>
              <a:rPr lang="pt-PT" sz="2400" dirty="0" smtClean="0"/>
              <a:t> to </a:t>
            </a:r>
            <a:r>
              <a:rPr lang="pt-PT" sz="2400" dirty="0" err="1" smtClean="0"/>
              <a:t>November</a:t>
            </a:r>
            <a:r>
              <a:rPr lang="pt-PT" sz="2400" dirty="0" smtClean="0"/>
              <a:t>. </a:t>
            </a:r>
          </a:p>
          <a:p>
            <a:r>
              <a:rPr lang="en-US" sz="2400" dirty="0" smtClean="0"/>
              <a:t>Delayed implantation occurs, and the time between fertilization and birth is about one year.</a:t>
            </a:r>
            <a:endParaRPr lang="pt-PT" sz="2400" dirty="0" smtClean="0"/>
          </a:p>
          <a:p>
            <a:endParaRPr lang="pt-PT" sz="2400" dirty="0" smtClean="0"/>
          </a:p>
          <a:p>
            <a:endParaRPr lang="pt-PT" sz="2400" dirty="0" smtClean="0"/>
          </a:p>
          <a:p>
            <a:endParaRPr lang="pt-PT" sz="2400" dirty="0"/>
          </a:p>
        </p:txBody>
      </p:sp>
      <p:pic>
        <p:nvPicPr>
          <p:cNvPr id="6" name="Picture 5" descr="Mediterranean-monk-seals-mating.jpg"/>
          <p:cNvPicPr>
            <a:picLocks noChangeAspect="1"/>
          </p:cNvPicPr>
          <p:nvPr/>
        </p:nvPicPr>
        <p:blipFill>
          <a:blip r:embed="rId2"/>
          <a:stretch>
            <a:fillRect/>
          </a:stretch>
        </p:blipFill>
        <p:spPr>
          <a:xfrm>
            <a:off x="4096926" y="1651133"/>
            <a:ext cx="4851143" cy="3231608"/>
          </a:xfrm>
          <a:prstGeom prst="rect">
            <a:avLst/>
          </a:prstGeom>
        </p:spPr>
      </p:pic>
      <p:sp>
        <p:nvSpPr>
          <p:cNvPr id="7" name="Rectangle 6"/>
          <p:cNvSpPr/>
          <p:nvPr/>
        </p:nvSpPr>
        <p:spPr>
          <a:xfrm>
            <a:off x="2920907" y="542059"/>
            <a:ext cx="3601591" cy="461665"/>
          </a:xfrm>
          <a:prstGeom prst="rect">
            <a:avLst/>
          </a:prstGeom>
          <a:solidFill>
            <a:schemeClr val="tx2">
              <a:lumMod val="90000"/>
            </a:schemeClr>
          </a:solidFill>
          <a:ln w="57150" cmpd="sng">
            <a:solidFill>
              <a:schemeClr val="bg2"/>
            </a:solidFill>
          </a:ln>
        </p:spPr>
        <p:txBody>
          <a:bodyPr wrap="square">
            <a:spAutoFit/>
          </a:bodyPr>
          <a:lstStyle/>
          <a:p>
            <a:r>
              <a:rPr lang="en-US" sz="2400" dirty="0" smtClean="0">
                <a:solidFill>
                  <a:srgbClr val="03495C"/>
                </a:solidFill>
              </a:rPr>
              <a:t>Mediterranean monk seal </a:t>
            </a:r>
            <a:endParaRPr lang="pt-PT" sz="2400" dirty="0">
              <a:solidFill>
                <a:srgbClr val="03495C"/>
              </a:solidFill>
            </a:endParaRPr>
          </a:p>
        </p:txBody>
      </p:sp>
      <p:sp>
        <p:nvSpPr>
          <p:cNvPr id="9" name="Rectangle 8"/>
          <p:cNvSpPr/>
          <p:nvPr/>
        </p:nvSpPr>
        <p:spPr>
          <a:xfrm>
            <a:off x="457199" y="5366838"/>
            <a:ext cx="8313162" cy="1200328"/>
          </a:xfrm>
          <a:prstGeom prst="rect">
            <a:avLst/>
          </a:prstGeom>
        </p:spPr>
        <p:txBody>
          <a:bodyPr wrap="square">
            <a:spAutoFit/>
          </a:bodyPr>
          <a:lstStyle/>
          <a:p>
            <a:r>
              <a:rPr lang="pt-PT" sz="2400" dirty="0" err="1" smtClean="0"/>
              <a:t>Several</a:t>
            </a:r>
            <a:r>
              <a:rPr lang="pt-PT" sz="2400" dirty="0" smtClean="0"/>
              <a:t> </a:t>
            </a:r>
            <a:r>
              <a:rPr lang="pt-PT" sz="2400" dirty="0" err="1" smtClean="0"/>
              <a:t>adult</a:t>
            </a:r>
            <a:r>
              <a:rPr lang="pt-PT" sz="2400" dirty="0" smtClean="0"/>
              <a:t> males </a:t>
            </a:r>
            <a:r>
              <a:rPr lang="pt-PT" sz="2400" dirty="0" err="1" smtClean="0"/>
              <a:t>display</a:t>
            </a:r>
            <a:r>
              <a:rPr lang="pt-PT" sz="2400" dirty="0" smtClean="0"/>
              <a:t> </a:t>
            </a:r>
            <a:r>
              <a:rPr lang="pt-PT" sz="2400" dirty="0" err="1" smtClean="0"/>
              <a:t>underwater</a:t>
            </a:r>
            <a:r>
              <a:rPr lang="pt-PT" sz="2400" dirty="0" smtClean="0"/>
              <a:t> territorial </a:t>
            </a:r>
            <a:r>
              <a:rPr lang="pt-PT" sz="2400" dirty="0" err="1" smtClean="0"/>
              <a:t>behaviour</a:t>
            </a:r>
            <a:r>
              <a:rPr lang="pt-PT" sz="2400" dirty="0" smtClean="0"/>
              <a:t>, </a:t>
            </a:r>
            <a:r>
              <a:rPr lang="pt-PT" sz="2400" dirty="0" err="1" smtClean="0"/>
              <a:t>with</a:t>
            </a:r>
            <a:r>
              <a:rPr lang="pt-PT" sz="2400" dirty="0" smtClean="0"/>
              <a:t> </a:t>
            </a:r>
            <a:r>
              <a:rPr lang="pt-PT" sz="2400" dirty="0" err="1" smtClean="0"/>
              <a:t>the</a:t>
            </a:r>
            <a:r>
              <a:rPr lang="pt-PT" sz="2400" dirty="0" smtClean="0"/>
              <a:t> </a:t>
            </a:r>
            <a:r>
              <a:rPr lang="pt-PT" sz="2400" dirty="0" err="1" smtClean="0"/>
              <a:t>apparent</a:t>
            </a:r>
            <a:r>
              <a:rPr lang="pt-PT" sz="2400" dirty="0" smtClean="0"/>
              <a:t> </a:t>
            </a:r>
            <a:r>
              <a:rPr lang="pt-PT" sz="2400" dirty="0" err="1" smtClean="0"/>
              <a:t>aim</a:t>
            </a:r>
            <a:r>
              <a:rPr lang="pt-PT" sz="2400" dirty="0" smtClean="0"/>
              <a:t> </a:t>
            </a:r>
            <a:r>
              <a:rPr lang="pt-PT" sz="2400" dirty="0" err="1" smtClean="0"/>
              <a:t>of</a:t>
            </a:r>
            <a:r>
              <a:rPr lang="pt-PT" sz="2400" dirty="0" smtClean="0"/>
              <a:t> </a:t>
            </a:r>
            <a:r>
              <a:rPr lang="pt-PT" sz="2400" dirty="0" err="1" smtClean="0"/>
              <a:t>gaining</a:t>
            </a:r>
            <a:r>
              <a:rPr lang="pt-PT" sz="2400" dirty="0" smtClean="0"/>
              <a:t> </a:t>
            </a:r>
            <a:r>
              <a:rPr lang="pt-PT" sz="2400" dirty="0" err="1" smtClean="0"/>
              <a:t>and</a:t>
            </a:r>
            <a:r>
              <a:rPr lang="pt-PT" sz="2400" dirty="0" smtClean="0"/>
              <a:t> </a:t>
            </a:r>
            <a:r>
              <a:rPr lang="pt-PT" sz="2400" dirty="0" err="1" smtClean="0"/>
              <a:t>maintaining</a:t>
            </a:r>
            <a:r>
              <a:rPr lang="pt-PT" sz="2400" dirty="0" smtClean="0"/>
              <a:t> </a:t>
            </a:r>
            <a:r>
              <a:rPr lang="pt-PT" sz="2400" dirty="0" err="1" smtClean="0"/>
              <a:t>access</a:t>
            </a:r>
            <a:r>
              <a:rPr lang="pt-PT" sz="2400" dirty="0" smtClean="0"/>
              <a:t> to </a:t>
            </a:r>
            <a:r>
              <a:rPr lang="pt-PT" sz="2400" dirty="0" err="1" smtClean="0"/>
              <a:t>females</a:t>
            </a:r>
            <a:endParaRPr lang="pt-PT" sz="2400" dirty="0"/>
          </a:p>
        </p:txBody>
      </p:sp>
      <p:sp>
        <p:nvSpPr>
          <p:cNvPr id="10" name="TextBox 9"/>
          <p:cNvSpPr txBox="1"/>
          <p:nvPr/>
        </p:nvSpPr>
        <p:spPr>
          <a:xfrm>
            <a:off x="4295520" y="4882741"/>
            <a:ext cx="3833893" cy="338554"/>
          </a:xfrm>
          <a:prstGeom prst="rect">
            <a:avLst/>
          </a:prstGeom>
          <a:noFill/>
        </p:spPr>
        <p:txBody>
          <a:bodyPr wrap="square" rtlCol="0">
            <a:spAutoFit/>
          </a:bodyPr>
          <a:lstStyle/>
          <a:p>
            <a:r>
              <a:rPr lang="pt-PT" sz="1600" dirty="0" err="1" smtClean="0"/>
              <a:t>Mediterranean</a:t>
            </a:r>
            <a:r>
              <a:rPr lang="pt-PT" sz="1600" dirty="0" smtClean="0"/>
              <a:t> </a:t>
            </a:r>
            <a:r>
              <a:rPr lang="pt-PT" sz="1600" dirty="0" err="1" smtClean="0"/>
              <a:t>Monk</a:t>
            </a:r>
            <a:r>
              <a:rPr lang="pt-PT" sz="1600" dirty="0" smtClean="0"/>
              <a:t> </a:t>
            </a:r>
            <a:r>
              <a:rPr lang="pt-PT" sz="1600" dirty="0" err="1" smtClean="0"/>
              <a:t>seals</a:t>
            </a:r>
            <a:r>
              <a:rPr lang="pt-PT" sz="1600" dirty="0" smtClean="0"/>
              <a:t> </a:t>
            </a:r>
            <a:r>
              <a:rPr lang="pt-PT" sz="1600" dirty="0" err="1" smtClean="0"/>
              <a:t>mating</a:t>
            </a:r>
            <a:endParaRPr lang="pt-PT"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txBox="1">
            <a:spLocks/>
          </p:cNvSpPr>
          <p:nvPr/>
        </p:nvSpPr>
        <p:spPr>
          <a:xfrm>
            <a:off x="457199" y="357205"/>
            <a:ext cx="1844747" cy="646519"/>
          </a:xfrm>
          <a:prstGeom prst="rect">
            <a:avLst/>
          </a:prstGeom>
          <a:solidFill>
            <a:schemeClr val="accent1">
              <a:lumMod val="20000"/>
              <a:lumOff val="80000"/>
            </a:schemeClr>
          </a:solidFill>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2600" b="0" i="0" u="none" strike="noStrike" kern="1200" cap="none" spc="0" normalizeH="0" baseline="0" noProof="0" dirty="0" smtClean="0">
                <a:ln>
                  <a:noFill/>
                </a:ln>
                <a:solidFill>
                  <a:schemeClr val="tx1"/>
                </a:solidFill>
                <a:effectLst/>
                <a:uLnTx/>
                <a:uFillTx/>
                <a:latin typeface="+mn-lt"/>
                <a:ea typeface="+mn-ea"/>
                <a:cs typeface="+mn-cs"/>
              </a:rPr>
              <a:t> </a:t>
            </a:r>
            <a:r>
              <a:rPr lang="pt-PT" sz="4400" dirty="0" err="1" smtClean="0">
                <a:solidFill>
                  <a:schemeClr val="tx2">
                    <a:lumMod val="25000"/>
                  </a:schemeClr>
                </a:solidFill>
              </a:rPr>
              <a:t>Mating</a:t>
            </a:r>
            <a:endParaRPr kumimoji="0" lang="pt-PT" sz="4400" b="0" i="0" u="none" strike="noStrike" kern="1200" cap="none" spc="0" normalizeH="0" baseline="0" noProof="0" dirty="0">
              <a:ln>
                <a:noFill/>
              </a:ln>
              <a:solidFill>
                <a:schemeClr val="tx2">
                  <a:lumMod val="25000"/>
                </a:schemeClr>
              </a:solidFill>
              <a:effectLst/>
              <a:uLnTx/>
              <a:uFillTx/>
              <a:latin typeface="+mn-lt"/>
              <a:ea typeface="+mn-ea"/>
              <a:cs typeface="+mn-cs"/>
            </a:endParaRPr>
          </a:p>
        </p:txBody>
      </p:sp>
      <p:sp>
        <p:nvSpPr>
          <p:cNvPr id="5" name="Rectangle 4"/>
          <p:cNvSpPr/>
          <p:nvPr/>
        </p:nvSpPr>
        <p:spPr>
          <a:xfrm>
            <a:off x="457199" y="1712374"/>
            <a:ext cx="4221037" cy="4431983"/>
          </a:xfrm>
          <a:prstGeom prst="rect">
            <a:avLst/>
          </a:prstGeom>
        </p:spPr>
        <p:txBody>
          <a:bodyPr wrap="square" anchor="t">
            <a:spAutoFit/>
          </a:bodyPr>
          <a:lstStyle/>
          <a:p>
            <a:r>
              <a:rPr lang="en-US" sz="2400" dirty="0" smtClean="0"/>
              <a:t>From mid-September to late December active spermatogenesis occurs. In late November to mid-December females are impregnated and about mid-January implantation occurs, with ensuing gestation lasting nine to ten months. </a:t>
            </a:r>
          </a:p>
          <a:p>
            <a:r>
              <a:rPr lang="en-US" sz="2400" dirty="0" smtClean="0"/>
              <a:t>Copulation has only been observed to occur underwater</a:t>
            </a:r>
            <a:r>
              <a:rPr lang="pt-PT" sz="2400" dirty="0" smtClean="0"/>
              <a:t> </a:t>
            </a:r>
          </a:p>
          <a:p>
            <a:endParaRPr lang="pt-PT" dirty="0"/>
          </a:p>
        </p:txBody>
      </p:sp>
      <p:sp>
        <p:nvSpPr>
          <p:cNvPr id="6" name="Rectangle 5"/>
          <p:cNvSpPr/>
          <p:nvPr/>
        </p:nvSpPr>
        <p:spPr>
          <a:xfrm>
            <a:off x="3523799" y="1003724"/>
            <a:ext cx="2308873" cy="461665"/>
          </a:xfrm>
          <a:prstGeom prst="rect">
            <a:avLst/>
          </a:prstGeom>
          <a:solidFill>
            <a:schemeClr val="tx2">
              <a:lumMod val="90000"/>
            </a:schemeClr>
          </a:solidFill>
          <a:ln w="57150" cmpd="sng">
            <a:solidFill>
              <a:schemeClr val="bg2"/>
            </a:solidFill>
          </a:ln>
        </p:spPr>
        <p:txBody>
          <a:bodyPr wrap="square" anchor="t">
            <a:spAutoFit/>
          </a:bodyPr>
          <a:lstStyle/>
          <a:p>
            <a:pPr algn="ctr"/>
            <a:r>
              <a:rPr lang="en-US" sz="2400" dirty="0" smtClean="0">
                <a:solidFill>
                  <a:schemeClr val="bg2"/>
                </a:solidFill>
              </a:rPr>
              <a:t>Weddell seals </a:t>
            </a:r>
            <a:endParaRPr lang="pt-PT" sz="2400" dirty="0">
              <a:solidFill>
                <a:schemeClr val="bg2"/>
              </a:solidFill>
            </a:endParaRPr>
          </a:p>
        </p:txBody>
      </p:sp>
      <p:pic>
        <p:nvPicPr>
          <p:cNvPr id="7" name="Picture 6" descr="IMG_8582.jpg"/>
          <p:cNvPicPr>
            <a:picLocks noChangeAspect="1"/>
          </p:cNvPicPr>
          <p:nvPr/>
        </p:nvPicPr>
        <p:blipFill>
          <a:blip r:embed="rId2"/>
          <a:stretch>
            <a:fillRect/>
          </a:stretch>
        </p:blipFill>
        <p:spPr>
          <a:xfrm>
            <a:off x="4678236" y="2238250"/>
            <a:ext cx="4307012" cy="2638045"/>
          </a:xfrm>
          <a:prstGeom prst="rect">
            <a:avLst/>
          </a:prstGeom>
        </p:spPr>
      </p:pic>
      <p:sp>
        <p:nvSpPr>
          <p:cNvPr id="8" name="TextBox 7"/>
          <p:cNvSpPr txBox="1"/>
          <p:nvPr/>
        </p:nvSpPr>
        <p:spPr>
          <a:xfrm>
            <a:off x="5009917" y="4882741"/>
            <a:ext cx="3833893" cy="338554"/>
          </a:xfrm>
          <a:prstGeom prst="rect">
            <a:avLst/>
          </a:prstGeom>
          <a:noFill/>
        </p:spPr>
        <p:txBody>
          <a:bodyPr wrap="square" rtlCol="0">
            <a:spAutoFit/>
          </a:bodyPr>
          <a:lstStyle/>
          <a:p>
            <a:r>
              <a:rPr lang="pt-PT" sz="1600" dirty="0" err="1" smtClean="0"/>
              <a:t>Weddell</a:t>
            </a:r>
            <a:r>
              <a:rPr lang="pt-PT" sz="1600" dirty="0" smtClean="0"/>
              <a:t> </a:t>
            </a:r>
            <a:r>
              <a:rPr lang="pt-PT" sz="1600" dirty="0" err="1" smtClean="0"/>
              <a:t>seals</a:t>
            </a:r>
            <a:r>
              <a:rPr lang="pt-PT" sz="1600" dirty="0" smtClean="0"/>
              <a:t> </a:t>
            </a:r>
            <a:r>
              <a:rPr lang="pt-PT" sz="1600" dirty="0" err="1" smtClean="0"/>
              <a:t>mating</a:t>
            </a:r>
            <a:endParaRPr lang="pt-PT"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5054"/>
            <a:ext cx="4316787" cy="4755252"/>
          </a:xfrm>
        </p:spPr>
        <p:txBody>
          <a:bodyPr>
            <a:normAutofit fontScale="92500" lnSpcReduction="10000"/>
          </a:bodyPr>
          <a:lstStyle/>
          <a:p>
            <a:pPr>
              <a:buNone/>
            </a:pPr>
            <a:r>
              <a:rPr lang="en-US" dirty="0" smtClean="0"/>
              <a:t>Females give birth and nurse their pups isolated haul-out sites and sea caves</a:t>
            </a:r>
          </a:p>
          <a:p>
            <a:pPr>
              <a:buNone/>
            </a:pPr>
            <a:r>
              <a:rPr lang="en-US" dirty="0" smtClean="0"/>
              <a:t>Females give birth to pups year-round, but </a:t>
            </a:r>
            <a:r>
              <a:rPr lang="en-US" dirty="0" err="1" smtClean="0"/>
              <a:t>pupping</a:t>
            </a:r>
            <a:r>
              <a:rPr lang="en-US" dirty="0" smtClean="0"/>
              <a:t> generally peaks September-November</a:t>
            </a:r>
          </a:p>
          <a:p>
            <a:pPr>
              <a:buNone/>
            </a:pPr>
            <a:r>
              <a:rPr lang="en-US" dirty="0" smtClean="0"/>
              <a:t>Mothers and pups develop a strong, important bond. Pups are generally weaned after 4 months, but sometimes stay with their mothers for up to 4 years</a:t>
            </a:r>
            <a:endParaRPr lang="pt-PT" b="1" dirty="0"/>
          </a:p>
        </p:txBody>
      </p:sp>
      <p:sp>
        <p:nvSpPr>
          <p:cNvPr id="4" name="Content Placeholder 2"/>
          <p:cNvSpPr txBox="1">
            <a:spLocks/>
          </p:cNvSpPr>
          <p:nvPr/>
        </p:nvSpPr>
        <p:spPr>
          <a:xfrm>
            <a:off x="457199" y="357205"/>
            <a:ext cx="1844747" cy="646519"/>
          </a:xfrm>
          <a:prstGeom prst="rect">
            <a:avLst/>
          </a:prstGeom>
          <a:solidFill>
            <a:schemeClr val="accent1">
              <a:lumMod val="20000"/>
              <a:lumOff val="80000"/>
            </a:schemeClr>
          </a:solidFill>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2600" b="0" i="0" u="none" strike="noStrike" kern="1200" cap="none" spc="0" normalizeH="0" baseline="0" noProof="0" dirty="0" smtClean="0">
                <a:ln>
                  <a:noFill/>
                </a:ln>
                <a:solidFill>
                  <a:schemeClr val="tx1"/>
                </a:solidFill>
                <a:effectLst/>
                <a:uLnTx/>
                <a:uFillTx/>
                <a:latin typeface="+mn-lt"/>
                <a:ea typeface="+mn-ea"/>
                <a:cs typeface="+mn-cs"/>
              </a:rPr>
              <a:t> </a:t>
            </a:r>
            <a:r>
              <a:rPr lang="pt-PT" sz="4400" dirty="0" err="1" smtClean="0">
                <a:solidFill>
                  <a:schemeClr val="tx2">
                    <a:lumMod val="25000"/>
                  </a:schemeClr>
                </a:solidFill>
              </a:rPr>
              <a:t>Pupping</a:t>
            </a:r>
            <a:endParaRPr kumimoji="0" lang="pt-PT" sz="4400" b="0" i="0" u="none" strike="noStrike" kern="1200" cap="none" spc="0" normalizeH="0" baseline="0" noProof="0" dirty="0">
              <a:ln>
                <a:noFill/>
              </a:ln>
              <a:solidFill>
                <a:schemeClr val="tx2">
                  <a:lumMod val="25000"/>
                </a:schemeClr>
              </a:solidFill>
              <a:effectLst/>
              <a:uLnTx/>
              <a:uFillTx/>
              <a:latin typeface="+mn-lt"/>
              <a:ea typeface="+mn-ea"/>
              <a:cs typeface="+mn-cs"/>
            </a:endParaRPr>
          </a:p>
        </p:txBody>
      </p:sp>
      <p:sp>
        <p:nvSpPr>
          <p:cNvPr id="7" name="Rectangle 6"/>
          <p:cNvSpPr/>
          <p:nvPr/>
        </p:nvSpPr>
        <p:spPr>
          <a:xfrm>
            <a:off x="2920907" y="542059"/>
            <a:ext cx="3601591" cy="461665"/>
          </a:xfrm>
          <a:prstGeom prst="rect">
            <a:avLst/>
          </a:prstGeom>
          <a:solidFill>
            <a:schemeClr val="tx2">
              <a:lumMod val="90000"/>
            </a:schemeClr>
          </a:solidFill>
          <a:ln w="57150" cmpd="sng">
            <a:solidFill>
              <a:schemeClr val="bg2"/>
            </a:solidFill>
          </a:ln>
        </p:spPr>
        <p:txBody>
          <a:bodyPr wrap="square">
            <a:spAutoFit/>
          </a:bodyPr>
          <a:lstStyle/>
          <a:p>
            <a:r>
              <a:rPr lang="en-US" sz="2400" dirty="0" smtClean="0">
                <a:solidFill>
                  <a:srgbClr val="03495C"/>
                </a:solidFill>
              </a:rPr>
              <a:t>Mediterranean monk seal </a:t>
            </a:r>
            <a:endParaRPr lang="pt-PT" sz="2400" dirty="0">
              <a:solidFill>
                <a:srgbClr val="03495C"/>
              </a:solidFill>
            </a:endParaRPr>
          </a:p>
        </p:txBody>
      </p:sp>
      <p:pic>
        <p:nvPicPr>
          <p:cNvPr id="8" name="Picture 7" descr="2014_23.jpg"/>
          <p:cNvPicPr>
            <a:picLocks noChangeAspect="1"/>
          </p:cNvPicPr>
          <p:nvPr/>
        </p:nvPicPr>
        <p:blipFill>
          <a:blip r:embed="rId2"/>
          <a:stretch>
            <a:fillRect/>
          </a:stretch>
        </p:blipFill>
        <p:spPr>
          <a:xfrm>
            <a:off x="4723392" y="1984539"/>
            <a:ext cx="3963408" cy="2642272"/>
          </a:xfrm>
          <a:prstGeom prst="rect">
            <a:avLst/>
          </a:prstGeom>
        </p:spPr>
      </p:pic>
      <p:sp>
        <p:nvSpPr>
          <p:cNvPr id="9" name="TextBox 8"/>
          <p:cNvSpPr txBox="1"/>
          <p:nvPr/>
        </p:nvSpPr>
        <p:spPr>
          <a:xfrm>
            <a:off x="5250252" y="4626811"/>
            <a:ext cx="3436548" cy="369332"/>
          </a:xfrm>
          <a:prstGeom prst="rect">
            <a:avLst/>
          </a:prstGeom>
          <a:noFill/>
        </p:spPr>
        <p:txBody>
          <a:bodyPr wrap="square" rtlCol="0">
            <a:spAutoFit/>
          </a:bodyPr>
          <a:lstStyle/>
          <a:p>
            <a:r>
              <a:rPr lang="pt-PT" dirty="0" err="1" smtClean="0"/>
              <a:t>Mediterranean</a:t>
            </a:r>
            <a:r>
              <a:rPr lang="pt-PT" dirty="0" smtClean="0"/>
              <a:t> </a:t>
            </a:r>
            <a:r>
              <a:rPr lang="pt-PT" dirty="0" err="1" smtClean="0"/>
              <a:t>Monk</a:t>
            </a:r>
            <a:r>
              <a:rPr lang="pt-PT" dirty="0" smtClean="0"/>
              <a:t> </a:t>
            </a:r>
            <a:r>
              <a:rPr lang="pt-PT" dirty="0" err="1" smtClean="0"/>
              <a:t>seal</a:t>
            </a:r>
            <a:r>
              <a:rPr lang="pt-PT" dirty="0" smtClean="0"/>
              <a:t> </a:t>
            </a:r>
            <a:r>
              <a:rPr lang="pt-PT" dirty="0" err="1" smtClean="0"/>
              <a:t>pup</a:t>
            </a:r>
            <a:r>
              <a:rPr lang="pt-PT" dirty="0" smtClean="0"/>
              <a:t>.</a:t>
            </a:r>
            <a:endParaRPr lang="pt-P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txBox="1">
            <a:spLocks/>
          </p:cNvSpPr>
          <p:nvPr/>
        </p:nvSpPr>
        <p:spPr>
          <a:xfrm>
            <a:off x="457199" y="218798"/>
            <a:ext cx="1844747" cy="646519"/>
          </a:xfrm>
          <a:prstGeom prst="rect">
            <a:avLst/>
          </a:prstGeom>
          <a:solidFill>
            <a:schemeClr val="accent1">
              <a:lumMod val="20000"/>
              <a:lumOff val="80000"/>
            </a:schemeClr>
          </a:solidFill>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2600" b="0" i="0" u="none" strike="noStrike" kern="1200" cap="none" spc="0" normalizeH="0" baseline="0" noProof="0" dirty="0" smtClean="0">
                <a:ln>
                  <a:noFill/>
                </a:ln>
                <a:solidFill>
                  <a:schemeClr val="tx1"/>
                </a:solidFill>
                <a:effectLst/>
                <a:uLnTx/>
                <a:uFillTx/>
                <a:latin typeface="+mn-lt"/>
                <a:ea typeface="+mn-ea"/>
                <a:cs typeface="+mn-cs"/>
              </a:rPr>
              <a:t> </a:t>
            </a:r>
            <a:r>
              <a:rPr lang="pt-PT" sz="4400" dirty="0" err="1" smtClean="0">
                <a:solidFill>
                  <a:schemeClr val="tx2">
                    <a:lumMod val="25000"/>
                  </a:schemeClr>
                </a:solidFill>
              </a:rPr>
              <a:t>Pupping</a:t>
            </a:r>
            <a:endParaRPr kumimoji="0" lang="pt-PT" sz="4400" b="0" i="0" u="none" strike="noStrike" kern="1200" cap="none" spc="0" normalizeH="0" baseline="0" noProof="0" dirty="0">
              <a:ln>
                <a:noFill/>
              </a:ln>
              <a:solidFill>
                <a:schemeClr val="tx2">
                  <a:lumMod val="25000"/>
                </a:schemeClr>
              </a:solidFill>
              <a:effectLst/>
              <a:uLnTx/>
              <a:uFillTx/>
              <a:latin typeface="+mn-lt"/>
              <a:ea typeface="+mn-ea"/>
              <a:cs typeface="+mn-cs"/>
            </a:endParaRPr>
          </a:p>
        </p:txBody>
      </p:sp>
      <p:sp>
        <p:nvSpPr>
          <p:cNvPr id="5" name="Rectangle 4"/>
          <p:cNvSpPr/>
          <p:nvPr/>
        </p:nvSpPr>
        <p:spPr>
          <a:xfrm>
            <a:off x="267544" y="1156703"/>
            <a:ext cx="3417837" cy="4154983"/>
          </a:xfrm>
          <a:prstGeom prst="rect">
            <a:avLst/>
          </a:prstGeom>
          <a:noFill/>
        </p:spPr>
        <p:txBody>
          <a:bodyPr wrap="square">
            <a:spAutoFit/>
          </a:bodyPr>
          <a:lstStyle/>
          <a:p>
            <a:pPr algn="just"/>
            <a:r>
              <a:rPr lang="en-US" sz="2200" dirty="0" smtClean="0"/>
              <a:t>Breed stems during the austral spring, with the peak </a:t>
            </a:r>
            <a:r>
              <a:rPr lang="en-US" sz="2200" dirty="0" err="1" smtClean="0"/>
              <a:t>pupping</a:t>
            </a:r>
            <a:r>
              <a:rPr lang="en-US" sz="2200" dirty="0" smtClean="0"/>
              <a:t> falling between September and November</a:t>
            </a:r>
          </a:p>
          <a:p>
            <a:pPr algn="just"/>
            <a:r>
              <a:rPr lang="en-US" sz="2200" dirty="0" smtClean="0"/>
              <a:t>The seals breed in colonies, often in fast ice or shore fast ice-away from predators.</a:t>
            </a:r>
          </a:p>
          <a:p>
            <a:pPr algn="just"/>
            <a:r>
              <a:rPr lang="en-US" sz="2200" dirty="0" smtClean="0"/>
              <a:t>is one of the only breeds of seals that can give birth to twin pups</a:t>
            </a:r>
            <a:r>
              <a:rPr lang="pt-PT" sz="2200" dirty="0" smtClean="0"/>
              <a:t>.</a:t>
            </a:r>
            <a:endParaRPr lang="pt-PT" sz="2200" dirty="0"/>
          </a:p>
        </p:txBody>
      </p:sp>
      <p:sp>
        <p:nvSpPr>
          <p:cNvPr id="6" name="Rectangle 5"/>
          <p:cNvSpPr/>
          <p:nvPr/>
        </p:nvSpPr>
        <p:spPr>
          <a:xfrm>
            <a:off x="3526941" y="542058"/>
            <a:ext cx="2308873" cy="461665"/>
          </a:xfrm>
          <a:prstGeom prst="rect">
            <a:avLst/>
          </a:prstGeom>
          <a:solidFill>
            <a:schemeClr val="tx2">
              <a:lumMod val="90000"/>
            </a:schemeClr>
          </a:solidFill>
          <a:ln w="57150" cmpd="sng">
            <a:solidFill>
              <a:schemeClr val="bg2"/>
            </a:solidFill>
          </a:ln>
        </p:spPr>
        <p:txBody>
          <a:bodyPr wrap="square" anchor="t">
            <a:spAutoFit/>
          </a:bodyPr>
          <a:lstStyle/>
          <a:p>
            <a:pPr algn="ctr"/>
            <a:r>
              <a:rPr lang="en-US" sz="2400" dirty="0" smtClean="0">
                <a:solidFill>
                  <a:schemeClr val="bg2"/>
                </a:solidFill>
              </a:rPr>
              <a:t>Weddell seals </a:t>
            </a:r>
            <a:endParaRPr lang="pt-PT" sz="2400" dirty="0">
              <a:solidFill>
                <a:schemeClr val="bg2"/>
              </a:solidFill>
            </a:endParaRPr>
          </a:p>
        </p:txBody>
      </p:sp>
      <p:pic>
        <p:nvPicPr>
          <p:cNvPr id="7" name="Picture 6" descr="6a00d834b5edd869e2017d3d81cef5970c-500wi.jpg"/>
          <p:cNvPicPr>
            <a:picLocks noChangeAspect="1"/>
          </p:cNvPicPr>
          <p:nvPr/>
        </p:nvPicPr>
        <p:blipFill>
          <a:blip r:embed="rId2"/>
          <a:stretch>
            <a:fillRect/>
          </a:stretch>
        </p:blipFill>
        <p:spPr>
          <a:xfrm>
            <a:off x="4287238" y="1553611"/>
            <a:ext cx="4564920" cy="3231963"/>
          </a:xfrm>
          <a:prstGeom prst="rect">
            <a:avLst/>
          </a:prstGeom>
        </p:spPr>
      </p:pic>
      <p:sp>
        <p:nvSpPr>
          <p:cNvPr id="8" name="TextBox 7"/>
          <p:cNvSpPr txBox="1"/>
          <p:nvPr/>
        </p:nvSpPr>
        <p:spPr>
          <a:xfrm>
            <a:off x="5835814" y="4785574"/>
            <a:ext cx="3016344" cy="369332"/>
          </a:xfrm>
          <a:prstGeom prst="rect">
            <a:avLst/>
          </a:prstGeom>
          <a:noFill/>
        </p:spPr>
        <p:txBody>
          <a:bodyPr wrap="square" rtlCol="0">
            <a:spAutoFit/>
          </a:bodyPr>
          <a:lstStyle/>
          <a:p>
            <a:r>
              <a:rPr lang="pt-PT" dirty="0" err="1" smtClean="0"/>
              <a:t>Mother</a:t>
            </a:r>
            <a:r>
              <a:rPr lang="pt-PT" dirty="0" smtClean="0"/>
              <a:t> </a:t>
            </a:r>
            <a:r>
              <a:rPr lang="pt-PT" dirty="0" err="1" smtClean="0"/>
              <a:t>with</a:t>
            </a:r>
            <a:r>
              <a:rPr lang="pt-PT" dirty="0" smtClean="0"/>
              <a:t> </a:t>
            </a:r>
            <a:r>
              <a:rPr lang="pt-PT" dirty="0" err="1" smtClean="0"/>
              <a:t>twin</a:t>
            </a:r>
            <a:r>
              <a:rPr lang="pt-PT" dirty="0" smtClean="0"/>
              <a:t> </a:t>
            </a:r>
            <a:r>
              <a:rPr lang="pt-PT" dirty="0" err="1" smtClean="0"/>
              <a:t>pups</a:t>
            </a:r>
            <a:r>
              <a:rPr lang="pt-PT" dirty="0" smtClean="0"/>
              <a:t>.</a:t>
            </a:r>
            <a:endParaRPr lang="pt-PT" dirty="0"/>
          </a:p>
        </p:txBody>
      </p:sp>
      <p:sp>
        <p:nvSpPr>
          <p:cNvPr id="9" name="Rectangle 8"/>
          <p:cNvSpPr/>
          <p:nvPr/>
        </p:nvSpPr>
        <p:spPr>
          <a:xfrm>
            <a:off x="267544" y="5311686"/>
            <a:ext cx="8584614" cy="1477328"/>
          </a:xfrm>
          <a:prstGeom prst="rect">
            <a:avLst/>
          </a:prstGeom>
          <a:solidFill>
            <a:schemeClr val="tx2">
              <a:lumMod val="90000"/>
            </a:schemeClr>
          </a:solidFill>
          <a:ln w="38100" cmpd="sng">
            <a:solidFill>
              <a:schemeClr val="bg2">
                <a:lumMod val="75000"/>
              </a:schemeClr>
            </a:solidFill>
          </a:ln>
        </p:spPr>
        <p:txBody>
          <a:bodyPr wrap="square">
            <a:spAutoFit/>
          </a:bodyPr>
          <a:lstStyle/>
          <a:p>
            <a:r>
              <a:rPr lang="en-US" dirty="0" smtClean="0">
                <a:solidFill>
                  <a:schemeClr val="bg2">
                    <a:lumMod val="75000"/>
                  </a:schemeClr>
                </a:solidFill>
              </a:rPr>
              <a:t>Weddell mothers nurse their pups almost continuously for the first 6 weeks of their lives, which is long enough for them to develop their own blubber. The milk from a Weddell seal contains around 60% fat. That’s a lot of fat!!</a:t>
            </a:r>
            <a:r>
              <a:rPr lang="en-US" dirty="0" smtClean="0">
                <a:solidFill>
                  <a:schemeClr val="bg2">
                    <a:lumMod val="75000"/>
                  </a:schemeClr>
                </a:solidFill>
              </a:rPr>
              <a:t>!</a:t>
            </a:r>
          </a:p>
          <a:p>
            <a:r>
              <a:rPr lang="en-US" dirty="0" smtClean="0">
                <a:solidFill>
                  <a:schemeClr val="bg2">
                    <a:lumMod val="75000"/>
                  </a:schemeClr>
                </a:solidFill>
              </a:rPr>
              <a:t>L</a:t>
            </a:r>
            <a:r>
              <a:rPr lang="en-US" dirty="0" smtClean="0">
                <a:solidFill>
                  <a:schemeClr val="bg2">
                    <a:lumMod val="75000"/>
                  </a:schemeClr>
                </a:solidFill>
              </a:rPr>
              <a:t>et</a:t>
            </a:r>
            <a:r>
              <a:rPr lang="en-US" dirty="0" smtClean="0">
                <a:solidFill>
                  <a:schemeClr val="bg2">
                    <a:lumMod val="75000"/>
                  </a:schemeClr>
                </a:solidFill>
              </a:rPr>
              <a:t>’s go to </a:t>
            </a:r>
            <a:r>
              <a:rPr lang="en-US" b="1" dirty="0" smtClean="0">
                <a:solidFill>
                  <a:schemeClr val="bg2">
                    <a:lumMod val="75000"/>
                  </a:schemeClr>
                </a:solidFill>
                <a:hlinkClick r:id="rId3"/>
              </a:rPr>
              <a:t>got ice cream activity </a:t>
            </a:r>
            <a:r>
              <a:rPr lang="en-US" sz="1200" dirty="0" smtClean="0">
                <a:solidFill>
                  <a:schemeClr val="bg2">
                    <a:lumMod val="75000"/>
                  </a:schemeClr>
                </a:solidFill>
              </a:rPr>
              <a:t>from </a:t>
            </a:r>
            <a:r>
              <a:rPr lang="en-US" sz="1200" dirty="0" err="1" smtClean="0">
                <a:solidFill>
                  <a:schemeClr val="bg2">
                    <a:lumMod val="75000"/>
                  </a:schemeClr>
                </a:solidFill>
              </a:rPr>
              <a:t>TheWilliams</a:t>
            </a:r>
            <a:r>
              <a:rPr lang="en-US" sz="1200" dirty="0" smtClean="0">
                <a:solidFill>
                  <a:schemeClr val="bg2">
                    <a:lumMod val="75000"/>
                  </a:schemeClr>
                </a:solidFill>
              </a:rPr>
              <a:t> Lab </a:t>
            </a:r>
            <a:r>
              <a:rPr lang="en-US" sz="1200" dirty="0" smtClean="0">
                <a:solidFill>
                  <a:schemeClr val="bg2">
                    <a:lumMod val="75000"/>
                  </a:schemeClr>
                </a:solidFill>
              </a:rPr>
              <a:t>at UCSC</a:t>
            </a:r>
            <a:endParaRPr lang="en-US" sz="1200" dirty="0" smtClean="0">
              <a:solidFill>
                <a:schemeClr val="bg2">
                  <a:lumMod val="75000"/>
                </a:schemeClr>
              </a:solidFill>
            </a:endParaRPr>
          </a:p>
          <a:p>
            <a:endParaRPr lang="pt-PT"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390727"/>
            <a:ext cx="8228963" cy="1168043"/>
          </a:xfrm>
        </p:spPr>
        <p:txBody>
          <a:bodyPr>
            <a:normAutofit fontScale="62500" lnSpcReduction="20000"/>
          </a:bodyPr>
          <a:lstStyle/>
          <a:p>
            <a:pPr>
              <a:buNone/>
            </a:pPr>
            <a:r>
              <a:rPr lang="en-US" sz="3429" dirty="0" smtClean="0"/>
              <a:t>The IUCN Red List of Threatened Species considers Mediterranean Monk seals to be “critically endangered.</a:t>
            </a:r>
          </a:p>
          <a:p>
            <a:pPr>
              <a:buNone/>
            </a:pPr>
            <a:endParaRPr lang="en-US" dirty="0" smtClean="0"/>
          </a:p>
          <a:p>
            <a:pPr>
              <a:buNone/>
            </a:pPr>
            <a:r>
              <a:rPr lang="en-US" dirty="0" smtClean="0"/>
              <a:t> </a:t>
            </a:r>
            <a:endParaRPr lang="pt-PT" dirty="0"/>
          </a:p>
        </p:txBody>
      </p:sp>
      <p:sp>
        <p:nvSpPr>
          <p:cNvPr id="4" name="Content Placeholder 2"/>
          <p:cNvSpPr txBox="1">
            <a:spLocks/>
          </p:cNvSpPr>
          <p:nvPr/>
        </p:nvSpPr>
        <p:spPr>
          <a:xfrm>
            <a:off x="457199" y="357205"/>
            <a:ext cx="1844747" cy="646519"/>
          </a:xfrm>
          <a:prstGeom prst="rect">
            <a:avLst/>
          </a:prstGeom>
          <a:solidFill>
            <a:schemeClr val="accent1">
              <a:lumMod val="20000"/>
              <a:lumOff val="80000"/>
            </a:schemeClr>
          </a:solidFill>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2600" b="0" i="0" u="none" strike="noStrike" kern="1200" cap="none" spc="0" normalizeH="0" baseline="0" noProof="0" dirty="0" smtClean="0">
                <a:ln>
                  <a:noFill/>
                </a:ln>
                <a:solidFill>
                  <a:schemeClr val="tx1"/>
                </a:solidFill>
                <a:effectLst/>
                <a:uLnTx/>
                <a:uFillTx/>
                <a:latin typeface="+mn-lt"/>
                <a:ea typeface="+mn-ea"/>
                <a:cs typeface="+mn-cs"/>
              </a:rPr>
              <a:t> </a:t>
            </a:r>
            <a:r>
              <a:rPr lang="pt-PT" sz="4400" noProof="0" dirty="0" smtClean="0">
                <a:solidFill>
                  <a:schemeClr val="tx2">
                    <a:lumMod val="25000"/>
                  </a:schemeClr>
                </a:solidFill>
              </a:rPr>
              <a:t>Status</a:t>
            </a:r>
            <a:endParaRPr kumimoji="0" lang="pt-PT" sz="4400" b="0" i="0" u="none" strike="noStrike" kern="1200" cap="none" spc="0" normalizeH="0" baseline="0" noProof="0" dirty="0">
              <a:ln>
                <a:noFill/>
              </a:ln>
              <a:solidFill>
                <a:schemeClr val="tx2">
                  <a:lumMod val="25000"/>
                </a:schemeClr>
              </a:solidFill>
              <a:effectLst/>
              <a:uLnTx/>
              <a:uFillTx/>
              <a:latin typeface="+mn-lt"/>
              <a:ea typeface="+mn-ea"/>
              <a:cs typeface="+mn-cs"/>
            </a:endParaRPr>
          </a:p>
        </p:txBody>
      </p:sp>
      <p:sp>
        <p:nvSpPr>
          <p:cNvPr id="5" name="Rectangle 4"/>
          <p:cNvSpPr/>
          <p:nvPr/>
        </p:nvSpPr>
        <p:spPr>
          <a:xfrm>
            <a:off x="6214121" y="1473815"/>
            <a:ext cx="2308873" cy="461665"/>
          </a:xfrm>
          <a:prstGeom prst="rect">
            <a:avLst/>
          </a:prstGeom>
          <a:solidFill>
            <a:schemeClr val="tx2">
              <a:lumMod val="90000"/>
            </a:schemeClr>
          </a:solidFill>
          <a:ln w="57150" cmpd="sng">
            <a:solidFill>
              <a:schemeClr val="bg2"/>
            </a:solidFill>
          </a:ln>
        </p:spPr>
        <p:txBody>
          <a:bodyPr wrap="square" anchor="t">
            <a:spAutoFit/>
          </a:bodyPr>
          <a:lstStyle/>
          <a:p>
            <a:pPr algn="ctr"/>
            <a:r>
              <a:rPr lang="en-US" sz="2400" dirty="0" smtClean="0">
                <a:solidFill>
                  <a:schemeClr val="bg2"/>
                </a:solidFill>
              </a:rPr>
              <a:t>Weddell seals </a:t>
            </a:r>
            <a:endParaRPr lang="pt-PT" sz="2400" dirty="0">
              <a:solidFill>
                <a:schemeClr val="bg2"/>
              </a:solidFill>
            </a:endParaRPr>
          </a:p>
        </p:txBody>
      </p:sp>
      <p:sp>
        <p:nvSpPr>
          <p:cNvPr id="6" name="Rectangle 5"/>
          <p:cNvSpPr/>
          <p:nvPr/>
        </p:nvSpPr>
        <p:spPr>
          <a:xfrm>
            <a:off x="902451" y="1473815"/>
            <a:ext cx="3601591" cy="461665"/>
          </a:xfrm>
          <a:prstGeom prst="rect">
            <a:avLst/>
          </a:prstGeom>
          <a:solidFill>
            <a:schemeClr val="tx2">
              <a:lumMod val="90000"/>
            </a:schemeClr>
          </a:solidFill>
          <a:ln w="57150" cmpd="sng">
            <a:solidFill>
              <a:schemeClr val="bg2"/>
            </a:solidFill>
          </a:ln>
        </p:spPr>
        <p:txBody>
          <a:bodyPr wrap="square">
            <a:spAutoFit/>
          </a:bodyPr>
          <a:lstStyle/>
          <a:p>
            <a:r>
              <a:rPr lang="en-US" sz="2400" dirty="0" smtClean="0">
                <a:solidFill>
                  <a:srgbClr val="03495C"/>
                </a:solidFill>
              </a:rPr>
              <a:t>Mediterranean monk seal </a:t>
            </a:r>
            <a:endParaRPr lang="pt-PT" sz="2400" dirty="0">
              <a:solidFill>
                <a:srgbClr val="03495C"/>
              </a:solidFill>
            </a:endParaRPr>
          </a:p>
        </p:txBody>
      </p:sp>
      <p:pic>
        <p:nvPicPr>
          <p:cNvPr id="7" name="Picture 6" descr="-IUCN_Conservation_Status_-_Least_Concern.png"/>
          <p:cNvPicPr>
            <a:picLocks noChangeAspect="1"/>
          </p:cNvPicPr>
          <p:nvPr/>
        </p:nvPicPr>
        <p:blipFill>
          <a:blip r:embed="rId2"/>
          <a:stretch>
            <a:fillRect/>
          </a:stretch>
        </p:blipFill>
        <p:spPr>
          <a:xfrm>
            <a:off x="5826211" y="2209800"/>
            <a:ext cx="3048000" cy="812800"/>
          </a:xfrm>
          <a:prstGeom prst="rect">
            <a:avLst/>
          </a:prstGeom>
          <a:solidFill>
            <a:schemeClr val="accent1">
              <a:lumMod val="20000"/>
              <a:lumOff val="80000"/>
            </a:schemeClr>
          </a:solidFill>
        </p:spPr>
      </p:pic>
      <p:pic>
        <p:nvPicPr>
          <p:cNvPr id="8" name="Picture 7" descr="IUCN_Conservation_Status_-_Critically_Endangered.png"/>
          <p:cNvPicPr>
            <a:picLocks noChangeAspect="1"/>
          </p:cNvPicPr>
          <p:nvPr/>
        </p:nvPicPr>
        <p:blipFill>
          <a:blip r:embed="rId3"/>
          <a:stretch>
            <a:fillRect/>
          </a:stretch>
        </p:blipFill>
        <p:spPr>
          <a:xfrm>
            <a:off x="1142941" y="2209800"/>
            <a:ext cx="3048000" cy="812800"/>
          </a:xfrm>
          <a:prstGeom prst="rect">
            <a:avLst/>
          </a:prstGeom>
          <a:solidFill>
            <a:schemeClr val="accent1">
              <a:lumMod val="20000"/>
              <a:lumOff val="80000"/>
            </a:schemeClr>
          </a:solidFill>
        </p:spPr>
      </p:pic>
      <p:sp>
        <p:nvSpPr>
          <p:cNvPr id="9" name="Rectangle 8"/>
          <p:cNvSpPr/>
          <p:nvPr/>
        </p:nvSpPr>
        <p:spPr>
          <a:xfrm>
            <a:off x="669040" y="4558770"/>
            <a:ext cx="8017122" cy="1938992"/>
          </a:xfrm>
          <a:prstGeom prst="rect">
            <a:avLst/>
          </a:prstGeom>
          <a:solidFill>
            <a:schemeClr val="tx2"/>
          </a:solidFill>
          <a:ln w="57150" cmpd="sng">
            <a:solidFill>
              <a:schemeClr val="bg2">
                <a:lumMod val="75000"/>
              </a:schemeClr>
            </a:solidFill>
          </a:ln>
        </p:spPr>
        <p:txBody>
          <a:bodyPr wrap="square">
            <a:spAutoFit/>
          </a:bodyPr>
          <a:lstStyle/>
          <a:p>
            <a:pPr>
              <a:buNone/>
            </a:pPr>
            <a:r>
              <a:rPr lang="en-US" sz="2000" dirty="0" smtClean="0">
                <a:solidFill>
                  <a:srgbClr val="FF0000"/>
                </a:solidFill>
              </a:rPr>
              <a:t>		</a:t>
            </a:r>
            <a:r>
              <a:rPr lang="en-US" sz="2000" b="1" u="sng" dirty="0" smtClean="0">
                <a:solidFill>
                  <a:srgbClr val="FF0000"/>
                </a:solidFill>
              </a:rPr>
              <a:t>Top Threats </a:t>
            </a:r>
          </a:p>
          <a:p>
            <a:pPr>
              <a:buNone/>
            </a:pPr>
            <a:r>
              <a:rPr lang="en-US" sz="2000" dirty="0" smtClean="0">
                <a:solidFill>
                  <a:srgbClr val="03495C"/>
                </a:solidFill>
              </a:rPr>
              <a:t>							habitat deterioration and loss </a:t>
            </a:r>
          </a:p>
          <a:p>
            <a:pPr>
              <a:buNone/>
            </a:pPr>
            <a:r>
              <a:rPr lang="en-US" sz="2000" dirty="0" smtClean="0">
                <a:solidFill>
                  <a:srgbClr val="03495C"/>
                </a:solidFill>
              </a:rPr>
              <a:t>deliberate killing </a:t>
            </a:r>
          </a:p>
          <a:p>
            <a:pPr>
              <a:buNone/>
            </a:pPr>
            <a:r>
              <a:rPr lang="en-US" sz="2000" dirty="0" smtClean="0">
                <a:solidFill>
                  <a:srgbClr val="03495C"/>
                </a:solidFill>
              </a:rPr>
              <a:t>											accidental entanglement </a:t>
            </a:r>
          </a:p>
          <a:p>
            <a:pPr>
              <a:buNone/>
            </a:pPr>
            <a:r>
              <a:rPr lang="en-US" sz="2000" dirty="0" smtClean="0">
                <a:solidFill>
                  <a:srgbClr val="03495C"/>
                </a:solidFill>
              </a:rPr>
              <a:t>					decreased food availability </a:t>
            </a:r>
          </a:p>
          <a:p>
            <a:pPr>
              <a:buNone/>
            </a:pPr>
            <a:r>
              <a:rPr lang="en-US" sz="2000" dirty="0" smtClean="0">
                <a:solidFill>
                  <a:srgbClr val="03495C"/>
                </a:solidFill>
              </a:rPr>
              <a:t>stochastic events</a:t>
            </a:r>
            <a:endParaRPr lang="pt-PT" sz="2000" dirty="0">
              <a:solidFill>
                <a:srgbClr val="03495C"/>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734" y="1338146"/>
            <a:ext cx="8229600" cy="4389120"/>
          </a:xfrm>
        </p:spPr>
        <p:txBody>
          <a:bodyPr>
            <a:normAutofit fontScale="92500"/>
          </a:bodyPr>
          <a:lstStyle/>
          <a:p>
            <a:r>
              <a:rPr lang="pt-PT" dirty="0" err="1" smtClean="0"/>
              <a:t>Weddell</a:t>
            </a:r>
            <a:r>
              <a:rPr lang="pt-PT" dirty="0" smtClean="0"/>
              <a:t> </a:t>
            </a:r>
            <a:r>
              <a:rPr lang="pt-PT" dirty="0" err="1" smtClean="0"/>
              <a:t>seals</a:t>
            </a:r>
            <a:r>
              <a:rPr lang="pt-PT" dirty="0" smtClean="0"/>
              <a:t> are </a:t>
            </a:r>
            <a:r>
              <a:rPr lang="pt-PT" dirty="0" err="1" smtClean="0"/>
              <a:t>well</a:t>
            </a:r>
            <a:r>
              <a:rPr lang="pt-PT" dirty="0" smtClean="0"/>
              <a:t> </a:t>
            </a:r>
            <a:r>
              <a:rPr lang="pt-PT" dirty="0" err="1" smtClean="0"/>
              <a:t>adapted</a:t>
            </a:r>
            <a:r>
              <a:rPr lang="pt-PT" dirty="0" smtClean="0"/>
              <a:t> to </a:t>
            </a:r>
            <a:r>
              <a:rPr lang="pt-PT" dirty="0" err="1" smtClean="0"/>
              <a:t>harsh</a:t>
            </a:r>
            <a:r>
              <a:rPr lang="pt-PT" dirty="0" smtClean="0"/>
              <a:t> </a:t>
            </a:r>
            <a:r>
              <a:rPr lang="pt-PT" dirty="0" err="1" smtClean="0"/>
              <a:t>enviromenmts</a:t>
            </a:r>
            <a:r>
              <a:rPr lang="pt-PT" dirty="0" smtClean="0"/>
              <a:t> as </a:t>
            </a:r>
            <a:r>
              <a:rPr lang="pt-PT" dirty="0" err="1" smtClean="0"/>
              <a:t>well</a:t>
            </a:r>
            <a:r>
              <a:rPr lang="pt-PT" dirty="0" smtClean="0"/>
              <a:t> </a:t>
            </a:r>
            <a:r>
              <a:rPr lang="pt-PT" dirty="0" err="1" smtClean="0"/>
              <a:t>Mediterranean</a:t>
            </a:r>
            <a:r>
              <a:rPr lang="pt-PT" dirty="0" smtClean="0"/>
              <a:t> </a:t>
            </a:r>
            <a:r>
              <a:rPr lang="pt-PT" dirty="0" err="1" smtClean="0"/>
              <a:t>seals</a:t>
            </a:r>
            <a:r>
              <a:rPr lang="pt-PT" dirty="0" smtClean="0"/>
              <a:t> are </a:t>
            </a:r>
            <a:r>
              <a:rPr lang="pt-PT" dirty="0" err="1" smtClean="0"/>
              <a:t>adapted</a:t>
            </a:r>
            <a:r>
              <a:rPr lang="pt-PT" dirty="0" smtClean="0"/>
              <a:t> to  </a:t>
            </a:r>
            <a:r>
              <a:rPr lang="pt-PT" dirty="0" err="1" smtClean="0"/>
              <a:t>enviromenmts</a:t>
            </a:r>
            <a:r>
              <a:rPr lang="pt-PT" dirty="0" smtClean="0"/>
              <a:t>.</a:t>
            </a:r>
          </a:p>
          <a:p>
            <a:r>
              <a:rPr lang="pt-PT" dirty="0" err="1" smtClean="0"/>
              <a:t>Adaptations</a:t>
            </a:r>
            <a:r>
              <a:rPr lang="pt-PT" dirty="0" smtClean="0"/>
              <a:t> are crucial </a:t>
            </a:r>
            <a:r>
              <a:rPr lang="pt-PT" dirty="0" err="1" smtClean="0"/>
              <a:t>on</a:t>
            </a:r>
            <a:r>
              <a:rPr lang="pt-PT" dirty="0" smtClean="0"/>
              <a:t> </a:t>
            </a:r>
            <a:r>
              <a:rPr lang="pt-PT" dirty="0" err="1" smtClean="0"/>
              <a:t>species</a:t>
            </a:r>
            <a:r>
              <a:rPr lang="pt-PT" dirty="0" smtClean="0"/>
              <a:t> </a:t>
            </a:r>
            <a:r>
              <a:rPr lang="pt-PT" dirty="0" err="1" smtClean="0"/>
              <a:t>survival</a:t>
            </a:r>
            <a:r>
              <a:rPr lang="pt-PT" dirty="0" smtClean="0"/>
              <a:t> </a:t>
            </a:r>
          </a:p>
          <a:p>
            <a:r>
              <a:rPr lang="pt-PT" dirty="0" err="1" smtClean="0"/>
              <a:t>Environmental</a:t>
            </a:r>
            <a:r>
              <a:rPr lang="pt-PT" dirty="0" smtClean="0"/>
              <a:t> </a:t>
            </a:r>
            <a:r>
              <a:rPr lang="pt-PT" dirty="0" err="1" smtClean="0"/>
              <a:t>conditions</a:t>
            </a:r>
            <a:r>
              <a:rPr lang="pt-PT" dirty="0" smtClean="0"/>
              <a:t> </a:t>
            </a:r>
            <a:r>
              <a:rPr lang="pt-PT" dirty="0" err="1" smtClean="0"/>
              <a:t>promote</a:t>
            </a:r>
            <a:r>
              <a:rPr lang="pt-PT" dirty="0" smtClean="0"/>
              <a:t> </a:t>
            </a:r>
            <a:r>
              <a:rPr lang="pt-PT" dirty="0" err="1" smtClean="0"/>
              <a:t>adaptation</a:t>
            </a:r>
            <a:r>
              <a:rPr lang="pt-PT" dirty="0" smtClean="0"/>
              <a:t> </a:t>
            </a:r>
            <a:r>
              <a:rPr lang="pt-PT" dirty="0" err="1" smtClean="0"/>
              <a:t>and</a:t>
            </a:r>
            <a:r>
              <a:rPr lang="pt-PT" dirty="0" smtClean="0"/>
              <a:t> </a:t>
            </a:r>
            <a:r>
              <a:rPr lang="pt-PT" dirty="0" err="1" smtClean="0"/>
              <a:t>so</a:t>
            </a:r>
            <a:r>
              <a:rPr lang="pt-PT" dirty="0" smtClean="0"/>
              <a:t> </a:t>
            </a:r>
            <a:r>
              <a:rPr lang="pt-PT" dirty="0" err="1" smtClean="0"/>
              <a:t>on</a:t>
            </a:r>
            <a:r>
              <a:rPr lang="pt-PT" dirty="0" smtClean="0"/>
              <a:t> </a:t>
            </a:r>
            <a:r>
              <a:rPr lang="pt-PT" dirty="0" err="1" smtClean="0"/>
              <a:t>evolution</a:t>
            </a:r>
            <a:r>
              <a:rPr lang="pt-PT" dirty="0" smtClean="0"/>
              <a:t>. </a:t>
            </a:r>
            <a:r>
              <a:rPr lang="pt-PT" dirty="0" err="1" smtClean="0"/>
              <a:t>This</a:t>
            </a:r>
            <a:r>
              <a:rPr lang="pt-PT" dirty="0" smtClean="0"/>
              <a:t> </a:t>
            </a:r>
            <a:r>
              <a:rPr lang="pt-PT" dirty="0" err="1" smtClean="0"/>
              <a:t>is</a:t>
            </a:r>
            <a:r>
              <a:rPr lang="pt-PT" dirty="0" smtClean="0"/>
              <a:t> a </a:t>
            </a:r>
            <a:r>
              <a:rPr lang="pt-PT" dirty="0" err="1" smtClean="0"/>
              <a:t>great</a:t>
            </a:r>
            <a:r>
              <a:rPr lang="pt-PT" dirty="0" smtClean="0"/>
              <a:t> </a:t>
            </a:r>
            <a:r>
              <a:rPr lang="pt-PT" dirty="0" err="1" smtClean="0"/>
              <a:t>example</a:t>
            </a:r>
            <a:r>
              <a:rPr lang="pt-PT" dirty="0" smtClean="0"/>
              <a:t> to </a:t>
            </a:r>
            <a:r>
              <a:rPr lang="pt-PT" dirty="0" err="1" smtClean="0"/>
              <a:t>aplie</a:t>
            </a:r>
            <a:r>
              <a:rPr lang="pt-PT" dirty="0" smtClean="0"/>
              <a:t> Charles Darwin </a:t>
            </a:r>
            <a:r>
              <a:rPr lang="pt-PT" dirty="0" err="1" smtClean="0"/>
              <a:t>Teory</a:t>
            </a:r>
            <a:endParaRPr lang="pt-PT" dirty="0" smtClean="0"/>
          </a:p>
          <a:p>
            <a:r>
              <a:rPr lang="pt-PT" dirty="0" err="1" smtClean="0"/>
              <a:t>Summer</a:t>
            </a:r>
            <a:r>
              <a:rPr lang="pt-PT" dirty="0" smtClean="0"/>
              <a:t> </a:t>
            </a:r>
            <a:r>
              <a:rPr lang="pt-PT" dirty="0" err="1" smtClean="0"/>
              <a:t>time</a:t>
            </a:r>
            <a:r>
              <a:rPr lang="pt-PT" dirty="0" smtClean="0"/>
              <a:t> </a:t>
            </a:r>
            <a:r>
              <a:rPr lang="pt-PT" dirty="0" err="1" smtClean="0"/>
              <a:t>is</a:t>
            </a:r>
            <a:r>
              <a:rPr lang="pt-PT" dirty="0" smtClean="0"/>
              <a:t> </a:t>
            </a:r>
            <a:r>
              <a:rPr lang="pt-PT" dirty="0" err="1" smtClean="0"/>
              <a:t>an</a:t>
            </a:r>
            <a:r>
              <a:rPr lang="pt-PT" dirty="0" smtClean="0"/>
              <a:t> importante </a:t>
            </a:r>
            <a:r>
              <a:rPr lang="pt-PT" dirty="0" err="1" smtClean="0"/>
              <a:t>time</a:t>
            </a:r>
            <a:r>
              <a:rPr lang="pt-PT" dirty="0" smtClean="0"/>
              <a:t> for </a:t>
            </a:r>
            <a:r>
              <a:rPr lang="pt-PT" dirty="0" err="1" smtClean="0"/>
              <a:t>both</a:t>
            </a:r>
            <a:r>
              <a:rPr lang="pt-PT" dirty="0" smtClean="0"/>
              <a:t> </a:t>
            </a:r>
            <a:r>
              <a:rPr lang="pt-PT" dirty="0" err="1" smtClean="0"/>
              <a:t>species</a:t>
            </a:r>
            <a:endParaRPr lang="pt-PT" dirty="0" smtClean="0"/>
          </a:p>
          <a:p>
            <a:r>
              <a:rPr lang="pt-PT" dirty="0" err="1" smtClean="0"/>
              <a:t>Comparing</a:t>
            </a:r>
            <a:r>
              <a:rPr lang="pt-PT" dirty="0" smtClean="0"/>
              <a:t> data </a:t>
            </a:r>
            <a:r>
              <a:rPr lang="pt-PT" dirty="0" err="1" smtClean="0"/>
              <a:t>it’s</a:t>
            </a:r>
            <a:r>
              <a:rPr lang="pt-PT" dirty="0" smtClean="0"/>
              <a:t> importante to </a:t>
            </a:r>
            <a:r>
              <a:rPr lang="pt-PT" dirty="0" err="1" smtClean="0"/>
              <a:t>undesrtand</a:t>
            </a:r>
            <a:r>
              <a:rPr lang="pt-PT" dirty="0" smtClean="0"/>
              <a:t> </a:t>
            </a:r>
            <a:r>
              <a:rPr lang="pt-PT" dirty="0" err="1" smtClean="0"/>
              <a:t>behaviours</a:t>
            </a:r>
            <a:endParaRPr lang="pt-PT" dirty="0" smtClean="0"/>
          </a:p>
          <a:p>
            <a:r>
              <a:rPr lang="pt-PT" dirty="0" err="1" smtClean="0"/>
              <a:t>Human</a:t>
            </a:r>
            <a:r>
              <a:rPr lang="pt-PT" dirty="0" smtClean="0"/>
              <a:t> </a:t>
            </a:r>
            <a:r>
              <a:rPr lang="pt-PT" dirty="0" err="1" smtClean="0"/>
              <a:t>beahaviour</a:t>
            </a:r>
            <a:r>
              <a:rPr lang="pt-PT" dirty="0" smtClean="0"/>
              <a:t> </a:t>
            </a:r>
            <a:r>
              <a:rPr lang="en-US" dirty="0" smtClean="0"/>
              <a:t>has a great impact on the species conservation.</a:t>
            </a:r>
            <a:endParaRPr lang="pt-PT" dirty="0"/>
          </a:p>
        </p:txBody>
      </p:sp>
      <p:sp>
        <p:nvSpPr>
          <p:cNvPr id="4" name="Content Placeholder 2"/>
          <p:cNvSpPr txBox="1">
            <a:spLocks/>
          </p:cNvSpPr>
          <p:nvPr/>
        </p:nvSpPr>
        <p:spPr>
          <a:xfrm>
            <a:off x="457199" y="357206"/>
            <a:ext cx="2774597" cy="504652"/>
          </a:xfrm>
          <a:prstGeom prst="rect">
            <a:avLst/>
          </a:prstGeom>
          <a:solidFill>
            <a:schemeClr val="accent1">
              <a:lumMod val="20000"/>
              <a:lumOff val="80000"/>
            </a:schemeClr>
          </a:solidFill>
          <a:ln w="57150" cmpd="sng">
            <a:solidFill>
              <a:schemeClr val="bg2"/>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2600" b="0" i="0" u="none" strike="noStrike" kern="1200" cap="none" spc="0" normalizeH="0" baseline="0" noProof="0" dirty="0" smtClean="0">
                <a:ln>
                  <a:noFill/>
                </a:ln>
                <a:solidFill>
                  <a:schemeClr val="tx1"/>
                </a:solidFill>
                <a:effectLst/>
                <a:uLnTx/>
                <a:uFillTx/>
                <a:latin typeface="+mn-lt"/>
                <a:ea typeface="+mn-ea"/>
                <a:cs typeface="+mn-cs"/>
              </a:rPr>
              <a:t> </a:t>
            </a:r>
            <a:r>
              <a:rPr lang="pt-PT" sz="4400" noProof="0" dirty="0" smtClean="0">
                <a:solidFill>
                  <a:schemeClr val="tx2">
                    <a:lumMod val="25000"/>
                  </a:schemeClr>
                </a:solidFill>
              </a:rPr>
              <a:t>C</a:t>
            </a:r>
            <a:r>
              <a:rPr lang="pt-PT" sz="4400" dirty="0" err="1" smtClean="0">
                <a:solidFill>
                  <a:schemeClr val="tx2">
                    <a:lumMod val="25000"/>
                  </a:schemeClr>
                </a:solidFill>
              </a:rPr>
              <a:t>onclusions</a:t>
            </a:r>
            <a:endParaRPr kumimoji="0" lang="pt-PT" sz="4400" b="0" i="0" u="none" strike="noStrike" kern="1200" cap="none" spc="0" normalizeH="0" baseline="0" noProof="0" dirty="0">
              <a:ln>
                <a:noFill/>
              </a:ln>
              <a:solidFill>
                <a:schemeClr val="tx2">
                  <a:lumMod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452" y="1043303"/>
            <a:ext cx="8697503" cy="5667277"/>
          </a:xfrm>
          <a:solidFill>
            <a:schemeClr val="accent1">
              <a:lumMod val="20000"/>
              <a:lumOff val="80000"/>
            </a:schemeClr>
          </a:solidFill>
        </p:spPr>
        <p:txBody>
          <a:bodyPr>
            <a:noAutofit/>
          </a:bodyPr>
          <a:lstStyle/>
          <a:p>
            <a:pPr>
              <a:buNone/>
            </a:pPr>
            <a:r>
              <a:rPr lang="pt-PT" sz="2000" dirty="0" err="1" smtClean="0">
                <a:solidFill>
                  <a:srgbClr val="04617B"/>
                </a:solidFill>
              </a:rPr>
              <a:t>What</a:t>
            </a:r>
            <a:r>
              <a:rPr lang="pt-PT" sz="2000" dirty="0" smtClean="0">
                <a:solidFill>
                  <a:srgbClr val="04617B"/>
                </a:solidFill>
              </a:rPr>
              <a:t> </a:t>
            </a:r>
            <a:r>
              <a:rPr lang="pt-PT" sz="2000" dirty="0" err="1" smtClean="0">
                <a:solidFill>
                  <a:srgbClr val="04617B"/>
                </a:solidFill>
              </a:rPr>
              <a:t>is</a:t>
            </a:r>
            <a:r>
              <a:rPr lang="pt-PT" sz="2000" dirty="0" smtClean="0">
                <a:solidFill>
                  <a:srgbClr val="04617B"/>
                </a:solidFill>
              </a:rPr>
              <a:t> </a:t>
            </a:r>
            <a:r>
              <a:rPr lang="pt-PT" sz="2000" dirty="0" err="1" smtClean="0">
                <a:solidFill>
                  <a:srgbClr val="04617B"/>
                </a:solidFill>
              </a:rPr>
              <a:t>the</a:t>
            </a:r>
            <a:r>
              <a:rPr lang="pt-PT" sz="2000" dirty="0" smtClean="0">
                <a:solidFill>
                  <a:srgbClr val="04617B"/>
                </a:solidFill>
              </a:rPr>
              <a:t> </a:t>
            </a:r>
            <a:r>
              <a:rPr lang="pt-PT" sz="2000" dirty="0" err="1" smtClean="0">
                <a:solidFill>
                  <a:srgbClr val="04617B"/>
                </a:solidFill>
              </a:rPr>
              <a:t>relationship</a:t>
            </a:r>
            <a:r>
              <a:rPr lang="pt-PT" sz="2000" dirty="0" smtClean="0">
                <a:solidFill>
                  <a:srgbClr val="04617B"/>
                </a:solidFill>
              </a:rPr>
              <a:t> </a:t>
            </a:r>
            <a:r>
              <a:rPr lang="pt-PT" sz="2000" dirty="0" err="1" smtClean="0">
                <a:solidFill>
                  <a:srgbClr val="04617B"/>
                </a:solidFill>
              </a:rPr>
              <a:t>between</a:t>
            </a:r>
            <a:r>
              <a:rPr lang="pt-PT" sz="2000" dirty="0" smtClean="0">
                <a:solidFill>
                  <a:srgbClr val="04617B"/>
                </a:solidFill>
              </a:rPr>
              <a:t> </a:t>
            </a:r>
            <a:r>
              <a:rPr lang="pt-PT" sz="2000" dirty="0" err="1" smtClean="0">
                <a:solidFill>
                  <a:srgbClr val="04617B"/>
                </a:solidFill>
              </a:rPr>
              <a:t>fat</a:t>
            </a:r>
            <a:r>
              <a:rPr lang="pt-PT" sz="2000" dirty="0" smtClean="0">
                <a:solidFill>
                  <a:srgbClr val="04617B"/>
                </a:solidFill>
              </a:rPr>
              <a:t> </a:t>
            </a:r>
            <a:r>
              <a:rPr lang="pt-PT" sz="2000" dirty="0" err="1" smtClean="0">
                <a:solidFill>
                  <a:srgbClr val="04617B"/>
                </a:solidFill>
              </a:rPr>
              <a:t>and</a:t>
            </a:r>
            <a:r>
              <a:rPr lang="pt-PT" sz="2000" dirty="0" smtClean="0">
                <a:solidFill>
                  <a:srgbClr val="04617B"/>
                </a:solidFill>
              </a:rPr>
              <a:t> </a:t>
            </a:r>
            <a:r>
              <a:rPr lang="pt-PT" sz="2000" dirty="0" err="1" smtClean="0">
                <a:solidFill>
                  <a:srgbClr val="04617B"/>
                </a:solidFill>
              </a:rPr>
              <a:t>buoyancy</a:t>
            </a:r>
            <a:r>
              <a:rPr lang="pt-PT" sz="2000" dirty="0" smtClean="0">
                <a:solidFill>
                  <a:srgbClr val="04617B"/>
                </a:solidFill>
              </a:rPr>
              <a:t>?</a:t>
            </a:r>
          </a:p>
          <a:p>
            <a:pPr>
              <a:buNone/>
            </a:pPr>
            <a:endParaRPr lang="pt-PT" sz="2000" dirty="0" smtClean="0">
              <a:solidFill>
                <a:srgbClr val="04617B"/>
              </a:solidFill>
            </a:endParaRPr>
          </a:p>
          <a:p>
            <a:pPr>
              <a:buNone/>
            </a:pPr>
            <a:r>
              <a:rPr lang="pt-PT" sz="2000" dirty="0" err="1" smtClean="0">
                <a:solidFill>
                  <a:srgbClr val="04617B"/>
                </a:solidFill>
              </a:rPr>
              <a:t>Hemoglobine</a:t>
            </a:r>
            <a:r>
              <a:rPr lang="pt-PT" sz="2000" dirty="0" smtClean="0">
                <a:solidFill>
                  <a:srgbClr val="04617B"/>
                </a:solidFill>
              </a:rPr>
              <a:t> </a:t>
            </a:r>
            <a:r>
              <a:rPr lang="pt-PT" sz="2000" dirty="0" err="1" smtClean="0">
                <a:solidFill>
                  <a:srgbClr val="04617B"/>
                </a:solidFill>
              </a:rPr>
              <a:t>and</a:t>
            </a:r>
            <a:r>
              <a:rPr lang="pt-PT" sz="2000" dirty="0" smtClean="0">
                <a:solidFill>
                  <a:srgbClr val="04617B"/>
                </a:solidFill>
              </a:rPr>
              <a:t> </a:t>
            </a:r>
            <a:r>
              <a:rPr lang="pt-PT" sz="2000" dirty="0" err="1" smtClean="0">
                <a:solidFill>
                  <a:srgbClr val="04617B"/>
                </a:solidFill>
              </a:rPr>
              <a:t>mioglobline</a:t>
            </a:r>
            <a:r>
              <a:rPr lang="pt-PT" sz="2000" dirty="0" smtClean="0">
                <a:solidFill>
                  <a:srgbClr val="04617B"/>
                </a:solidFill>
              </a:rPr>
              <a:t> </a:t>
            </a:r>
            <a:r>
              <a:rPr lang="pt-PT" sz="2000" dirty="0" err="1" smtClean="0">
                <a:solidFill>
                  <a:srgbClr val="04617B"/>
                </a:solidFill>
              </a:rPr>
              <a:t>presents</a:t>
            </a:r>
            <a:r>
              <a:rPr lang="pt-PT" sz="2000" dirty="0" smtClean="0">
                <a:solidFill>
                  <a:srgbClr val="04617B"/>
                </a:solidFill>
              </a:rPr>
              <a:t> </a:t>
            </a:r>
            <a:r>
              <a:rPr lang="pt-PT" sz="2000" dirty="0" err="1" smtClean="0">
                <a:solidFill>
                  <a:srgbClr val="04617B"/>
                </a:solidFill>
              </a:rPr>
              <a:t>in</a:t>
            </a:r>
            <a:r>
              <a:rPr lang="pt-PT" sz="2000" dirty="0" smtClean="0">
                <a:solidFill>
                  <a:srgbClr val="04617B"/>
                </a:solidFill>
              </a:rPr>
              <a:t> </a:t>
            </a:r>
            <a:r>
              <a:rPr lang="pt-PT" sz="2000" dirty="0" err="1" smtClean="0">
                <a:solidFill>
                  <a:srgbClr val="04617B"/>
                </a:solidFill>
              </a:rPr>
              <a:t>seals</a:t>
            </a:r>
            <a:r>
              <a:rPr lang="pt-PT" sz="2000" dirty="0" smtClean="0">
                <a:solidFill>
                  <a:srgbClr val="04617B"/>
                </a:solidFill>
              </a:rPr>
              <a:t> </a:t>
            </a:r>
            <a:r>
              <a:rPr lang="pt-PT" sz="2000" dirty="0" err="1" smtClean="0">
                <a:solidFill>
                  <a:srgbClr val="04617B"/>
                </a:solidFill>
              </a:rPr>
              <a:t>blood</a:t>
            </a:r>
            <a:r>
              <a:rPr lang="pt-PT" sz="2000" dirty="0" smtClean="0">
                <a:solidFill>
                  <a:srgbClr val="04617B"/>
                </a:solidFill>
              </a:rPr>
              <a:t> </a:t>
            </a:r>
            <a:r>
              <a:rPr lang="pt-PT" sz="2000" dirty="0" err="1" smtClean="0">
                <a:solidFill>
                  <a:srgbClr val="04617B"/>
                </a:solidFill>
              </a:rPr>
              <a:t>and</a:t>
            </a:r>
            <a:r>
              <a:rPr lang="pt-PT" sz="2000" dirty="0" smtClean="0">
                <a:solidFill>
                  <a:srgbClr val="04617B"/>
                </a:solidFill>
              </a:rPr>
              <a:t> </a:t>
            </a:r>
            <a:r>
              <a:rPr lang="pt-PT" sz="2000" dirty="0" err="1" smtClean="0">
                <a:solidFill>
                  <a:srgbClr val="04617B"/>
                </a:solidFill>
              </a:rPr>
              <a:t>seals</a:t>
            </a:r>
            <a:r>
              <a:rPr lang="pt-PT" sz="2000" dirty="0" smtClean="0">
                <a:solidFill>
                  <a:srgbClr val="04617B"/>
                </a:solidFill>
              </a:rPr>
              <a:t> </a:t>
            </a:r>
            <a:r>
              <a:rPr lang="pt-PT" sz="2000" dirty="0" err="1" smtClean="0">
                <a:solidFill>
                  <a:srgbClr val="04617B"/>
                </a:solidFill>
              </a:rPr>
              <a:t>muscles</a:t>
            </a:r>
            <a:r>
              <a:rPr lang="pt-PT" sz="2000" dirty="0" smtClean="0">
                <a:solidFill>
                  <a:srgbClr val="04617B"/>
                </a:solidFill>
              </a:rPr>
              <a:t> are importante </a:t>
            </a:r>
            <a:r>
              <a:rPr lang="pt-PT" sz="2000" dirty="0" err="1" smtClean="0">
                <a:solidFill>
                  <a:srgbClr val="04617B"/>
                </a:solidFill>
              </a:rPr>
              <a:t>functions</a:t>
            </a:r>
            <a:r>
              <a:rPr lang="pt-PT" sz="2000" dirty="0" smtClean="0">
                <a:solidFill>
                  <a:srgbClr val="04617B"/>
                </a:solidFill>
              </a:rPr>
              <a:t> </a:t>
            </a:r>
            <a:r>
              <a:rPr lang="pt-PT" sz="2000" dirty="0" err="1" smtClean="0">
                <a:solidFill>
                  <a:srgbClr val="04617B"/>
                </a:solidFill>
              </a:rPr>
              <a:t>on</a:t>
            </a:r>
            <a:r>
              <a:rPr lang="pt-PT" sz="2000" dirty="0" smtClean="0">
                <a:solidFill>
                  <a:srgbClr val="04617B"/>
                </a:solidFill>
              </a:rPr>
              <a:t> </a:t>
            </a:r>
            <a:r>
              <a:rPr lang="pt-PT" sz="2000" dirty="0" err="1" smtClean="0">
                <a:solidFill>
                  <a:srgbClr val="04617B"/>
                </a:solidFill>
              </a:rPr>
              <a:t>stores</a:t>
            </a:r>
            <a:r>
              <a:rPr lang="pt-PT" sz="2000" dirty="0" smtClean="0">
                <a:solidFill>
                  <a:srgbClr val="04617B"/>
                </a:solidFill>
              </a:rPr>
              <a:t> more </a:t>
            </a:r>
            <a:r>
              <a:rPr lang="pt-PT" sz="2000" dirty="0" err="1" smtClean="0">
                <a:solidFill>
                  <a:srgbClr val="04617B"/>
                </a:solidFill>
              </a:rPr>
              <a:t>oxigen</a:t>
            </a:r>
            <a:r>
              <a:rPr lang="pt-PT" sz="2000" dirty="0" smtClean="0">
                <a:solidFill>
                  <a:srgbClr val="04617B"/>
                </a:solidFill>
              </a:rPr>
              <a:t>.</a:t>
            </a:r>
            <a:r>
              <a:rPr lang="en-US" sz="2000" dirty="0" smtClean="0">
                <a:solidFill>
                  <a:srgbClr val="04617B"/>
                </a:solidFill>
              </a:rPr>
              <a:t> What is the importance of  these proteins in this process?</a:t>
            </a:r>
            <a:endParaRPr lang="pt-PT" sz="2000" dirty="0" smtClean="0">
              <a:solidFill>
                <a:srgbClr val="04617B"/>
              </a:solidFill>
            </a:endParaRPr>
          </a:p>
          <a:p>
            <a:pPr>
              <a:buNone/>
            </a:pPr>
            <a:endParaRPr lang="pt-PT" sz="2000" dirty="0" smtClean="0">
              <a:solidFill>
                <a:srgbClr val="04617B"/>
              </a:solidFill>
            </a:endParaRPr>
          </a:p>
          <a:p>
            <a:pPr>
              <a:buNone/>
            </a:pPr>
            <a:r>
              <a:rPr lang="en-US" sz="2000" dirty="0" smtClean="0">
                <a:solidFill>
                  <a:srgbClr val="04617B"/>
                </a:solidFill>
              </a:rPr>
              <a:t>Seals have well developed underwater vision</a:t>
            </a:r>
            <a:r>
              <a:rPr lang="pt-PT" sz="2000" dirty="0" smtClean="0">
                <a:solidFill>
                  <a:srgbClr val="04617B"/>
                </a:solidFill>
              </a:rPr>
              <a:t>. </a:t>
            </a:r>
            <a:r>
              <a:rPr lang="pt-PT" sz="2000" dirty="0" err="1" smtClean="0">
                <a:solidFill>
                  <a:srgbClr val="04617B"/>
                </a:solidFill>
              </a:rPr>
              <a:t>How</a:t>
            </a:r>
            <a:r>
              <a:rPr lang="pt-PT" sz="2000" dirty="0" smtClean="0">
                <a:solidFill>
                  <a:srgbClr val="04617B"/>
                </a:solidFill>
              </a:rPr>
              <a:t> </a:t>
            </a:r>
            <a:r>
              <a:rPr lang="pt-PT" sz="2000" dirty="0" err="1" smtClean="0">
                <a:solidFill>
                  <a:srgbClr val="04617B"/>
                </a:solidFill>
              </a:rPr>
              <a:t>their</a:t>
            </a:r>
            <a:r>
              <a:rPr lang="pt-PT" sz="2000" dirty="0" smtClean="0">
                <a:solidFill>
                  <a:srgbClr val="04617B"/>
                </a:solidFill>
              </a:rPr>
              <a:t> </a:t>
            </a:r>
            <a:r>
              <a:rPr lang="pt-PT" sz="2000" dirty="0" err="1" smtClean="0">
                <a:solidFill>
                  <a:srgbClr val="04617B"/>
                </a:solidFill>
              </a:rPr>
              <a:t>eyes</a:t>
            </a:r>
            <a:r>
              <a:rPr lang="pt-PT" sz="2000" dirty="0" smtClean="0">
                <a:solidFill>
                  <a:srgbClr val="04617B"/>
                </a:solidFill>
              </a:rPr>
              <a:t> are </a:t>
            </a:r>
            <a:r>
              <a:rPr lang="pt-PT" sz="2000" dirty="0" err="1" smtClean="0">
                <a:solidFill>
                  <a:srgbClr val="04617B"/>
                </a:solidFill>
              </a:rPr>
              <a:t>able</a:t>
            </a:r>
            <a:r>
              <a:rPr lang="pt-PT" sz="2000" dirty="0" smtClean="0">
                <a:solidFill>
                  <a:srgbClr val="04617B"/>
                </a:solidFill>
              </a:rPr>
              <a:t> to </a:t>
            </a:r>
            <a:r>
              <a:rPr lang="pt-PT" sz="2000" dirty="0" err="1" smtClean="0">
                <a:solidFill>
                  <a:srgbClr val="04617B"/>
                </a:solidFill>
              </a:rPr>
              <a:t>see</a:t>
            </a:r>
            <a:r>
              <a:rPr lang="pt-PT" sz="2000" dirty="0" smtClean="0">
                <a:solidFill>
                  <a:srgbClr val="04617B"/>
                </a:solidFill>
              </a:rPr>
              <a:t>? </a:t>
            </a:r>
            <a:r>
              <a:rPr lang="pt-PT" sz="2000" dirty="0" err="1" smtClean="0">
                <a:solidFill>
                  <a:srgbClr val="04617B"/>
                </a:solidFill>
              </a:rPr>
              <a:t>Could</a:t>
            </a:r>
            <a:r>
              <a:rPr lang="pt-PT" sz="2000" dirty="0" smtClean="0">
                <a:solidFill>
                  <a:srgbClr val="04617B"/>
                </a:solidFill>
              </a:rPr>
              <a:t> </a:t>
            </a:r>
            <a:r>
              <a:rPr lang="pt-PT" sz="2000" dirty="0" err="1" smtClean="0">
                <a:solidFill>
                  <a:srgbClr val="04617B"/>
                </a:solidFill>
              </a:rPr>
              <a:t>be</a:t>
            </a:r>
            <a:r>
              <a:rPr lang="pt-PT" sz="2000" dirty="0" smtClean="0">
                <a:solidFill>
                  <a:srgbClr val="04617B"/>
                </a:solidFill>
              </a:rPr>
              <a:t> </a:t>
            </a:r>
            <a:r>
              <a:rPr lang="pt-PT" sz="2000" dirty="0" err="1" smtClean="0">
                <a:solidFill>
                  <a:srgbClr val="04617B"/>
                </a:solidFill>
              </a:rPr>
              <a:t>seals</a:t>
            </a:r>
            <a:r>
              <a:rPr lang="pt-PT" sz="2000" dirty="0" smtClean="0">
                <a:solidFill>
                  <a:srgbClr val="04617B"/>
                </a:solidFill>
              </a:rPr>
              <a:t> </a:t>
            </a:r>
            <a:r>
              <a:rPr lang="pt-PT" sz="2000" dirty="0" err="1" smtClean="0">
                <a:solidFill>
                  <a:srgbClr val="04617B"/>
                </a:solidFill>
              </a:rPr>
              <a:t>eye</a:t>
            </a:r>
            <a:r>
              <a:rPr lang="pt-PT" sz="2000" dirty="0" smtClean="0">
                <a:solidFill>
                  <a:srgbClr val="04617B"/>
                </a:solidFill>
              </a:rPr>
              <a:t> to </a:t>
            </a:r>
            <a:r>
              <a:rPr lang="pt-PT" sz="2000" dirty="0" err="1" smtClean="0">
                <a:solidFill>
                  <a:srgbClr val="04617B"/>
                </a:solidFill>
              </a:rPr>
              <a:t>diferent</a:t>
            </a:r>
            <a:r>
              <a:rPr lang="pt-PT" sz="2000" dirty="0" smtClean="0">
                <a:solidFill>
                  <a:srgbClr val="04617B"/>
                </a:solidFill>
              </a:rPr>
              <a:t> </a:t>
            </a:r>
            <a:r>
              <a:rPr lang="pt-PT" sz="2000" dirty="0" err="1" smtClean="0">
                <a:solidFill>
                  <a:srgbClr val="04617B"/>
                </a:solidFill>
              </a:rPr>
              <a:t>from</a:t>
            </a:r>
            <a:r>
              <a:rPr lang="pt-PT" sz="2000" dirty="0" smtClean="0">
                <a:solidFill>
                  <a:srgbClr val="04617B"/>
                </a:solidFill>
              </a:rPr>
              <a:t> </a:t>
            </a:r>
            <a:r>
              <a:rPr lang="pt-PT" sz="2000" dirty="0" err="1" smtClean="0">
                <a:solidFill>
                  <a:srgbClr val="04617B"/>
                </a:solidFill>
              </a:rPr>
              <a:t>human</a:t>
            </a:r>
            <a:r>
              <a:rPr lang="pt-PT" sz="2000" dirty="0" smtClean="0">
                <a:solidFill>
                  <a:srgbClr val="04617B"/>
                </a:solidFill>
              </a:rPr>
              <a:t> </a:t>
            </a:r>
            <a:r>
              <a:rPr lang="pt-PT" sz="2000" dirty="0" err="1" smtClean="0">
                <a:solidFill>
                  <a:srgbClr val="04617B"/>
                </a:solidFill>
              </a:rPr>
              <a:t>eye</a:t>
            </a:r>
            <a:r>
              <a:rPr lang="pt-PT" sz="2000" dirty="0" smtClean="0">
                <a:solidFill>
                  <a:srgbClr val="04617B"/>
                </a:solidFill>
              </a:rPr>
              <a:t>?</a:t>
            </a:r>
          </a:p>
          <a:p>
            <a:pPr>
              <a:buNone/>
            </a:pPr>
            <a:endParaRPr lang="pt-PT" sz="2000" dirty="0" smtClean="0">
              <a:solidFill>
                <a:srgbClr val="04617B"/>
              </a:solidFill>
            </a:endParaRPr>
          </a:p>
          <a:p>
            <a:pPr>
              <a:buNone/>
            </a:pPr>
            <a:r>
              <a:rPr lang="pt-PT" sz="2000" dirty="0" err="1" smtClean="0">
                <a:solidFill>
                  <a:srgbClr val="04617B"/>
                </a:solidFill>
              </a:rPr>
              <a:t>Why</a:t>
            </a:r>
            <a:r>
              <a:rPr lang="pt-PT" sz="2000" dirty="0" smtClean="0">
                <a:solidFill>
                  <a:srgbClr val="04617B"/>
                </a:solidFill>
              </a:rPr>
              <a:t> </a:t>
            </a:r>
            <a:r>
              <a:rPr lang="pt-PT" sz="2000" dirty="0" err="1" smtClean="0">
                <a:solidFill>
                  <a:srgbClr val="04617B"/>
                </a:solidFill>
              </a:rPr>
              <a:t>Weddell</a:t>
            </a:r>
            <a:r>
              <a:rPr lang="pt-PT" sz="2000" dirty="0" smtClean="0">
                <a:solidFill>
                  <a:srgbClr val="04617B"/>
                </a:solidFill>
              </a:rPr>
              <a:t> </a:t>
            </a:r>
            <a:r>
              <a:rPr lang="pt-PT" sz="2000" dirty="0" err="1" smtClean="0">
                <a:solidFill>
                  <a:srgbClr val="04617B"/>
                </a:solidFill>
              </a:rPr>
              <a:t>seals</a:t>
            </a:r>
            <a:r>
              <a:rPr lang="pt-PT" sz="2000" dirty="0" smtClean="0">
                <a:solidFill>
                  <a:srgbClr val="04617B"/>
                </a:solidFill>
              </a:rPr>
              <a:t> </a:t>
            </a:r>
            <a:r>
              <a:rPr lang="pt-PT" sz="2000" dirty="0" err="1" smtClean="0">
                <a:solidFill>
                  <a:srgbClr val="04617B"/>
                </a:solidFill>
              </a:rPr>
              <a:t>diving</a:t>
            </a:r>
            <a:r>
              <a:rPr lang="pt-PT" sz="2000" dirty="0" smtClean="0">
                <a:solidFill>
                  <a:srgbClr val="04617B"/>
                </a:solidFill>
              </a:rPr>
              <a:t> </a:t>
            </a:r>
            <a:r>
              <a:rPr lang="pt-PT" sz="2000" dirty="0" err="1" smtClean="0">
                <a:solidFill>
                  <a:srgbClr val="04617B"/>
                </a:solidFill>
              </a:rPr>
              <a:t>so</a:t>
            </a:r>
            <a:r>
              <a:rPr lang="pt-PT" sz="2000" dirty="0" smtClean="0">
                <a:solidFill>
                  <a:srgbClr val="04617B"/>
                </a:solidFill>
              </a:rPr>
              <a:t> </a:t>
            </a:r>
            <a:r>
              <a:rPr lang="pt-PT" sz="2000" dirty="0" err="1" smtClean="0">
                <a:solidFill>
                  <a:srgbClr val="04617B"/>
                </a:solidFill>
              </a:rPr>
              <a:t>deep</a:t>
            </a:r>
            <a:r>
              <a:rPr lang="pt-PT" sz="2000" dirty="0" smtClean="0">
                <a:solidFill>
                  <a:srgbClr val="04617B"/>
                </a:solidFill>
              </a:rPr>
              <a:t> </a:t>
            </a:r>
            <a:r>
              <a:rPr lang="pt-PT" sz="2000" dirty="0" err="1" smtClean="0">
                <a:solidFill>
                  <a:srgbClr val="04617B"/>
                </a:solidFill>
              </a:rPr>
              <a:t>an</a:t>
            </a:r>
            <a:r>
              <a:rPr lang="pt-PT" sz="2000" dirty="0" smtClean="0">
                <a:solidFill>
                  <a:srgbClr val="04617B"/>
                </a:solidFill>
              </a:rPr>
              <a:t> </a:t>
            </a:r>
            <a:r>
              <a:rPr lang="pt-PT" sz="2000" dirty="0" err="1" smtClean="0">
                <a:solidFill>
                  <a:srgbClr val="04617B"/>
                </a:solidFill>
              </a:rPr>
              <a:t>so</a:t>
            </a:r>
            <a:r>
              <a:rPr lang="pt-PT" sz="2000" dirty="0" smtClean="0">
                <a:solidFill>
                  <a:srgbClr val="04617B"/>
                </a:solidFill>
              </a:rPr>
              <a:t> </a:t>
            </a:r>
            <a:r>
              <a:rPr lang="pt-PT" sz="2000" dirty="0" err="1" smtClean="0">
                <a:solidFill>
                  <a:srgbClr val="04617B"/>
                </a:solidFill>
              </a:rPr>
              <a:t>far</a:t>
            </a:r>
            <a:r>
              <a:rPr lang="pt-PT" sz="2000" dirty="0" smtClean="0">
                <a:solidFill>
                  <a:srgbClr val="04617B"/>
                </a:solidFill>
              </a:rPr>
              <a:t>? </a:t>
            </a:r>
            <a:r>
              <a:rPr lang="pt-PT" sz="2000" dirty="0" err="1" smtClean="0">
                <a:solidFill>
                  <a:srgbClr val="04617B"/>
                </a:solidFill>
              </a:rPr>
              <a:t>There</a:t>
            </a:r>
            <a:r>
              <a:rPr lang="pt-PT" sz="2000" dirty="0" smtClean="0">
                <a:solidFill>
                  <a:srgbClr val="04617B"/>
                </a:solidFill>
              </a:rPr>
              <a:t> are </a:t>
            </a:r>
            <a:r>
              <a:rPr lang="pt-PT" sz="2000" dirty="0" err="1" smtClean="0">
                <a:solidFill>
                  <a:srgbClr val="04617B"/>
                </a:solidFill>
              </a:rPr>
              <a:t>an</a:t>
            </a:r>
            <a:r>
              <a:rPr lang="pt-PT" sz="2000" dirty="0" smtClean="0">
                <a:solidFill>
                  <a:srgbClr val="04617B"/>
                </a:solidFill>
              </a:rPr>
              <a:t> </a:t>
            </a:r>
            <a:r>
              <a:rPr lang="pt-PT" sz="2000" dirty="0" err="1" smtClean="0">
                <a:solidFill>
                  <a:srgbClr val="04617B"/>
                </a:solidFill>
              </a:rPr>
              <a:t>obvious</a:t>
            </a:r>
            <a:r>
              <a:rPr lang="pt-PT" sz="2000" dirty="0" smtClean="0">
                <a:solidFill>
                  <a:srgbClr val="04617B"/>
                </a:solidFill>
              </a:rPr>
              <a:t> </a:t>
            </a:r>
            <a:r>
              <a:rPr lang="pt-PT" sz="2000" dirty="0" err="1" smtClean="0">
                <a:solidFill>
                  <a:srgbClr val="04617B"/>
                </a:solidFill>
              </a:rPr>
              <a:t>reason</a:t>
            </a:r>
            <a:r>
              <a:rPr lang="pt-PT" sz="2000" dirty="0" smtClean="0">
                <a:solidFill>
                  <a:srgbClr val="04617B"/>
                </a:solidFill>
              </a:rPr>
              <a:t>?</a:t>
            </a:r>
          </a:p>
          <a:p>
            <a:pPr>
              <a:buNone/>
            </a:pPr>
            <a:endParaRPr lang="pt-PT" sz="2000" dirty="0" smtClean="0">
              <a:solidFill>
                <a:srgbClr val="04617B"/>
              </a:solidFill>
            </a:endParaRPr>
          </a:p>
          <a:p>
            <a:pPr>
              <a:buNone/>
            </a:pPr>
            <a:r>
              <a:rPr lang="en-US" sz="2000" dirty="0" smtClean="0">
                <a:solidFill>
                  <a:srgbClr val="04617B"/>
                </a:solidFill>
              </a:rPr>
              <a:t>The Man is responsible for the near extinction of the Mediterranean Monk Seal. What strategies would you propose to rehabilitate this species?</a:t>
            </a:r>
          </a:p>
          <a:p>
            <a:pPr>
              <a:buNone/>
            </a:pPr>
            <a:endParaRPr lang="en-US" sz="2200" dirty="0" smtClean="0">
              <a:solidFill>
                <a:srgbClr val="04617B"/>
              </a:solidFill>
            </a:endParaRPr>
          </a:p>
          <a:p>
            <a:pPr>
              <a:buNone/>
            </a:pPr>
            <a:r>
              <a:rPr lang="en-US" sz="2000" dirty="0" smtClean="0">
                <a:solidFill>
                  <a:srgbClr val="04617B"/>
                </a:solidFill>
              </a:rPr>
              <a:t>Will there be any problem that might </a:t>
            </a:r>
            <a:r>
              <a:rPr lang="en-US" sz="2000" dirty="0" err="1" smtClean="0">
                <a:solidFill>
                  <a:srgbClr val="04617B"/>
                </a:solidFill>
              </a:rPr>
              <a:t>jeopardise</a:t>
            </a:r>
            <a:r>
              <a:rPr lang="en-US" sz="2000" dirty="0" smtClean="0">
                <a:solidFill>
                  <a:srgbClr val="04617B"/>
                </a:solidFill>
              </a:rPr>
              <a:t> the survival of </a:t>
            </a:r>
            <a:r>
              <a:rPr lang="en-US" sz="2000" dirty="0" err="1" smtClean="0">
                <a:solidFill>
                  <a:srgbClr val="04617B"/>
                </a:solidFill>
              </a:rPr>
              <a:t>weddell</a:t>
            </a:r>
            <a:r>
              <a:rPr lang="en-US" sz="2000" dirty="0" smtClean="0">
                <a:solidFill>
                  <a:srgbClr val="04617B"/>
                </a:solidFill>
              </a:rPr>
              <a:t> seals? </a:t>
            </a:r>
            <a:endParaRPr lang="pt-PT" sz="2000" dirty="0">
              <a:solidFill>
                <a:srgbClr val="04617B"/>
              </a:solidFill>
            </a:endParaRPr>
          </a:p>
        </p:txBody>
      </p:sp>
      <p:sp>
        <p:nvSpPr>
          <p:cNvPr id="4" name="Content Placeholder 2"/>
          <p:cNvSpPr txBox="1">
            <a:spLocks/>
          </p:cNvSpPr>
          <p:nvPr/>
        </p:nvSpPr>
        <p:spPr>
          <a:xfrm>
            <a:off x="457199" y="181365"/>
            <a:ext cx="6505338" cy="646519"/>
          </a:xfrm>
          <a:prstGeom prst="rect">
            <a:avLst/>
          </a:prstGeom>
          <a:solidFill>
            <a:schemeClr val="bg2"/>
          </a:solidFill>
          <a:ln w="57150" cmpd="sng">
            <a:solidFill>
              <a:schemeClr val="tx2"/>
            </a:solidFill>
          </a:ln>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2600" b="0" i="0" u="none" strike="noStrike" kern="1200" cap="none" spc="0" normalizeH="0" baseline="0" noProof="0" dirty="0" smtClean="0">
                <a:ln>
                  <a:noFill/>
                </a:ln>
                <a:solidFill>
                  <a:schemeClr val="bg2"/>
                </a:solidFill>
                <a:effectLst/>
                <a:uLnTx/>
                <a:uFillTx/>
                <a:latin typeface="+mn-lt"/>
                <a:ea typeface="+mn-ea"/>
                <a:cs typeface="+mn-cs"/>
              </a:rPr>
              <a:t> </a:t>
            </a:r>
            <a:r>
              <a:rPr kumimoji="0" lang="pt-PT" sz="2600" b="0" i="0" u="none" strike="noStrike" kern="1200" cap="none" spc="0" normalizeH="0" baseline="0" noProof="0" dirty="0" err="1" smtClean="0">
                <a:ln>
                  <a:noFill/>
                </a:ln>
                <a:solidFill>
                  <a:srgbClr val="CAFBED"/>
                </a:solidFill>
                <a:effectLst/>
                <a:uLnTx/>
                <a:uFillTx/>
                <a:latin typeface="+mn-lt"/>
                <a:ea typeface="+mn-ea"/>
                <a:cs typeface="+mn-cs"/>
              </a:rPr>
              <a:t>Dive</a:t>
            </a:r>
            <a:r>
              <a:rPr kumimoji="0" lang="pt-PT" sz="2600" b="0" i="0" u="none" strike="noStrike" kern="1200" cap="none" spc="0" normalizeH="0" baseline="0" noProof="0" dirty="0" smtClean="0">
                <a:ln>
                  <a:noFill/>
                </a:ln>
                <a:solidFill>
                  <a:srgbClr val="CAFBED"/>
                </a:solidFill>
                <a:effectLst/>
                <a:uLnTx/>
                <a:uFillTx/>
                <a:latin typeface="+mn-lt"/>
                <a:ea typeface="+mn-ea"/>
                <a:cs typeface="+mn-cs"/>
              </a:rPr>
              <a:t> </a:t>
            </a:r>
            <a:r>
              <a:rPr kumimoji="0" lang="pt-PT" sz="2600" b="0" i="0" u="none" strike="noStrike" kern="1200" cap="none" spc="0" normalizeH="0" baseline="0" noProof="0" dirty="0" err="1" smtClean="0">
                <a:ln>
                  <a:noFill/>
                </a:ln>
                <a:solidFill>
                  <a:srgbClr val="CAFBED"/>
                </a:solidFill>
                <a:effectLst/>
                <a:uLnTx/>
                <a:uFillTx/>
                <a:latin typeface="+mn-lt"/>
                <a:ea typeface="+mn-ea"/>
                <a:cs typeface="+mn-cs"/>
              </a:rPr>
              <a:t>in</a:t>
            </a:r>
            <a:r>
              <a:rPr kumimoji="0" lang="pt-PT" sz="2600" b="0" i="0" u="none" strike="noStrike" kern="1200" cap="none" spc="0" normalizeH="0" baseline="0" noProof="0" dirty="0" smtClean="0">
                <a:ln>
                  <a:noFill/>
                </a:ln>
                <a:solidFill>
                  <a:srgbClr val="CAFBED"/>
                </a:solidFill>
                <a:effectLst/>
                <a:uLnTx/>
                <a:uFillTx/>
                <a:latin typeface="+mn-lt"/>
                <a:ea typeface="+mn-ea"/>
                <a:cs typeface="+mn-cs"/>
              </a:rPr>
              <a:t> – </a:t>
            </a:r>
            <a:r>
              <a:rPr kumimoji="0" lang="pt-PT" sz="2600" b="0" i="0" u="none" strike="noStrike" kern="1200" cap="none" spc="0" normalizeH="0" baseline="0" noProof="0" dirty="0" err="1" smtClean="0">
                <a:ln>
                  <a:noFill/>
                </a:ln>
                <a:solidFill>
                  <a:schemeClr val="accent4">
                    <a:lumMod val="20000"/>
                    <a:lumOff val="80000"/>
                  </a:schemeClr>
                </a:solidFill>
                <a:effectLst/>
                <a:uLnTx/>
                <a:uFillTx/>
                <a:latin typeface="+mn-lt"/>
                <a:ea typeface="+mn-ea"/>
                <a:cs typeface="+mn-cs"/>
              </a:rPr>
              <a:t>Questions</a:t>
            </a:r>
            <a:r>
              <a:rPr kumimoji="0" lang="pt-PT" sz="2600" b="0" i="0" u="none" strike="noStrike" kern="1200" cap="none" spc="0" normalizeH="0" baseline="0" noProof="0" dirty="0" smtClean="0">
                <a:ln>
                  <a:noFill/>
                </a:ln>
                <a:solidFill>
                  <a:schemeClr val="accent4">
                    <a:lumMod val="20000"/>
                    <a:lumOff val="80000"/>
                  </a:schemeClr>
                </a:solidFill>
                <a:effectLst/>
                <a:uLnTx/>
                <a:uFillTx/>
                <a:latin typeface="+mn-lt"/>
                <a:ea typeface="+mn-ea"/>
                <a:cs typeface="+mn-cs"/>
              </a:rPr>
              <a:t> for </a:t>
            </a:r>
            <a:r>
              <a:rPr kumimoji="0" lang="pt-PT" sz="2600" b="0" i="0" u="none" strike="noStrike" kern="1200" cap="none" spc="0" normalizeH="0" baseline="0" noProof="0" dirty="0" err="1" smtClean="0">
                <a:ln>
                  <a:noFill/>
                </a:ln>
                <a:solidFill>
                  <a:schemeClr val="accent4">
                    <a:lumMod val="20000"/>
                    <a:lumOff val="80000"/>
                  </a:schemeClr>
                </a:solidFill>
                <a:effectLst/>
                <a:uLnTx/>
                <a:uFillTx/>
                <a:latin typeface="+mn-lt"/>
                <a:ea typeface="+mn-ea"/>
                <a:cs typeface="+mn-cs"/>
              </a:rPr>
              <a:t>further</a:t>
            </a:r>
            <a:r>
              <a:rPr kumimoji="0" lang="pt-PT" sz="2600" b="0" i="0" u="none" strike="noStrike" kern="1200" cap="none" spc="0" normalizeH="0" baseline="0" noProof="0" dirty="0" smtClean="0">
                <a:ln>
                  <a:noFill/>
                </a:ln>
                <a:solidFill>
                  <a:schemeClr val="accent4">
                    <a:lumMod val="20000"/>
                    <a:lumOff val="80000"/>
                  </a:schemeClr>
                </a:solidFill>
                <a:effectLst/>
                <a:uLnTx/>
                <a:uFillTx/>
                <a:latin typeface="+mn-lt"/>
                <a:ea typeface="+mn-ea"/>
                <a:cs typeface="+mn-cs"/>
              </a:rPr>
              <a:t> </a:t>
            </a:r>
            <a:r>
              <a:rPr kumimoji="0" lang="pt-PT" sz="2600" b="0" i="0" u="none" strike="noStrike" kern="1200" cap="none" spc="0" normalizeH="0" baseline="0" noProof="0" dirty="0" err="1" smtClean="0">
                <a:ln>
                  <a:noFill/>
                </a:ln>
                <a:solidFill>
                  <a:schemeClr val="accent4">
                    <a:lumMod val="20000"/>
                    <a:lumOff val="80000"/>
                  </a:schemeClr>
                </a:solidFill>
                <a:effectLst/>
                <a:uLnTx/>
                <a:uFillTx/>
                <a:latin typeface="+mn-lt"/>
                <a:ea typeface="+mn-ea"/>
                <a:cs typeface="+mn-cs"/>
              </a:rPr>
              <a:t>exploration</a:t>
            </a:r>
            <a:endParaRPr kumimoji="0" lang="pt-PT" sz="4400" b="0" i="0" u="none" strike="noStrike" kern="1200" cap="none" spc="0" normalizeH="0" baseline="0" noProof="0" dirty="0">
              <a:ln>
                <a:noFill/>
              </a:ln>
              <a:solidFill>
                <a:schemeClr val="accent4">
                  <a:lumMod val="20000"/>
                  <a:lumOff val="8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72167"/>
            <a:ext cx="8229600" cy="5103100"/>
          </a:xfrm>
        </p:spPr>
        <p:txBody>
          <a:bodyPr>
            <a:normAutofit fontScale="40000" lnSpcReduction="20000"/>
          </a:bodyPr>
          <a:lstStyle/>
          <a:p>
            <a:pPr>
              <a:buNone/>
            </a:pPr>
            <a:r>
              <a:rPr lang="en-US" u="sng" dirty="0" smtClean="0">
                <a:hlinkClick r:id="rId2"/>
              </a:rPr>
              <a:t>www.polartrec.com</a:t>
            </a:r>
            <a:endParaRPr lang="pt-PT" dirty="0" smtClean="0"/>
          </a:p>
          <a:p>
            <a:pPr>
              <a:buNone/>
            </a:pPr>
            <a:r>
              <a:rPr lang="en-US" dirty="0" smtClean="0"/>
              <a:t> </a:t>
            </a:r>
            <a:endParaRPr lang="pt-PT" dirty="0" smtClean="0"/>
          </a:p>
          <a:p>
            <a:pPr>
              <a:buNone/>
            </a:pPr>
            <a:r>
              <a:rPr lang="pt-PT" u="sng" dirty="0" smtClean="0">
                <a:hlinkClick r:id="rId3"/>
              </a:rPr>
              <a:t>http://www.arkive.org/</a:t>
            </a:r>
            <a:endParaRPr lang="pt-PT" dirty="0" smtClean="0"/>
          </a:p>
          <a:p>
            <a:pPr>
              <a:buNone/>
            </a:pPr>
            <a:r>
              <a:rPr lang="pt-PT" dirty="0" smtClean="0"/>
              <a:t> </a:t>
            </a:r>
          </a:p>
          <a:p>
            <a:pPr>
              <a:buNone/>
            </a:pPr>
            <a:r>
              <a:rPr lang="pt-PT" u="sng" dirty="0" smtClean="0">
                <a:hlinkClick r:id="rId4"/>
              </a:rPr>
              <a:t>http://www.pinnipeds.org</a:t>
            </a:r>
            <a:endParaRPr lang="pt-PT" dirty="0" smtClean="0"/>
          </a:p>
          <a:p>
            <a:pPr>
              <a:buNone/>
            </a:pPr>
            <a:r>
              <a:rPr lang="pt-PT" dirty="0" smtClean="0"/>
              <a:t> </a:t>
            </a:r>
          </a:p>
          <a:p>
            <a:pPr>
              <a:buNone/>
            </a:pPr>
            <a:r>
              <a:rPr lang="en-US" b="1" dirty="0" smtClean="0"/>
              <a:t>Johnson, W.M.</a:t>
            </a:r>
            <a:r>
              <a:rPr lang="en-US" dirty="0" smtClean="0"/>
              <a:t> 2005. </a:t>
            </a:r>
            <a:r>
              <a:rPr lang="en-US" dirty="0" smtClean="0">
                <a:hlinkClick r:id="rId5"/>
              </a:rPr>
              <a:t>In echoes of the past, the sound of the present</a:t>
            </a:r>
            <a:r>
              <a:rPr lang="en-US" dirty="0" smtClean="0"/>
              <a:t>. The </a:t>
            </a:r>
            <a:r>
              <a:rPr lang="en-US" dirty="0" err="1" smtClean="0"/>
              <a:t>Monachus</a:t>
            </a:r>
            <a:r>
              <a:rPr lang="en-US" dirty="0" smtClean="0"/>
              <a:t> Guardian 8(1): May 2005.</a:t>
            </a:r>
            <a:endParaRPr lang="pt-PT" dirty="0" smtClean="0"/>
          </a:p>
          <a:p>
            <a:pPr>
              <a:buNone/>
            </a:pPr>
            <a:r>
              <a:rPr lang="en-US" dirty="0" smtClean="0"/>
              <a:t> </a:t>
            </a:r>
            <a:endParaRPr lang="pt-PT" dirty="0" smtClean="0"/>
          </a:p>
          <a:p>
            <a:pPr>
              <a:buNone/>
            </a:pPr>
            <a:r>
              <a:rPr lang="en-US" b="1" dirty="0" err="1" smtClean="0"/>
              <a:t>Lavigne</a:t>
            </a:r>
            <a:r>
              <a:rPr lang="en-US" b="1" dirty="0" smtClean="0"/>
              <a:t> D.M. and W.M. Johnson</a:t>
            </a:r>
            <a:r>
              <a:rPr lang="en-US" dirty="0" smtClean="0"/>
              <a:t>. 2001. </a:t>
            </a:r>
            <a:r>
              <a:rPr lang="en-US" dirty="0" smtClean="0">
                <a:hlinkClick r:id="rId6"/>
              </a:rPr>
              <a:t>Hanging by a thread</a:t>
            </a:r>
            <a:r>
              <a:rPr lang="en-US" dirty="0" smtClean="0"/>
              <a:t>. The </a:t>
            </a:r>
            <a:r>
              <a:rPr lang="en-US" dirty="0" err="1" smtClean="0"/>
              <a:t>Monachus</a:t>
            </a:r>
            <a:r>
              <a:rPr lang="en-US" dirty="0" smtClean="0"/>
              <a:t> Guardian 4 (2): November 2001.</a:t>
            </a:r>
            <a:endParaRPr lang="pt-PT" dirty="0" smtClean="0"/>
          </a:p>
          <a:p>
            <a:pPr>
              <a:buNone/>
            </a:pPr>
            <a:endParaRPr lang="pt-PT" dirty="0" smtClean="0"/>
          </a:p>
          <a:p>
            <a:pPr>
              <a:buNone/>
            </a:pPr>
            <a:r>
              <a:rPr lang="pt-PT" u="sng" dirty="0" smtClean="0">
                <a:hlinkClick r:id="rId7"/>
              </a:rPr>
              <a:t>http://www.youtube.com/watch?v=iuhBrY8MzdE</a:t>
            </a:r>
            <a:r>
              <a:rPr lang="pt-PT" dirty="0" smtClean="0"/>
              <a:t>  </a:t>
            </a:r>
            <a:r>
              <a:rPr lang="en-US" dirty="0" smtClean="0"/>
              <a:t>Mediterranean Monk Seal Parturition</a:t>
            </a:r>
            <a:endParaRPr lang="pt-PT" dirty="0" smtClean="0"/>
          </a:p>
          <a:p>
            <a:pPr>
              <a:buNone/>
            </a:pPr>
            <a:r>
              <a:rPr lang="pt-PT" dirty="0" smtClean="0"/>
              <a:t> </a:t>
            </a:r>
          </a:p>
          <a:p>
            <a:pPr>
              <a:buNone/>
            </a:pPr>
            <a:r>
              <a:rPr lang="en-US" dirty="0" smtClean="0"/>
              <a:t>Gabriela </a:t>
            </a:r>
            <a:r>
              <a:rPr lang="en-US" dirty="0" err="1" smtClean="0"/>
              <a:t>Muñoz</a:t>
            </a:r>
            <a:r>
              <a:rPr lang="en-US" dirty="0" smtClean="0"/>
              <a:t>, </a:t>
            </a:r>
            <a:r>
              <a:rPr lang="en-US" dirty="0" err="1" smtClean="0"/>
              <a:t>Alexandros</a:t>
            </a:r>
            <a:r>
              <a:rPr lang="en-US" dirty="0" smtClean="0"/>
              <a:t> A. 2011.  Vocalizations by Wild and Rehabilitating Mediterranean Monk Seals (</a:t>
            </a:r>
            <a:r>
              <a:rPr lang="en-US" dirty="0" err="1" smtClean="0"/>
              <a:t>Monachus</a:t>
            </a:r>
            <a:r>
              <a:rPr lang="en-US" dirty="0" smtClean="0"/>
              <a:t> </a:t>
            </a:r>
            <a:r>
              <a:rPr lang="en-US" dirty="0" err="1" smtClean="0"/>
              <a:t>monachus</a:t>
            </a:r>
            <a:r>
              <a:rPr lang="en-US" dirty="0" smtClean="0"/>
              <a:t>) in Greece. </a:t>
            </a:r>
            <a:r>
              <a:rPr lang="en-US" dirty="0" err="1" smtClean="0"/>
              <a:t>Aquatica</a:t>
            </a:r>
            <a:r>
              <a:rPr lang="en-US" dirty="0" smtClean="0"/>
              <a:t> Mammals</a:t>
            </a:r>
          </a:p>
          <a:p>
            <a:pPr>
              <a:buNone/>
            </a:pPr>
            <a:endParaRPr lang="en-US" dirty="0" smtClean="0"/>
          </a:p>
          <a:p>
            <a:pPr>
              <a:buNone/>
            </a:pPr>
            <a:r>
              <a:rPr lang="en-US" dirty="0" smtClean="0"/>
              <a:t>Dr. Jennifer Burns, University of Alaska Anchorage</a:t>
            </a:r>
          </a:p>
          <a:p>
            <a:pPr>
              <a:buNone/>
            </a:pPr>
            <a:endParaRPr lang="en-US" dirty="0" smtClean="0"/>
          </a:p>
          <a:p>
            <a:pPr>
              <a:buNone/>
            </a:pPr>
            <a:r>
              <a:rPr lang="en-US" dirty="0" smtClean="0"/>
              <a:t>Alex </a:t>
            </a:r>
            <a:r>
              <a:rPr lang="en-US" dirty="0" err="1" smtClean="0"/>
              <a:t>Eilers</a:t>
            </a:r>
            <a:r>
              <a:rPr lang="en-US" dirty="0" smtClean="0"/>
              <a:t> , </a:t>
            </a:r>
            <a:r>
              <a:rPr lang="en-US" dirty="0" err="1" smtClean="0"/>
              <a:t>PolarTREC</a:t>
            </a:r>
            <a:r>
              <a:rPr lang="en-US" dirty="0" smtClean="0"/>
              <a:t> Teacher, Pink Palace Museum, Tennessee</a:t>
            </a:r>
          </a:p>
          <a:p>
            <a:pPr>
              <a:buNone/>
            </a:pPr>
            <a:r>
              <a:rPr lang="en-US" dirty="0" smtClean="0"/>
              <a:t> </a:t>
            </a:r>
            <a:endParaRPr lang="pt-PT" dirty="0" smtClean="0"/>
          </a:p>
          <a:p>
            <a:pPr>
              <a:buNone/>
            </a:pPr>
            <a:r>
              <a:rPr lang="en-US" u="sng" dirty="0" smtClean="0">
                <a:hlinkClick r:id="rId8"/>
              </a:rPr>
              <a:t>http://www.zeehondencreche.nl/wb/pages/about-seals</a:t>
            </a:r>
            <a:endParaRPr lang="en-US" u="sng" dirty="0" smtClean="0"/>
          </a:p>
          <a:p>
            <a:pPr>
              <a:buNone/>
            </a:pPr>
            <a:endParaRPr lang="pt-PT" dirty="0" smtClean="0"/>
          </a:p>
          <a:p>
            <a:pPr>
              <a:buNone/>
            </a:pPr>
            <a:r>
              <a:rPr lang="en-US" u="sng" dirty="0" smtClean="0">
                <a:hlinkClick r:id="rId9"/>
              </a:rPr>
              <a:t>http://www.polarconservation.org</a:t>
            </a:r>
            <a:endParaRPr lang="en-US" u="sng" dirty="0" smtClean="0"/>
          </a:p>
          <a:p>
            <a:pPr>
              <a:buNone/>
            </a:pPr>
            <a:endParaRPr lang="pt-PT" dirty="0" smtClean="0"/>
          </a:p>
          <a:p>
            <a:pPr>
              <a:buNone/>
            </a:pPr>
            <a:r>
              <a:rPr lang="en-US" u="sng" dirty="0" smtClean="0">
                <a:hlinkClick r:id="rId10"/>
              </a:rPr>
              <a:t>http://marinesciencetoday.com</a:t>
            </a:r>
            <a:r>
              <a:rPr lang="pt-PT" dirty="0" smtClean="0"/>
              <a:t> </a:t>
            </a:r>
          </a:p>
          <a:p>
            <a:pPr>
              <a:buNone/>
            </a:pPr>
            <a:endParaRPr lang="en-US" u="sng" dirty="0" smtClean="0">
              <a:hlinkClick r:id="rId11"/>
            </a:endParaRPr>
          </a:p>
          <a:p>
            <a:pPr>
              <a:buNone/>
            </a:pPr>
            <a:r>
              <a:rPr lang="en-US" u="sng" dirty="0" smtClean="0">
                <a:hlinkClick r:id="rId11"/>
              </a:rPr>
              <a:t>http://eol.org</a:t>
            </a:r>
            <a:endParaRPr lang="pt-PT" dirty="0" smtClean="0"/>
          </a:p>
          <a:p>
            <a:pPr>
              <a:buNone/>
            </a:pPr>
            <a:endParaRPr lang="en-US" u="sng" dirty="0" smtClean="0">
              <a:hlinkClick r:id="rId12"/>
            </a:endParaRPr>
          </a:p>
          <a:p>
            <a:pPr>
              <a:buNone/>
            </a:pPr>
            <a:r>
              <a:rPr lang="en-US" u="sng" dirty="0" smtClean="0">
                <a:hlinkClick r:id="rId12"/>
              </a:rPr>
              <a:t>http://www.antarctica.ac.uk</a:t>
            </a:r>
            <a:endParaRPr lang="pt-PT" dirty="0" smtClean="0"/>
          </a:p>
          <a:p>
            <a:pPr>
              <a:buNone/>
            </a:pPr>
            <a:endParaRPr lang="pt-PT" dirty="0"/>
          </a:p>
        </p:txBody>
      </p:sp>
      <p:sp>
        <p:nvSpPr>
          <p:cNvPr id="4" name="Content Placeholder 2"/>
          <p:cNvSpPr txBox="1">
            <a:spLocks/>
          </p:cNvSpPr>
          <p:nvPr/>
        </p:nvSpPr>
        <p:spPr>
          <a:xfrm>
            <a:off x="457199" y="357206"/>
            <a:ext cx="1844747" cy="550012"/>
          </a:xfrm>
          <a:prstGeom prst="rect">
            <a:avLst/>
          </a:prstGeom>
          <a:solidFill>
            <a:schemeClr val="accent1">
              <a:lumMod val="20000"/>
              <a:lumOff val="80000"/>
            </a:schemeClr>
          </a:solidFill>
          <a:ln w="57150" cmpd="sng">
            <a:solidFill>
              <a:schemeClr val="bg2"/>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PT" sz="2600" b="0" i="0" u="none" strike="noStrike" kern="1200" cap="none" spc="0" normalizeH="0" baseline="0" noProof="0" dirty="0" smtClean="0">
                <a:ln>
                  <a:noFill/>
                </a:ln>
                <a:solidFill>
                  <a:schemeClr val="tx1"/>
                </a:solidFill>
                <a:effectLst/>
                <a:uLnTx/>
                <a:uFillTx/>
                <a:latin typeface="+mn-lt"/>
                <a:ea typeface="+mn-ea"/>
                <a:cs typeface="+mn-cs"/>
              </a:rPr>
              <a:t> </a:t>
            </a:r>
            <a:r>
              <a:rPr lang="pt-PT" sz="4400" dirty="0" err="1" smtClean="0">
                <a:solidFill>
                  <a:schemeClr val="tx2">
                    <a:lumMod val="25000"/>
                  </a:schemeClr>
                </a:solidFill>
              </a:rPr>
              <a:t>References</a:t>
            </a:r>
            <a:endParaRPr kumimoji="0" lang="pt-PT" sz="4400" b="0" i="0" u="none" strike="noStrike" kern="1200" cap="none" spc="0" normalizeH="0" baseline="0" noProof="0" dirty="0">
              <a:ln>
                <a:noFill/>
              </a:ln>
              <a:solidFill>
                <a:schemeClr val="tx2">
                  <a:lumMod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2659"/>
            <a:ext cx="8229600" cy="976973"/>
          </a:xfrm>
          <a:noFill/>
          <a:ln>
            <a:noFill/>
          </a:ln>
        </p:spPr>
        <p:txBody>
          <a:bodyPr/>
          <a:lstStyle/>
          <a:p>
            <a:pPr>
              <a:buNone/>
            </a:pPr>
            <a:r>
              <a:rPr lang="pt-PT" dirty="0" err="1" smtClean="0">
                <a:solidFill>
                  <a:schemeClr val="tx2"/>
                </a:solidFill>
              </a:rPr>
              <a:t>The</a:t>
            </a:r>
            <a:r>
              <a:rPr lang="pt-PT" dirty="0" smtClean="0">
                <a:solidFill>
                  <a:schemeClr val="tx2"/>
                </a:solidFill>
              </a:rPr>
              <a:t> </a:t>
            </a:r>
            <a:r>
              <a:rPr lang="pt-PT" dirty="0" err="1" smtClean="0">
                <a:solidFill>
                  <a:schemeClr val="tx2"/>
                </a:solidFill>
              </a:rPr>
              <a:t>table</a:t>
            </a:r>
            <a:r>
              <a:rPr lang="pt-PT" dirty="0" smtClean="0">
                <a:solidFill>
                  <a:schemeClr val="tx2"/>
                </a:solidFill>
              </a:rPr>
              <a:t> </a:t>
            </a:r>
            <a:r>
              <a:rPr lang="pt-PT" dirty="0" err="1" smtClean="0">
                <a:solidFill>
                  <a:schemeClr val="tx2"/>
                </a:solidFill>
              </a:rPr>
              <a:t>below</a:t>
            </a:r>
            <a:r>
              <a:rPr lang="pt-PT" dirty="0" smtClean="0">
                <a:solidFill>
                  <a:schemeClr val="tx2"/>
                </a:solidFill>
              </a:rPr>
              <a:t> show </a:t>
            </a:r>
            <a:r>
              <a:rPr lang="pt-PT" dirty="0" err="1" smtClean="0">
                <a:solidFill>
                  <a:schemeClr val="tx2"/>
                </a:solidFill>
              </a:rPr>
              <a:t>the</a:t>
            </a:r>
            <a:r>
              <a:rPr lang="pt-PT" dirty="0" smtClean="0">
                <a:solidFill>
                  <a:schemeClr val="tx2"/>
                </a:solidFill>
              </a:rPr>
              <a:t> </a:t>
            </a:r>
            <a:r>
              <a:rPr lang="pt-PT" dirty="0" err="1" smtClean="0">
                <a:solidFill>
                  <a:schemeClr val="tx2"/>
                </a:solidFill>
              </a:rPr>
              <a:t>differences</a:t>
            </a:r>
            <a:r>
              <a:rPr lang="pt-PT" dirty="0" smtClean="0">
                <a:solidFill>
                  <a:schemeClr val="tx2"/>
                </a:solidFill>
              </a:rPr>
              <a:t> </a:t>
            </a:r>
            <a:r>
              <a:rPr lang="pt-PT" dirty="0" err="1" smtClean="0">
                <a:solidFill>
                  <a:schemeClr val="tx2"/>
                </a:solidFill>
              </a:rPr>
              <a:t>between</a:t>
            </a:r>
            <a:r>
              <a:rPr lang="pt-PT" dirty="0" smtClean="0">
                <a:solidFill>
                  <a:schemeClr val="tx2"/>
                </a:solidFill>
              </a:rPr>
              <a:t>  </a:t>
            </a:r>
            <a:r>
              <a:rPr lang="pt-PT" dirty="0" err="1" smtClean="0">
                <a:solidFill>
                  <a:schemeClr val="tx2"/>
                </a:solidFill>
              </a:rPr>
              <a:t>common</a:t>
            </a:r>
            <a:r>
              <a:rPr lang="pt-PT" dirty="0" smtClean="0">
                <a:solidFill>
                  <a:schemeClr val="tx2"/>
                </a:solidFill>
              </a:rPr>
              <a:t> </a:t>
            </a:r>
            <a:r>
              <a:rPr lang="pt-PT" dirty="0" err="1" smtClean="0">
                <a:solidFill>
                  <a:schemeClr val="tx2"/>
                </a:solidFill>
              </a:rPr>
              <a:t>seals</a:t>
            </a:r>
            <a:r>
              <a:rPr lang="pt-PT" dirty="0" smtClean="0">
                <a:solidFill>
                  <a:schemeClr val="tx2"/>
                </a:solidFill>
              </a:rPr>
              <a:t> </a:t>
            </a:r>
            <a:r>
              <a:rPr lang="pt-PT" dirty="0" err="1" smtClean="0">
                <a:solidFill>
                  <a:schemeClr val="tx2"/>
                </a:solidFill>
              </a:rPr>
              <a:t>and</a:t>
            </a:r>
            <a:r>
              <a:rPr lang="pt-PT" dirty="0" smtClean="0">
                <a:solidFill>
                  <a:schemeClr val="tx2"/>
                </a:solidFill>
              </a:rPr>
              <a:t> </a:t>
            </a:r>
            <a:r>
              <a:rPr lang="pt-PT" dirty="0" err="1" smtClean="0">
                <a:solidFill>
                  <a:schemeClr val="tx2"/>
                </a:solidFill>
              </a:rPr>
              <a:t>sea</a:t>
            </a:r>
            <a:r>
              <a:rPr lang="pt-PT" dirty="0" smtClean="0">
                <a:solidFill>
                  <a:schemeClr val="tx2"/>
                </a:solidFill>
              </a:rPr>
              <a:t> </a:t>
            </a:r>
            <a:r>
              <a:rPr lang="pt-PT" dirty="0" err="1" smtClean="0">
                <a:solidFill>
                  <a:schemeClr val="tx2"/>
                </a:solidFill>
              </a:rPr>
              <a:t>lions</a:t>
            </a:r>
            <a:endParaRPr lang="pt-PT" dirty="0">
              <a:solidFill>
                <a:schemeClr val="tx2"/>
              </a:solidFill>
            </a:endParaRPr>
          </a:p>
        </p:txBody>
      </p:sp>
      <p:pic>
        <p:nvPicPr>
          <p:cNvPr id="4" name="Picture 3" descr="family_4_-_comparison_table-500x382.png"/>
          <p:cNvPicPr>
            <a:picLocks noChangeAspect="1"/>
          </p:cNvPicPr>
          <p:nvPr/>
        </p:nvPicPr>
        <p:blipFill>
          <a:blip r:embed="rId2"/>
          <a:stretch>
            <a:fillRect/>
          </a:stretch>
        </p:blipFill>
        <p:spPr>
          <a:xfrm>
            <a:off x="1513053" y="1591070"/>
            <a:ext cx="6134276" cy="4686587"/>
          </a:xfrm>
          <a:prstGeom prst="rect">
            <a:avLst/>
          </a:prstGeom>
          <a:ln w="136525" cap="rnd">
            <a:solidFill>
              <a:schemeClr val="tx2"/>
            </a:solidFill>
            <a:round/>
          </a:ln>
        </p:spPr>
      </p:pic>
      <p:sp>
        <p:nvSpPr>
          <p:cNvPr id="5" name="Rectangle 4"/>
          <p:cNvSpPr/>
          <p:nvPr/>
        </p:nvSpPr>
        <p:spPr>
          <a:xfrm>
            <a:off x="1599299" y="6418522"/>
            <a:ext cx="6048030" cy="307777"/>
          </a:xfrm>
          <a:prstGeom prst="rect">
            <a:avLst/>
          </a:prstGeom>
        </p:spPr>
        <p:txBody>
          <a:bodyPr wrap="square">
            <a:spAutoFit/>
          </a:bodyPr>
          <a:lstStyle/>
          <a:p>
            <a:r>
              <a:rPr lang="en-US" sz="1400" i="1" dirty="0" smtClean="0"/>
              <a:t>Table </a:t>
            </a:r>
            <a:r>
              <a:rPr lang="en-US" sz="1400" i="1" dirty="0"/>
              <a:t>Credits</a:t>
            </a:r>
            <a:r>
              <a:rPr lang="en-US" sz="1400" i="1" dirty="0" smtClean="0"/>
              <a:t>: Alex </a:t>
            </a:r>
            <a:r>
              <a:rPr lang="en-US" sz="1400" i="1" dirty="0" err="1" smtClean="0"/>
              <a:t>Eilers</a:t>
            </a:r>
            <a:r>
              <a:rPr lang="en-US" sz="1400" i="1" dirty="0" smtClean="0"/>
              <a:t> </a:t>
            </a:r>
            <a:r>
              <a:rPr lang="en-US" sz="1400" dirty="0"/>
              <a:t>Weddell Seals in the Ross </a:t>
            </a:r>
            <a:r>
              <a:rPr lang="en-US" sz="1400" dirty="0" smtClean="0"/>
              <a:t>Sea </a:t>
            </a:r>
            <a:r>
              <a:rPr lang="en-US" sz="1400" dirty="0" err="1" smtClean="0"/>
              <a:t>jounal</a:t>
            </a:r>
            <a:r>
              <a:rPr lang="en-US" sz="1400" dirty="0" smtClean="0"/>
              <a:t>, </a:t>
            </a:r>
            <a:r>
              <a:rPr lang="en-US" sz="1400" dirty="0" err="1" smtClean="0"/>
              <a:t>PolarTREC</a:t>
            </a:r>
            <a:endParaRPr lang="pt-PT"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8970"/>
            <a:ext cx="8229600" cy="1143000"/>
          </a:xfrm>
        </p:spPr>
        <p:txBody>
          <a:bodyPr>
            <a:normAutofit/>
          </a:bodyPr>
          <a:lstStyle/>
          <a:p>
            <a:r>
              <a:rPr lang="en-US" sz="3600" dirty="0" smtClean="0"/>
              <a:t>Let's learn more about </a:t>
            </a:r>
            <a:r>
              <a:rPr lang="en-US" sz="3600" dirty="0" err="1" smtClean="0"/>
              <a:t>phocids</a:t>
            </a:r>
            <a:r>
              <a:rPr lang="en-US" sz="3600" dirty="0" smtClean="0"/>
              <a:t> and deepen a little more.</a:t>
            </a:r>
            <a:endParaRPr lang="pt-PT" sz="3600" dirty="0"/>
          </a:p>
        </p:txBody>
      </p:sp>
      <p:sp>
        <p:nvSpPr>
          <p:cNvPr id="3" name="Content Placeholder 2"/>
          <p:cNvSpPr>
            <a:spLocks noGrp="1"/>
          </p:cNvSpPr>
          <p:nvPr>
            <p:ph idx="1"/>
          </p:nvPr>
        </p:nvSpPr>
        <p:spPr>
          <a:xfrm>
            <a:off x="2626626" y="1935480"/>
            <a:ext cx="3185050" cy="646519"/>
          </a:xfrm>
          <a:solidFill>
            <a:schemeClr val="accent1">
              <a:lumMod val="20000"/>
              <a:lumOff val="80000"/>
            </a:schemeClr>
          </a:solidFill>
        </p:spPr>
        <p:txBody>
          <a:bodyPr>
            <a:normAutofit/>
          </a:bodyPr>
          <a:lstStyle/>
          <a:p>
            <a:pPr>
              <a:buNone/>
            </a:pPr>
            <a:r>
              <a:rPr lang="pt-PT" dirty="0" smtClean="0"/>
              <a:t> </a:t>
            </a:r>
            <a:r>
              <a:rPr lang="pt-PT" dirty="0" err="1" smtClean="0">
                <a:solidFill>
                  <a:schemeClr val="tx2">
                    <a:lumMod val="25000"/>
                  </a:schemeClr>
                </a:solidFill>
              </a:rPr>
              <a:t>The</a:t>
            </a:r>
            <a:r>
              <a:rPr lang="pt-PT" dirty="0" smtClean="0">
                <a:solidFill>
                  <a:schemeClr val="tx2">
                    <a:lumMod val="25000"/>
                  </a:schemeClr>
                </a:solidFill>
              </a:rPr>
              <a:t> </a:t>
            </a:r>
            <a:r>
              <a:rPr lang="pt-PT" dirty="0" err="1" smtClean="0">
                <a:solidFill>
                  <a:schemeClr val="tx2">
                    <a:lumMod val="25000"/>
                  </a:schemeClr>
                </a:solidFill>
              </a:rPr>
              <a:t>Weddell</a:t>
            </a:r>
            <a:r>
              <a:rPr lang="pt-PT" dirty="0" smtClean="0">
                <a:solidFill>
                  <a:schemeClr val="tx2">
                    <a:lumMod val="25000"/>
                  </a:schemeClr>
                </a:solidFill>
              </a:rPr>
              <a:t> </a:t>
            </a:r>
            <a:r>
              <a:rPr lang="pt-PT" dirty="0" err="1" smtClean="0">
                <a:solidFill>
                  <a:schemeClr val="tx2">
                    <a:lumMod val="25000"/>
                  </a:schemeClr>
                </a:solidFill>
              </a:rPr>
              <a:t>Seal</a:t>
            </a:r>
            <a:endParaRPr lang="pt-PT" dirty="0">
              <a:solidFill>
                <a:schemeClr val="tx2">
                  <a:lumMod val="25000"/>
                </a:schemeClr>
              </a:solidFill>
            </a:endParaRPr>
          </a:p>
        </p:txBody>
      </p:sp>
      <p:pic>
        <p:nvPicPr>
          <p:cNvPr id="4" name="Picture 3" descr="Weddell-seal-portrait.jpg"/>
          <p:cNvPicPr>
            <a:picLocks noChangeAspect="1"/>
          </p:cNvPicPr>
          <p:nvPr/>
        </p:nvPicPr>
        <p:blipFill>
          <a:blip r:embed="rId2"/>
          <a:stretch>
            <a:fillRect/>
          </a:stretch>
        </p:blipFill>
        <p:spPr>
          <a:xfrm>
            <a:off x="457200" y="3029625"/>
            <a:ext cx="4137339" cy="2698818"/>
          </a:xfrm>
          <a:prstGeom prst="rect">
            <a:avLst/>
          </a:prstGeom>
        </p:spPr>
      </p:pic>
      <p:graphicFrame>
        <p:nvGraphicFramePr>
          <p:cNvPr id="9" name="Table 8"/>
          <p:cNvGraphicFramePr>
            <a:graphicFrameLocks noGrp="1"/>
          </p:cNvGraphicFramePr>
          <p:nvPr/>
        </p:nvGraphicFramePr>
        <p:xfrm>
          <a:off x="4910421" y="3029625"/>
          <a:ext cx="4057992" cy="3337560"/>
        </p:xfrm>
        <a:graphic>
          <a:graphicData uri="http://schemas.openxmlformats.org/drawingml/2006/table">
            <a:tbl>
              <a:tblPr firstRow="1" bandRow="1">
                <a:tableStyleId>{18603FDC-E32A-4AB5-989C-0864C3EAD2B8}</a:tableStyleId>
              </a:tblPr>
              <a:tblGrid>
                <a:gridCol w="2028996"/>
                <a:gridCol w="2028996"/>
              </a:tblGrid>
              <a:tr h="370840">
                <a:tc>
                  <a:txBody>
                    <a:bodyPr/>
                    <a:lstStyle/>
                    <a:p>
                      <a:r>
                        <a:rPr lang="pt-PT" b="0" dirty="0" err="1" smtClean="0">
                          <a:solidFill>
                            <a:schemeClr val="accent1">
                              <a:lumMod val="60000"/>
                              <a:lumOff val="40000"/>
                            </a:schemeClr>
                          </a:solidFill>
                        </a:rPr>
                        <a:t>Kigdom</a:t>
                      </a:r>
                      <a:endParaRPr lang="pt-PT" b="0" dirty="0">
                        <a:solidFill>
                          <a:schemeClr val="accent1">
                            <a:lumMod val="60000"/>
                            <a:lumOff val="40000"/>
                          </a:schemeClr>
                        </a:solidFill>
                      </a:endParaRPr>
                    </a:p>
                  </a:txBody>
                  <a:tcPr>
                    <a:lnL w="57150" cap="flat" cmpd="sng" algn="ctr">
                      <a:solidFill>
                        <a:srgbClr val="DBF5F9"/>
                      </a:solidFill>
                      <a:prstDash val="solid"/>
                      <a:round/>
                      <a:headEnd type="none" w="med" len="med"/>
                      <a:tailEnd type="none" w="med" len="med"/>
                    </a:lnL>
                    <a:lnT w="57150" cap="flat" cmpd="sng" algn="ctr">
                      <a:solidFill>
                        <a:srgbClr val="DBF5F9"/>
                      </a:solidFill>
                      <a:prstDash val="solid"/>
                      <a:round/>
                      <a:headEnd type="none" w="med" len="med"/>
                      <a:tailEnd type="none" w="med" len="med"/>
                    </a:lnT>
                  </a:tcPr>
                </a:tc>
                <a:tc>
                  <a:txBody>
                    <a:bodyPr/>
                    <a:lstStyle/>
                    <a:p>
                      <a:r>
                        <a:rPr lang="pt-PT" dirty="0" err="1" smtClean="0">
                          <a:solidFill>
                            <a:schemeClr val="bg2">
                              <a:lumMod val="75000"/>
                            </a:schemeClr>
                          </a:solidFill>
                        </a:rPr>
                        <a:t>Animalia</a:t>
                      </a:r>
                      <a:endParaRPr lang="pt-PT" dirty="0">
                        <a:solidFill>
                          <a:schemeClr val="bg2">
                            <a:lumMod val="75000"/>
                          </a:schemeClr>
                        </a:solidFill>
                      </a:endParaRPr>
                    </a:p>
                  </a:txBody>
                  <a:tcPr>
                    <a:lnR w="57150" cap="flat" cmpd="sng" algn="ctr">
                      <a:solidFill>
                        <a:srgbClr val="DBF5F9"/>
                      </a:solidFill>
                      <a:prstDash val="solid"/>
                      <a:round/>
                      <a:headEnd type="none" w="med" len="med"/>
                      <a:tailEnd type="none" w="med" len="med"/>
                    </a:lnR>
                    <a:lnT w="57150" cap="flat" cmpd="sng" algn="ctr">
                      <a:solidFill>
                        <a:srgbClr val="DBF5F9"/>
                      </a:solidFill>
                      <a:prstDash val="solid"/>
                      <a:round/>
                      <a:headEnd type="none" w="med" len="med"/>
                      <a:tailEnd type="none" w="med" len="med"/>
                    </a:lnT>
                  </a:tcPr>
                </a:tc>
              </a:tr>
              <a:tr h="370840">
                <a:tc>
                  <a:txBody>
                    <a:bodyPr/>
                    <a:lstStyle/>
                    <a:p>
                      <a:r>
                        <a:rPr lang="pt-PT" dirty="0" err="1" smtClean="0">
                          <a:solidFill>
                            <a:schemeClr val="accent1">
                              <a:lumMod val="60000"/>
                              <a:lumOff val="40000"/>
                            </a:schemeClr>
                          </a:solidFill>
                        </a:rPr>
                        <a:t>Phylum</a:t>
                      </a:r>
                      <a:endParaRPr lang="pt-PT" dirty="0">
                        <a:solidFill>
                          <a:schemeClr val="accent1">
                            <a:lumMod val="60000"/>
                            <a:lumOff val="40000"/>
                          </a:schemeClr>
                        </a:solidFill>
                      </a:endParaRPr>
                    </a:p>
                  </a:txBody>
                  <a:tcPr>
                    <a:lnL w="57150" cap="flat" cmpd="sng" algn="ctr">
                      <a:solidFill>
                        <a:srgbClr val="DBF5F9"/>
                      </a:solidFill>
                      <a:prstDash val="solid"/>
                      <a:round/>
                      <a:headEnd type="none" w="med" len="med"/>
                      <a:tailEnd type="none" w="med" len="med"/>
                    </a:lnL>
                  </a:tcPr>
                </a:tc>
                <a:tc>
                  <a:txBody>
                    <a:bodyPr/>
                    <a:lstStyle/>
                    <a:p>
                      <a:r>
                        <a:rPr lang="pt-PT" dirty="0" err="1" smtClean="0">
                          <a:solidFill>
                            <a:schemeClr val="bg2">
                              <a:lumMod val="75000"/>
                            </a:schemeClr>
                          </a:solidFill>
                        </a:rPr>
                        <a:t>Chordata</a:t>
                      </a:r>
                      <a:endParaRPr lang="pt-PT" dirty="0">
                        <a:solidFill>
                          <a:schemeClr val="bg2">
                            <a:lumMod val="75000"/>
                          </a:schemeClr>
                        </a:solidFill>
                      </a:endParaRPr>
                    </a:p>
                  </a:txBody>
                  <a:tcPr>
                    <a:lnR w="57150" cap="flat" cmpd="sng" algn="ctr">
                      <a:solidFill>
                        <a:srgbClr val="DBF5F9"/>
                      </a:solidFill>
                      <a:prstDash val="solid"/>
                      <a:round/>
                      <a:headEnd type="none" w="med" len="med"/>
                      <a:tailEnd type="none" w="med" len="med"/>
                    </a:lnR>
                  </a:tcPr>
                </a:tc>
              </a:tr>
              <a:tr h="370840">
                <a:tc>
                  <a:txBody>
                    <a:bodyPr/>
                    <a:lstStyle/>
                    <a:p>
                      <a:r>
                        <a:rPr lang="en-US" dirty="0" smtClean="0">
                          <a:solidFill>
                            <a:schemeClr val="accent1">
                              <a:lumMod val="60000"/>
                              <a:lumOff val="40000"/>
                            </a:schemeClr>
                          </a:solidFill>
                        </a:rPr>
                        <a:t>Class</a:t>
                      </a:r>
                      <a:endParaRPr lang="pt-PT" dirty="0">
                        <a:solidFill>
                          <a:schemeClr val="accent1">
                            <a:lumMod val="60000"/>
                            <a:lumOff val="40000"/>
                          </a:schemeClr>
                        </a:solidFill>
                      </a:endParaRPr>
                    </a:p>
                  </a:txBody>
                  <a:tcPr>
                    <a:lnL w="57150" cap="flat" cmpd="sng" algn="ctr">
                      <a:solidFill>
                        <a:srgbClr val="DBF5F9"/>
                      </a:solidFill>
                      <a:prstDash val="solid"/>
                      <a:round/>
                      <a:headEnd type="none" w="med" len="med"/>
                      <a:tailEnd type="none" w="med" len="med"/>
                    </a:lnL>
                  </a:tcPr>
                </a:tc>
                <a:tc>
                  <a:txBody>
                    <a:bodyPr/>
                    <a:lstStyle/>
                    <a:p>
                      <a:r>
                        <a:rPr lang="pt-PT" dirty="0" err="1" smtClean="0">
                          <a:solidFill>
                            <a:schemeClr val="bg2">
                              <a:lumMod val="75000"/>
                            </a:schemeClr>
                          </a:solidFill>
                        </a:rPr>
                        <a:t>Mammalia</a:t>
                      </a:r>
                      <a:endParaRPr lang="pt-PT" dirty="0">
                        <a:solidFill>
                          <a:schemeClr val="bg2">
                            <a:lumMod val="75000"/>
                          </a:schemeClr>
                        </a:solidFill>
                      </a:endParaRPr>
                    </a:p>
                  </a:txBody>
                  <a:tcPr>
                    <a:lnR w="57150" cap="flat" cmpd="sng" algn="ctr">
                      <a:solidFill>
                        <a:srgbClr val="DBF5F9"/>
                      </a:solidFill>
                      <a:prstDash val="solid"/>
                      <a:round/>
                      <a:headEnd type="none" w="med" len="med"/>
                      <a:tailEnd type="none" w="med" len="med"/>
                    </a:lnR>
                  </a:tcPr>
                </a:tc>
              </a:tr>
              <a:tr h="370840">
                <a:tc>
                  <a:txBody>
                    <a:bodyPr/>
                    <a:lstStyle/>
                    <a:p>
                      <a:r>
                        <a:rPr lang="en-US" dirty="0" smtClean="0">
                          <a:solidFill>
                            <a:schemeClr val="accent1">
                              <a:lumMod val="60000"/>
                              <a:lumOff val="40000"/>
                            </a:schemeClr>
                          </a:solidFill>
                        </a:rPr>
                        <a:t>Order</a:t>
                      </a:r>
                      <a:endParaRPr lang="pt-PT" dirty="0">
                        <a:solidFill>
                          <a:schemeClr val="accent1">
                            <a:lumMod val="60000"/>
                            <a:lumOff val="40000"/>
                          </a:schemeClr>
                        </a:solidFill>
                      </a:endParaRPr>
                    </a:p>
                  </a:txBody>
                  <a:tcPr>
                    <a:lnL w="57150" cap="flat" cmpd="sng" algn="ctr">
                      <a:solidFill>
                        <a:srgbClr val="DBF5F9"/>
                      </a:solidFill>
                      <a:prstDash val="solid"/>
                      <a:round/>
                      <a:headEnd type="none" w="med" len="med"/>
                      <a:tailEnd type="none" w="med" len="med"/>
                    </a:lnL>
                  </a:tcPr>
                </a:tc>
                <a:tc>
                  <a:txBody>
                    <a:bodyPr/>
                    <a:lstStyle/>
                    <a:p>
                      <a:r>
                        <a:rPr lang="pt-PT" dirty="0" err="1" smtClean="0">
                          <a:solidFill>
                            <a:schemeClr val="bg2">
                              <a:lumMod val="75000"/>
                            </a:schemeClr>
                          </a:solidFill>
                        </a:rPr>
                        <a:t>Carnivora</a:t>
                      </a:r>
                      <a:endParaRPr lang="pt-PT" dirty="0">
                        <a:solidFill>
                          <a:schemeClr val="bg2">
                            <a:lumMod val="75000"/>
                          </a:schemeClr>
                        </a:solidFill>
                      </a:endParaRPr>
                    </a:p>
                  </a:txBody>
                  <a:tcPr>
                    <a:lnR w="57150" cap="flat" cmpd="sng" algn="ctr">
                      <a:solidFill>
                        <a:srgbClr val="DBF5F9"/>
                      </a:solidFill>
                      <a:prstDash val="solid"/>
                      <a:round/>
                      <a:headEnd type="none" w="med" len="med"/>
                      <a:tailEnd type="none" w="med" len="med"/>
                    </a:lnR>
                  </a:tcPr>
                </a:tc>
              </a:tr>
              <a:tr h="370840">
                <a:tc>
                  <a:txBody>
                    <a:bodyPr/>
                    <a:lstStyle/>
                    <a:p>
                      <a:r>
                        <a:rPr lang="en-US" dirty="0" smtClean="0">
                          <a:solidFill>
                            <a:schemeClr val="accent1">
                              <a:lumMod val="60000"/>
                              <a:lumOff val="40000"/>
                            </a:schemeClr>
                          </a:solidFill>
                        </a:rPr>
                        <a:t>Suborder</a:t>
                      </a:r>
                      <a:endParaRPr lang="pt-PT" dirty="0">
                        <a:solidFill>
                          <a:schemeClr val="accent1">
                            <a:lumMod val="60000"/>
                            <a:lumOff val="40000"/>
                          </a:schemeClr>
                        </a:solidFill>
                      </a:endParaRPr>
                    </a:p>
                  </a:txBody>
                  <a:tcPr>
                    <a:lnL w="57150" cap="flat" cmpd="sng" algn="ctr">
                      <a:solidFill>
                        <a:srgbClr val="DBF5F9"/>
                      </a:solidFill>
                      <a:prstDash val="solid"/>
                      <a:round/>
                      <a:headEnd type="none" w="med" len="med"/>
                      <a:tailEnd type="none" w="med" len="med"/>
                    </a:lnL>
                  </a:tcPr>
                </a:tc>
                <a:tc>
                  <a:txBody>
                    <a:bodyPr/>
                    <a:lstStyle/>
                    <a:p>
                      <a:r>
                        <a:rPr lang="pt-PT" dirty="0" err="1" smtClean="0">
                          <a:solidFill>
                            <a:schemeClr val="bg2">
                              <a:lumMod val="75000"/>
                            </a:schemeClr>
                          </a:solidFill>
                        </a:rPr>
                        <a:t>Pinnipedia</a:t>
                      </a:r>
                      <a:endParaRPr lang="pt-PT" dirty="0">
                        <a:solidFill>
                          <a:schemeClr val="bg2">
                            <a:lumMod val="75000"/>
                          </a:schemeClr>
                        </a:solidFill>
                      </a:endParaRPr>
                    </a:p>
                  </a:txBody>
                  <a:tcPr>
                    <a:lnR w="57150" cap="flat" cmpd="sng" algn="ctr">
                      <a:solidFill>
                        <a:srgbClr val="DBF5F9"/>
                      </a:solidFill>
                      <a:prstDash val="solid"/>
                      <a:round/>
                      <a:headEnd type="none" w="med" len="med"/>
                      <a:tailEnd type="none" w="med" len="med"/>
                    </a:lnR>
                  </a:tcPr>
                </a:tc>
              </a:tr>
              <a:tr h="370840">
                <a:tc>
                  <a:txBody>
                    <a:bodyPr/>
                    <a:lstStyle/>
                    <a:p>
                      <a:r>
                        <a:rPr lang="en-US" dirty="0" smtClean="0">
                          <a:solidFill>
                            <a:schemeClr val="accent1">
                              <a:lumMod val="60000"/>
                              <a:lumOff val="40000"/>
                            </a:schemeClr>
                          </a:solidFill>
                        </a:rPr>
                        <a:t>Family</a:t>
                      </a:r>
                      <a:endParaRPr lang="pt-PT" dirty="0">
                        <a:solidFill>
                          <a:schemeClr val="accent1">
                            <a:lumMod val="60000"/>
                            <a:lumOff val="40000"/>
                          </a:schemeClr>
                        </a:solidFill>
                      </a:endParaRPr>
                    </a:p>
                  </a:txBody>
                  <a:tcPr>
                    <a:lnL w="57150" cap="flat" cmpd="sng" algn="ctr">
                      <a:solidFill>
                        <a:srgbClr val="DBF5F9"/>
                      </a:solidFill>
                      <a:prstDash val="solid"/>
                      <a:round/>
                      <a:headEnd type="none" w="med" len="med"/>
                      <a:tailEnd type="none" w="med" len="med"/>
                    </a:lnL>
                  </a:tcPr>
                </a:tc>
                <a:tc>
                  <a:txBody>
                    <a:bodyPr/>
                    <a:lstStyle/>
                    <a:p>
                      <a:r>
                        <a:rPr lang="pt-PT" dirty="0" err="1" smtClean="0">
                          <a:solidFill>
                            <a:schemeClr val="bg2">
                              <a:lumMod val="75000"/>
                            </a:schemeClr>
                          </a:solidFill>
                        </a:rPr>
                        <a:t>Phocidae</a:t>
                      </a:r>
                      <a:endParaRPr lang="pt-PT" dirty="0">
                        <a:solidFill>
                          <a:schemeClr val="bg2">
                            <a:lumMod val="75000"/>
                          </a:schemeClr>
                        </a:solidFill>
                      </a:endParaRPr>
                    </a:p>
                  </a:txBody>
                  <a:tcPr>
                    <a:lnR w="57150" cap="flat" cmpd="sng" algn="ctr">
                      <a:solidFill>
                        <a:srgbClr val="DBF5F9"/>
                      </a:solidFill>
                      <a:prstDash val="solid"/>
                      <a:round/>
                      <a:headEnd type="none" w="med" len="med"/>
                      <a:tailEnd type="none" w="med" len="med"/>
                    </a:lnR>
                  </a:tcPr>
                </a:tc>
              </a:tr>
              <a:tr h="370840">
                <a:tc>
                  <a:txBody>
                    <a:bodyPr/>
                    <a:lstStyle/>
                    <a:p>
                      <a:r>
                        <a:rPr lang="en-US" dirty="0" smtClean="0">
                          <a:solidFill>
                            <a:schemeClr val="accent1">
                              <a:lumMod val="60000"/>
                              <a:lumOff val="40000"/>
                            </a:schemeClr>
                          </a:solidFill>
                        </a:rPr>
                        <a:t>Tribe</a:t>
                      </a:r>
                      <a:endParaRPr lang="pt-PT" dirty="0">
                        <a:solidFill>
                          <a:schemeClr val="accent1">
                            <a:lumMod val="60000"/>
                            <a:lumOff val="40000"/>
                          </a:schemeClr>
                        </a:solidFill>
                      </a:endParaRPr>
                    </a:p>
                  </a:txBody>
                  <a:tcPr>
                    <a:lnL w="57150" cap="flat" cmpd="sng" algn="ctr">
                      <a:solidFill>
                        <a:srgbClr val="DBF5F9"/>
                      </a:solidFill>
                      <a:prstDash val="solid"/>
                      <a:round/>
                      <a:headEnd type="none" w="med" len="med"/>
                      <a:tailEnd type="none" w="med" len="med"/>
                    </a:lnL>
                  </a:tcPr>
                </a:tc>
                <a:tc>
                  <a:txBody>
                    <a:bodyPr/>
                    <a:lstStyle/>
                    <a:p>
                      <a:r>
                        <a:rPr lang="pt-PT" dirty="0" err="1" smtClean="0">
                          <a:solidFill>
                            <a:schemeClr val="bg2">
                              <a:lumMod val="75000"/>
                            </a:schemeClr>
                          </a:solidFill>
                        </a:rPr>
                        <a:t>Lobodontini</a:t>
                      </a:r>
                      <a:endParaRPr lang="pt-PT" dirty="0">
                        <a:solidFill>
                          <a:schemeClr val="bg2">
                            <a:lumMod val="75000"/>
                          </a:schemeClr>
                        </a:solidFill>
                      </a:endParaRPr>
                    </a:p>
                  </a:txBody>
                  <a:tcPr>
                    <a:lnR w="57150" cap="flat" cmpd="sng" algn="ctr">
                      <a:solidFill>
                        <a:srgbClr val="DBF5F9"/>
                      </a:solidFill>
                      <a:prstDash val="solid"/>
                      <a:round/>
                      <a:headEnd type="none" w="med" len="med"/>
                      <a:tailEnd type="none" w="med" len="med"/>
                    </a:lnR>
                  </a:tcPr>
                </a:tc>
              </a:tr>
              <a:tr h="370840">
                <a:tc>
                  <a:txBody>
                    <a:bodyPr/>
                    <a:lstStyle/>
                    <a:p>
                      <a:r>
                        <a:rPr lang="en-US" dirty="0" smtClean="0">
                          <a:solidFill>
                            <a:schemeClr val="accent1">
                              <a:lumMod val="60000"/>
                              <a:lumOff val="40000"/>
                            </a:schemeClr>
                          </a:solidFill>
                        </a:rPr>
                        <a:t>Genus</a:t>
                      </a:r>
                      <a:endParaRPr lang="pt-PT" dirty="0">
                        <a:solidFill>
                          <a:schemeClr val="accent1">
                            <a:lumMod val="60000"/>
                            <a:lumOff val="40000"/>
                          </a:schemeClr>
                        </a:solidFill>
                      </a:endParaRPr>
                    </a:p>
                  </a:txBody>
                  <a:tcPr>
                    <a:lnL w="57150" cap="flat" cmpd="sng" algn="ctr">
                      <a:solidFill>
                        <a:srgbClr val="DBF5F9"/>
                      </a:solidFill>
                      <a:prstDash val="solid"/>
                      <a:round/>
                      <a:headEnd type="none" w="med" len="med"/>
                      <a:tailEnd type="none" w="med" len="med"/>
                    </a:lnL>
                  </a:tcPr>
                </a:tc>
                <a:tc>
                  <a:txBody>
                    <a:bodyPr/>
                    <a:lstStyle/>
                    <a:p>
                      <a:r>
                        <a:rPr lang="pt-PT" dirty="0" err="1" smtClean="0">
                          <a:solidFill>
                            <a:schemeClr val="bg2">
                              <a:lumMod val="75000"/>
                            </a:schemeClr>
                          </a:solidFill>
                        </a:rPr>
                        <a:t>Leptonychotes</a:t>
                      </a:r>
                      <a:endParaRPr lang="pt-PT" dirty="0">
                        <a:solidFill>
                          <a:schemeClr val="bg2">
                            <a:lumMod val="75000"/>
                          </a:schemeClr>
                        </a:solidFill>
                      </a:endParaRPr>
                    </a:p>
                  </a:txBody>
                  <a:tcPr>
                    <a:lnR w="57150" cap="flat" cmpd="sng" algn="ctr">
                      <a:solidFill>
                        <a:srgbClr val="DBF5F9"/>
                      </a:solidFill>
                      <a:prstDash val="solid"/>
                      <a:round/>
                      <a:headEnd type="none" w="med" len="med"/>
                      <a:tailEnd type="none" w="med" len="med"/>
                    </a:lnR>
                  </a:tcPr>
                </a:tc>
              </a:tr>
              <a:tr h="370840">
                <a:tc>
                  <a:txBody>
                    <a:bodyPr/>
                    <a:lstStyle/>
                    <a:p>
                      <a:r>
                        <a:rPr lang="en-US" dirty="0" smtClean="0">
                          <a:solidFill>
                            <a:schemeClr val="accent1">
                              <a:lumMod val="60000"/>
                              <a:lumOff val="40000"/>
                            </a:schemeClr>
                          </a:solidFill>
                        </a:rPr>
                        <a:t>Species</a:t>
                      </a:r>
                      <a:endParaRPr lang="pt-PT" dirty="0">
                        <a:solidFill>
                          <a:schemeClr val="accent1">
                            <a:lumMod val="60000"/>
                            <a:lumOff val="40000"/>
                          </a:schemeClr>
                        </a:solidFill>
                      </a:endParaRPr>
                    </a:p>
                  </a:txBody>
                  <a:tcPr>
                    <a:lnL w="57150" cap="flat" cmpd="sng" algn="ctr">
                      <a:solidFill>
                        <a:srgbClr val="DBF5F9"/>
                      </a:solidFill>
                      <a:prstDash val="solid"/>
                      <a:round/>
                      <a:headEnd type="none" w="med" len="med"/>
                      <a:tailEnd type="none" w="med" len="med"/>
                    </a:lnL>
                    <a:lnB w="57150" cap="flat" cmpd="sng" algn="ctr">
                      <a:solidFill>
                        <a:srgbClr val="DBF5F9"/>
                      </a:solidFill>
                      <a:prstDash val="solid"/>
                      <a:round/>
                      <a:headEnd type="none" w="med" len="med"/>
                      <a:tailEnd type="none" w="med" len="med"/>
                    </a:lnB>
                  </a:tcPr>
                </a:tc>
                <a:tc>
                  <a:txBody>
                    <a:bodyPr/>
                    <a:lstStyle/>
                    <a:p>
                      <a:r>
                        <a:rPr lang="pt-PT" b="1" dirty="0" err="1" smtClean="0">
                          <a:solidFill>
                            <a:schemeClr val="bg2">
                              <a:lumMod val="75000"/>
                            </a:schemeClr>
                          </a:solidFill>
                        </a:rPr>
                        <a:t>L.weddellii</a:t>
                      </a:r>
                      <a:endParaRPr lang="pt-PT" b="1" dirty="0">
                        <a:solidFill>
                          <a:schemeClr val="bg2">
                            <a:lumMod val="75000"/>
                          </a:schemeClr>
                        </a:solidFill>
                      </a:endParaRPr>
                    </a:p>
                  </a:txBody>
                  <a:tcPr>
                    <a:lnR w="57150" cap="flat" cmpd="sng" algn="ctr">
                      <a:solidFill>
                        <a:srgbClr val="DBF5F9"/>
                      </a:solidFill>
                      <a:prstDash val="solid"/>
                      <a:round/>
                      <a:headEnd type="none" w="med" len="med"/>
                      <a:tailEnd type="none" w="med" len="med"/>
                    </a:lnR>
                    <a:lnB w="57150" cap="flat" cmpd="sng" algn="ctr">
                      <a:solidFill>
                        <a:srgbClr val="DBF5F9"/>
                      </a:solidFill>
                      <a:prstDash val="solid"/>
                      <a:round/>
                      <a:headEnd type="none" w="med" len="med"/>
                      <a:tailEnd type="none" w="med" len="med"/>
                    </a:lnB>
                  </a:tcPr>
                </a:tc>
              </a:tr>
            </a:tbl>
          </a:graphicData>
        </a:graphic>
      </p:graphicFrame>
      <p:sp>
        <p:nvSpPr>
          <p:cNvPr id="11" name="TextBox 10"/>
          <p:cNvSpPr txBox="1"/>
          <p:nvPr/>
        </p:nvSpPr>
        <p:spPr>
          <a:xfrm>
            <a:off x="457200" y="6154154"/>
            <a:ext cx="5945254" cy="584776"/>
          </a:xfrm>
          <a:prstGeom prst="rect">
            <a:avLst/>
          </a:prstGeom>
          <a:noFill/>
        </p:spPr>
        <p:txBody>
          <a:bodyPr wrap="square" rtlCol="0">
            <a:spAutoFit/>
          </a:bodyPr>
          <a:lstStyle/>
          <a:p>
            <a:r>
              <a:rPr lang="pt-PT" sz="1600" dirty="0" err="1" smtClean="0"/>
              <a:t>Named</a:t>
            </a:r>
            <a:r>
              <a:rPr lang="pt-PT" sz="1600" dirty="0" smtClean="0"/>
              <a:t> </a:t>
            </a:r>
            <a:r>
              <a:rPr lang="pt-PT" sz="1600" dirty="0" err="1" smtClean="0"/>
              <a:t>after</a:t>
            </a:r>
            <a:r>
              <a:rPr lang="pt-PT" sz="1600" dirty="0" smtClean="0"/>
              <a:t> </a:t>
            </a:r>
            <a:r>
              <a:rPr lang="en-US" sz="1600" dirty="0"/>
              <a:t>Captain James Weddell</a:t>
            </a:r>
            <a:r>
              <a:rPr lang="en-US" sz="1600" dirty="0" smtClean="0"/>
              <a:t> had </a:t>
            </a:r>
          </a:p>
          <a:p>
            <a:r>
              <a:rPr lang="en-US" sz="1600" dirty="0" smtClean="0"/>
              <a:t>wrote </a:t>
            </a:r>
            <a:r>
              <a:rPr lang="en-US" sz="1600" dirty="0"/>
              <a:t>about his encounters with the seals in the 1820s</a:t>
            </a:r>
            <a:r>
              <a:rPr lang="pt-PT" sz="1600" dirty="0" smtClean="0"/>
              <a:t>  </a:t>
            </a:r>
            <a:endParaRPr lang="pt-PT"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910421" y="2568467"/>
          <a:ext cx="4057992" cy="2966720"/>
        </p:xfrm>
        <a:graphic>
          <a:graphicData uri="http://schemas.openxmlformats.org/drawingml/2006/table">
            <a:tbl>
              <a:tblPr firstRow="1" bandRow="1">
                <a:tableStyleId>{18603FDC-E32A-4AB5-989C-0864C3EAD2B8}</a:tableStyleId>
              </a:tblPr>
              <a:tblGrid>
                <a:gridCol w="2028996"/>
                <a:gridCol w="2028996"/>
              </a:tblGrid>
              <a:tr h="370840">
                <a:tc>
                  <a:txBody>
                    <a:bodyPr/>
                    <a:lstStyle/>
                    <a:p>
                      <a:r>
                        <a:rPr lang="pt-PT" b="0" dirty="0" err="1" smtClean="0">
                          <a:solidFill>
                            <a:schemeClr val="accent1">
                              <a:lumMod val="60000"/>
                              <a:lumOff val="40000"/>
                            </a:schemeClr>
                          </a:solidFill>
                        </a:rPr>
                        <a:t>Kigdom</a:t>
                      </a:r>
                      <a:endParaRPr lang="pt-PT" b="0" dirty="0">
                        <a:solidFill>
                          <a:schemeClr val="accent1">
                            <a:lumMod val="60000"/>
                            <a:lumOff val="40000"/>
                          </a:schemeClr>
                        </a:solidFill>
                      </a:endParaRPr>
                    </a:p>
                  </a:txBody>
                  <a:tcPr>
                    <a:lnL w="57150" cap="flat" cmpd="sng" algn="ctr">
                      <a:solidFill>
                        <a:srgbClr val="DBF5F9"/>
                      </a:solidFill>
                      <a:prstDash val="solid"/>
                      <a:round/>
                      <a:headEnd type="none" w="med" len="med"/>
                      <a:tailEnd type="none" w="med" len="med"/>
                    </a:lnL>
                    <a:lnT w="57150" cap="flat" cmpd="sng" algn="ctr">
                      <a:solidFill>
                        <a:srgbClr val="DBF5F9"/>
                      </a:solidFill>
                      <a:prstDash val="solid"/>
                      <a:round/>
                      <a:headEnd type="none" w="med" len="med"/>
                      <a:tailEnd type="none" w="med" len="med"/>
                    </a:lnT>
                  </a:tcPr>
                </a:tc>
                <a:tc>
                  <a:txBody>
                    <a:bodyPr/>
                    <a:lstStyle/>
                    <a:p>
                      <a:r>
                        <a:rPr lang="pt-PT" dirty="0" err="1" smtClean="0">
                          <a:solidFill>
                            <a:schemeClr val="bg2">
                              <a:lumMod val="75000"/>
                            </a:schemeClr>
                          </a:solidFill>
                        </a:rPr>
                        <a:t>Animalia</a:t>
                      </a:r>
                      <a:endParaRPr lang="pt-PT" dirty="0">
                        <a:solidFill>
                          <a:schemeClr val="bg2">
                            <a:lumMod val="75000"/>
                          </a:schemeClr>
                        </a:solidFill>
                      </a:endParaRPr>
                    </a:p>
                  </a:txBody>
                  <a:tcPr>
                    <a:lnR w="57150" cap="flat" cmpd="sng" algn="ctr">
                      <a:solidFill>
                        <a:srgbClr val="DBF5F9"/>
                      </a:solidFill>
                      <a:prstDash val="solid"/>
                      <a:round/>
                      <a:headEnd type="none" w="med" len="med"/>
                      <a:tailEnd type="none" w="med" len="med"/>
                    </a:lnR>
                    <a:lnT w="57150" cap="flat" cmpd="sng" algn="ctr">
                      <a:solidFill>
                        <a:srgbClr val="DBF5F9"/>
                      </a:solidFill>
                      <a:prstDash val="solid"/>
                      <a:round/>
                      <a:headEnd type="none" w="med" len="med"/>
                      <a:tailEnd type="none" w="med" len="med"/>
                    </a:lnT>
                  </a:tcPr>
                </a:tc>
              </a:tr>
              <a:tr h="370840">
                <a:tc>
                  <a:txBody>
                    <a:bodyPr/>
                    <a:lstStyle/>
                    <a:p>
                      <a:r>
                        <a:rPr lang="pt-PT" dirty="0" err="1" smtClean="0">
                          <a:solidFill>
                            <a:schemeClr val="accent1">
                              <a:lumMod val="60000"/>
                              <a:lumOff val="40000"/>
                            </a:schemeClr>
                          </a:solidFill>
                        </a:rPr>
                        <a:t>Phylum</a:t>
                      </a:r>
                      <a:endParaRPr lang="pt-PT" dirty="0">
                        <a:solidFill>
                          <a:schemeClr val="accent1">
                            <a:lumMod val="60000"/>
                            <a:lumOff val="40000"/>
                          </a:schemeClr>
                        </a:solidFill>
                      </a:endParaRPr>
                    </a:p>
                  </a:txBody>
                  <a:tcPr>
                    <a:lnL w="57150" cap="flat" cmpd="sng" algn="ctr">
                      <a:solidFill>
                        <a:srgbClr val="DBF5F9"/>
                      </a:solidFill>
                      <a:prstDash val="solid"/>
                      <a:round/>
                      <a:headEnd type="none" w="med" len="med"/>
                      <a:tailEnd type="none" w="med" len="med"/>
                    </a:lnL>
                  </a:tcPr>
                </a:tc>
                <a:tc>
                  <a:txBody>
                    <a:bodyPr/>
                    <a:lstStyle/>
                    <a:p>
                      <a:r>
                        <a:rPr lang="pt-PT" dirty="0" err="1" smtClean="0">
                          <a:solidFill>
                            <a:schemeClr val="bg2">
                              <a:lumMod val="75000"/>
                            </a:schemeClr>
                          </a:solidFill>
                        </a:rPr>
                        <a:t>Chordata</a:t>
                      </a:r>
                      <a:endParaRPr lang="pt-PT" dirty="0">
                        <a:solidFill>
                          <a:schemeClr val="bg2">
                            <a:lumMod val="75000"/>
                          </a:schemeClr>
                        </a:solidFill>
                      </a:endParaRPr>
                    </a:p>
                  </a:txBody>
                  <a:tcPr>
                    <a:lnR w="57150" cap="flat" cmpd="sng" algn="ctr">
                      <a:solidFill>
                        <a:srgbClr val="DBF5F9"/>
                      </a:solidFill>
                      <a:prstDash val="solid"/>
                      <a:round/>
                      <a:headEnd type="none" w="med" len="med"/>
                      <a:tailEnd type="none" w="med" len="med"/>
                    </a:lnR>
                  </a:tcPr>
                </a:tc>
              </a:tr>
              <a:tr h="370840">
                <a:tc>
                  <a:txBody>
                    <a:bodyPr/>
                    <a:lstStyle/>
                    <a:p>
                      <a:r>
                        <a:rPr lang="en-US" dirty="0" smtClean="0">
                          <a:solidFill>
                            <a:schemeClr val="accent1">
                              <a:lumMod val="60000"/>
                              <a:lumOff val="40000"/>
                            </a:schemeClr>
                          </a:solidFill>
                        </a:rPr>
                        <a:t>Class</a:t>
                      </a:r>
                      <a:endParaRPr lang="pt-PT" dirty="0">
                        <a:solidFill>
                          <a:schemeClr val="accent1">
                            <a:lumMod val="60000"/>
                            <a:lumOff val="40000"/>
                          </a:schemeClr>
                        </a:solidFill>
                      </a:endParaRPr>
                    </a:p>
                  </a:txBody>
                  <a:tcPr>
                    <a:lnL w="57150" cap="flat" cmpd="sng" algn="ctr">
                      <a:solidFill>
                        <a:srgbClr val="DBF5F9"/>
                      </a:solidFill>
                      <a:prstDash val="solid"/>
                      <a:round/>
                      <a:headEnd type="none" w="med" len="med"/>
                      <a:tailEnd type="none" w="med" len="med"/>
                    </a:lnL>
                  </a:tcPr>
                </a:tc>
                <a:tc>
                  <a:txBody>
                    <a:bodyPr/>
                    <a:lstStyle/>
                    <a:p>
                      <a:r>
                        <a:rPr lang="pt-PT" dirty="0" err="1" smtClean="0">
                          <a:solidFill>
                            <a:schemeClr val="bg2">
                              <a:lumMod val="75000"/>
                            </a:schemeClr>
                          </a:solidFill>
                        </a:rPr>
                        <a:t>Mammalia</a:t>
                      </a:r>
                      <a:endParaRPr lang="pt-PT" dirty="0">
                        <a:solidFill>
                          <a:schemeClr val="bg2">
                            <a:lumMod val="75000"/>
                          </a:schemeClr>
                        </a:solidFill>
                      </a:endParaRPr>
                    </a:p>
                  </a:txBody>
                  <a:tcPr>
                    <a:lnR w="57150" cap="flat" cmpd="sng" algn="ctr">
                      <a:solidFill>
                        <a:srgbClr val="DBF5F9"/>
                      </a:solidFill>
                      <a:prstDash val="solid"/>
                      <a:round/>
                      <a:headEnd type="none" w="med" len="med"/>
                      <a:tailEnd type="none" w="med" len="med"/>
                    </a:lnR>
                  </a:tcPr>
                </a:tc>
              </a:tr>
              <a:tr h="370840">
                <a:tc>
                  <a:txBody>
                    <a:bodyPr/>
                    <a:lstStyle/>
                    <a:p>
                      <a:r>
                        <a:rPr lang="en-US" dirty="0" smtClean="0">
                          <a:solidFill>
                            <a:schemeClr val="accent1">
                              <a:lumMod val="60000"/>
                              <a:lumOff val="40000"/>
                            </a:schemeClr>
                          </a:solidFill>
                        </a:rPr>
                        <a:t>Order</a:t>
                      </a:r>
                      <a:endParaRPr lang="pt-PT" dirty="0">
                        <a:solidFill>
                          <a:schemeClr val="accent1">
                            <a:lumMod val="60000"/>
                            <a:lumOff val="40000"/>
                          </a:schemeClr>
                        </a:solidFill>
                      </a:endParaRPr>
                    </a:p>
                  </a:txBody>
                  <a:tcPr>
                    <a:lnL w="57150" cap="flat" cmpd="sng" algn="ctr">
                      <a:solidFill>
                        <a:srgbClr val="DBF5F9"/>
                      </a:solidFill>
                      <a:prstDash val="solid"/>
                      <a:round/>
                      <a:headEnd type="none" w="med" len="med"/>
                      <a:tailEnd type="none" w="med" len="med"/>
                    </a:lnL>
                  </a:tcPr>
                </a:tc>
                <a:tc>
                  <a:txBody>
                    <a:bodyPr/>
                    <a:lstStyle/>
                    <a:p>
                      <a:r>
                        <a:rPr lang="pt-PT" dirty="0" err="1" smtClean="0">
                          <a:solidFill>
                            <a:schemeClr val="bg2">
                              <a:lumMod val="75000"/>
                            </a:schemeClr>
                          </a:solidFill>
                        </a:rPr>
                        <a:t>Carnivora</a:t>
                      </a:r>
                      <a:endParaRPr lang="pt-PT" dirty="0">
                        <a:solidFill>
                          <a:schemeClr val="bg2">
                            <a:lumMod val="75000"/>
                          </a:schemeClr>
                        </a:solidFill>
                      </a:endParaRPr>
                    </a:p>
                  </a:txBody>
                  <a:tcPr>
                    <a:lnR w="57150" cap="flat" cmpd="sng" algn="ctr">
                      <a:solidFill>
                        <a:srgbClr val="DBF5F9"/>
                      </a:solidFill>
                      <a:prstDash val="solid"/>
                      <a:round/>
                      <a:headEnd type="none" w="med" len="med"/>
                      <a:tailEnd type="none" w="med" len="med"/>
                    </a:lnR>
                  </a:tcPr>
                </a:tc>
              </a:tr>
              <a:tr h="370840">
                <a:tc>
                  <a:txBody>
                    <a:bodyPr/>
                    <a:lstStyle/>
                    <a:p>
                      <a:r>
                        <a:rPr lang="en-US" dirty="0" smtClean="0">
                          <a:solidFill>
                            <a:schemeClr val="accent1">
                              <a:lumMod val="60000"/>
                              <a:lumOff val="40000"/>
                            </a:schemeClr>
                          </a:solidFill>
                        </a:rPr>
                        <a:t>Suborder</a:t>
                      </a:r>
                      <a:endParaRPr lang="pt-PT" dirty="0">
                        <a:solidFill>
                          <a:schemeClr val="accent1">
                            <a:lumMod val="60000"/>
                            <a:lumOff val="40000"/>
                          </a:schemeClr>
                        </a:solidFill>
                      </a:endParaRPr>
                    </a:p>
                  </a:txBody>
                  <a:tcPr>
                    <a:lnL w="57150" cap="flat" cmpd="sng" algn="ctr">
                      <a:solidFill>
                        <a:srgbClr val="DBF5F9"/>
                      </a:solidFill>
                      <a:prstDash val="solid"/>
                      <a:round/>
                      <a:headEnd type="none" w="med" len="med"/>
                      <a:tailEnd type="none" w="med" len="med"/>
                    </a:lnL>
                  </a:tcPr>
                </a:tc>
                <a:tc>
                  <a:txBody>
                    <a:bodyPr/>
                    <a:lstStyle/>
                    <a:p>
                      <a:r>
                        <a:rPr lang="pt-PT" dirty="0" err="1" smtClean="0">
                          <a:solidFill>
                            <a:schemeClr val="bg2">
                              <a:lumMod val="75000"/>
                            </a:schemeClr>
                          </a:solidFill>
                        </a:rPr>
                        <a:t>Pinnipedia</a:t>
                      </a:r>
                      <a:endParaRPr lang="pt-PT" dirty="0">
                        <a:solidFill>
                          <a:schemeClr val="bg2">
                            <a:lumMod val="75000"/>
                          </a:schemeClr>
                        </a:solidFill>
                      </a:endParaRPr>
                    </a:p>
                  </a:txBody>
                  <a:tcPr>
                    <a:lnR w="57150" cap="flat" cmpd="sng" algn="ctr">
                      <a:solidFill>
                        <a:srgbClr val="DBF5F9"/>
                      </a:solidFill>
                      <a:prstDash val="solid"/>
                      <a:round/>
                      <a:headEnd type="none" w="med" len="med"/>
                      <a:tailEnd type="none" w="med" len="med"/>
                    </a:lnR>
                  </a:tcPr>
                </a:tc>
              </a:tr>
              <a:tr h="370840">
                <a:tc>
                  <a:txBody>
                    <a:bodyPr/>
                    <a:lstStyle/>
                    <a:p>
                      <a:r>
                        <a:rPr lang="en-US" dirty="0" smtClean="0">
                          <a:solidFill>
                            <a:schemeClr val="accent1">
                              <a:lumMod val="60000"/>
                              <a:lumOff val="40000"/>
                            </a:schemeClr>
                          </a:solidFill>
                        </a:rPr>
                        <a:t>Family</a:t>
                      </a:r>
                      <a:endParaRPr lang="pt-PT" dirty="0">
                        <a:solidFill>
                          <a:schemeClr val="accent1">
                            <a:lumMod val="60000"/>
                            <a:lumOff val="40000"/>
                          </a:schemeClr>
                        </a:solidFill>
                      </a:endParaRPr>
                    </a:p>
                  </a:txBody>
                  <a:tcPr>
                    <a:lnL w="57150" cap="flat" cmpd="sng" algn="ctr">
                      <a:solidFill>
                        <a:srgbClr val="DBF5F9"/>
                      </a:solidFill>
                      <a:prstDash val="solid"/>
                      <a:round/>
                      <a:headEnd type="none" w="med" len="med"/>
                      <a:tailEnd type="none" w="med" len="med"/>
                    </a:lnL>
                  </a:tcPr>
                </a:tc>
                <a:tc>
                  <a:txBody>
                    <a:bodyPr/>
                    <a:lstStyle/>
                    <a:p>
                      <a:r>
                        <a:rPr lang="pt-PT" dirty="0" err="1" smtClean="0">
                          <a:solidFill>
                            <a:schemeClr val="bg2">
                              <a:lumMod val="75000"/>
                            </a:schemeClr>
                          </a:solidFill>
                        </a:rPr>
                        <a:t>Phocidae</a:t>
                      </a:r>
                      <a:endParaRPr lang="pt-PT" dirty="0">
                        <a:solidFill>
                          <a:schemeClr val="bg2">
                            <a:lumMod val="75000"/>
                          </a:schemeClr>
                        </a:solidFill>
                      </a:endParaRPr>
                    </a:p>
                  </a:txBody>
                  <a:tcPr>
                    <a:lnR w="57150" cap="flat" cmpd="sng" algn="ctr">
                      <a:solidFill>
                        <a:srgbClr val="DBF5F9"/>
                      </a:solidFill>
                      <a:prstDash val="solid"/>
                      <a:round/>
                      <a:headEnd type="none" w="med" len="med"/>
                      <a:tailEnd type="none" w="med" len="med"/>
                    </a:lnR>
                  </a:tcPr>
                </a:tc>
              </a:tr>
              <a:tr h="370840">
                <a:tc>
                  <a:txBody>
                    <a:bodyPr/>
                    <a:lstStyle/>
                    <a:p>
                      <a:r>
                        <a:rPr lang="en-US" dirty="0" smtClean="0">
                          <a:solidFill>
                            <a:schemeClr val="accent1">
                              <a:lumMod val="60000"/>
                              <a:lumOff val="40000"/>
                            </a:schemeClr>
                          </a:solidFill>
                        </a:rPr>
                        <a:t>Genus</a:t>
                      </a:r>
                      <a:endParaRPr lang="pt-PT" dirty="0">
                        <a:solidFill>
                          <a:schemeClr val="accent1">
                            <a:lumMod val="60000"/>
                            <a:lumOff val="40000"/>
                          </a:schemeClr>
                        </a:solidFill>
                      </a:endParaRPr>
                    </a:p>
                  </a:txBody>
                  <a:tcPr>
                    <a:lnL w="57150" cap="flat" cmpd="sng" algn="ctr">
                      <a:solidFill>
                        <a:srgbClr val="DBF5F9"/>
                      </a:solidFill>
                      <a:prstDash val="solid"/>
                      <a:round/>
                      <a:headEnd type="none" w="med" len="med"/>
                      <a:tailEnd type="none" w="med" len="med"/>
                    </a:lnL>
                  </a:tcPr>
                </a:tc>
                <a:tc>
                  <a:txBody>
                    <a:bodyPr/>
                    <a:lstStyle/>
                    <a:p>
                      <a:r>
                        <a:rPr lang="pt-PT" dirty="0" err="1" smtClean="0">
                          <a:solidFill>
                            <a:schemeClr val="bg2">
                              <a:lumMod val="75000"/>
                            </a:schemeClr>
                          </a:solidFill>
                        </a:rPr>
                        <a:t>Monachus</a:t>
                      </a:r>
                      <a:endParaRPr lang="pt-PT" dirty="0">
                        <a:solidFill>
                          <a:schemeClr val="bg2">
                            <a:lumMod val="75000"/>
                          </a:schemeClr>
                        </a:solidFill>
                      </a:endParaRPr>
                    </a:p>
                  </a:txBody>
                  <a:tcPr>
                    <a:lnR w="57150" cap="flat" cmpd="sng" algn="ctr">
                      <a:solidFill>
                        <a:srgbClr val="DBF5F9"/>
                      </a:solidFill>
                      <a:prstDash val="solid"/>
                      <a:round/>
                      <a:headEnd type="none" w="med" len="med"/>
                      <a:tailEnd type="none" w="med" len="med"/>
                    </a:lnR>
                  </a:tcPr>
                </a:tc>
              </a:tr>
              <a:tr h="370840">
                <a:tc>
                  <a:txBody>
                    <a:bodyPr/>
                    <a:lstStyle/>
                    <a:p>
                      <a:r>
                        <a:rPr lang="en-US" dirty="0" smtClean="0">
                          <a:solidFill>
                            <a:schemeClr val="accent1">
                              <a:lumMod val="60000"/>
                              <a:lumOff val="40000"/>
                            </a:schemeClr>
                          </a:solidFill>
                        </a:rPr>
                        <a:t>Species</a:t>
                      </a:r>
                      <a:endParaRPr lang="pt-PT" dirty="0">
                        <a:solidFill>
                          <a:schemeClr val="accent1">
                            <a:lumMod val="60000"/>
                            <a:lumOff val="40000"/>
                          </a:schemeClr>
                        </a:solidFill>
                      </a:endParaRPr>
                    </a:p>
                  </a:txBody>
                  <a:tcPr>
                    <a:lnL w="57150" cap="flat" cmpd="sng" algn="ctr">
                      <a:solidFill>
                        <a:srgbClr val="DBF5F9"/>
                      </a:solidFill>
                      <a:prstDash val="solid"/>
                      <a:round/>
                      <a:headEnd type="none" w="med" len="med"/>
                      <a:tailEnd type="none" w="med" len="med"/>
                    </a:lnL>
                    <a:lnB w="57150" cap="flat" cmpd="sng" algn="ctr">
                      <a:solidFill>
                        <a:srgbClr val="DBF5F9"/>
                      </a:solidFill>
                      <a:prstDash val="solid"/>
                      <a:round/>
                      <a:headEnd type="none" w="med" len="med"/>
                      <a:tailEnd type="none" w="med" len="med"/>
                    </a:lnB>
                  </a:tcPr>
                </a:tc>
                <a:tc>
                  <a:txBody>
                    <a:bodyPr/>
                    <a:lstStyle/>
                    <a:p>
                      <a:r>
                        <a:rPr lang="pt-PT" b="1" i="1" dirty="0" smtClean="0">
                          <a:solidFill>
                            <a:schemeClr val="bg2">
                              <a:lumMod val="75000"/>
                            </a:schemeClr>
                          </a:solidFill>
                        </a:rPr>
                        <a:t>M.</a:t>
                      </a:r>
                      <a:r>
                        <a:rPr lang="pt-PT" b="1" i="1" baseline="0" dirty="0" smtClean="0">
                          <a:solidFill>
                            <a:schemeClr val="bg2">
                              <a:lumMod val="75000"/>
                            </a:schemeClr>
                          </a:solidFill>
                        </a:rPr>
                        <a:t> </a:t>
                      </a:r>
                      <a:r>
                        <a:rPr lang="pt-PT" b="1" i="1" baseline="0" dirty="0" err="1" smtClean="0">
                          <a:solidFill>
                            <a:schemeClr val="bg2">
                              <a:lumMod val="75000"/>
                            </a:schemeClr>
                          </a:solidFill>
                        </a:rPr>
                        <a:t>monachus</a:t>
                      </a:r>
                      <a:endParaRPr lang="pt-PT" b="1" i="1" dirty="0">
                        <a:solidFill>
                          <a:schemeClr val="bg2">
                            <a:lumMod val="75000"/>
                          </a:schemeClr>
                        </a:solidFill>
                      </a:endParaRPr>
                    </a:p>
                  </a:txBody>
                  <a:tcPr>
                    <a:lnR w="57150" cap="flat" cmpd="sng" algn="ctr">
                      <a:solidFill>
                        <a:srgbClr val="DBF5F9"/>
                      </a:solidFill>
                      <a:prstDash val="solid"/>
                      <a:round/>
                      <a:headEnd type="none" w="med" len="med"/>
                      <a:tailEnd type="none" w="med" len="med"/>
                    </a:lnR>
                    <a:lnB w="57150" cap="flat" cmpd="sng" algn="ctr">
                      <a:solidFill>
                        <a:srgbClr val="DBF5F9"/>
                      </a:solidFill>
                      <a:prstDash val="solid"/>
                      <a:round/>
                      <a:headEnd type="none" w="med" len="med"/>
                      <a:tailEnd type="none" w="med" len="med"/>
                    </a:lnB>
                  </a:tcPr>
                </a:tc>
              </a:tr>
            </a:tbl>
          </a:graphicData>
        </a:graphic>
      </p:graphicFrame>
      <p:sp>
        <p:nvSpPr>
          <p:cNvPr id="7" name="TextBox 6"/>
          <p:cNvSpPr txBox="1"/>
          <p:nvPr/>
        </p:nvSpPr>
        <p:spPr>
          <a:xfrm>
            <a:off x="136080" y="5535186"/>
            <a:ext cx="5511059" cy="830997"/>
          </a:xfrm>
          <a:prstGeom prst="rect">
            <a:avLst/>
          </a:prstGeom>
          <a:noFill/>
        </p:spPr>
        <p:txBody>
          <a:bodyPr wrap="square" rtlCol="0">
            <a:spAutoFit/>
          </a:bodyPr>
          <a:lstStyle/>
          <a:p>
            <a:r>
              <a:rPr lang="pt-PT" sz="1600" dirty="0" err="1"/>
              <a:t>Monk</a:t>
            </a:r>
            <a:r>
              <a:rPr lang="pt-PT" sz="1600" dirty="0"/>
              <a:t> </a:t>
            </a:r>
            <a:r>
              <a:rPr lang="pt-PT" sz="1600" dirty="0" err="1"/>
              <a:t>seals</a:t>
            </a:r>
            <a:r>
              <a:rPr lang="pt-PT" sz="1600" dirty="0"/>
              <a:t> </a:t>
            </a:r>
            <a:r>
              <a:rPr lang="pt-PT" sz="1600" dirty="0" err="1"/>
              <a:t>were</a:t>
            </a:r>
            <a:r>
              <a:rPr lang="pt-PT" sz="1600" dirty="0"/>
              <a:t> </a:t>
            </a:r>
            <a:r>
              <a:rPr lang="pt-PT" sz="1600" dirty="0" err="1"/>
              <a:t>named</a:t>
            </a:r>
            <a:r>
              <a:rPr lang="pt-PT" sz="1600" dirty="0"/>
              <a:t> </a:t>
            </a:r>
            <a:r>
              <a:rPr lang="pt-PT" sz="1600" dirty="0" err="1"/>
              <a:t>by</a:t>
            </a:r>
            <a:r>
              <a:rPr lang="pt-PT" sz="1600" dirty="0"/>
              <a:t> </a:t>
            </a:r>
            <a:r>
              <a:rPr lang="pt-PT" sz="1600" dirty="0" err="1"/>
              <a:t>Johann</a:t>
            </a:r>
            <a:r>
              <a:rPr lang="pt-PT" sz="1600" dirty="0"/>
              <a:t> </a:t>
            </a:r>
            <a:r>
              <a:rPr lang="pt-PT" sz="1600" dirty="0" err="1"/>
              <a:t>Hermann</a:t>
            </a:r>
            <a:r>
              <a:rPr lang="pt-PT" sz="1600" dirty="0"/>
              <a:t> </a:t>
            </a:r>
            <a:r>
              <a:rPr lang="pt-PT" sz="1600" dirty="0" err="1"/>
              <a:t>in</a:t>
            </a:r>
            <a:r>
              <a:rPr lang="pt-PT" sz="1600" dirty="0"/>
              <a:t> </a:t>
            </a:r>
            <a:r>
              <a:rPr lang="pt-PT" sz="1600" dirty="0" err="1"/>
              <a:t>the</a:t>
            </a:r>
            <a:r>
              <a:rPr lang="pt-PT" sz="1600" dirty="0"/>
              <a:t> </a:t>
            </a:r>
            <a:r>
              <a:rPr lang="pt-PT" sz="1600" dirty="0" err="1"/>
              <a:t>eighteenth</a:t>
            </a:r>
            <a:r>
              <a:rPr lang="pt-PT" sz="1600" dirty="0"/>
              <a:t> </a:t>
            </a:r>
            <a:r>
              <a:rPr lang="pt-PT" sz="1600" dirty="0" err="1"/>
              <a:t>century</a:t>
            </a:r>
            <a:r>
              <a:rPr lang="pt-PT" sz="1600" dirty="0"/>
              <a:t> </a:t>
            </a:r>
            <a:r>
              <a:rPr lang="pt-PT" sz="1600" dirty="0" err="1"/>
              <a:t>after</a:t>
            </a:r>
            <a:r>
              <a:rPr lang="pt-PT" sz="1600" dirty="0"/>
              <a:t> </a:t>
            </a:r>
            <a:r>
              <a:rPr lang="pt-PT" sz="1600" dirty="0" err="1"/>
              <a:t>he</a:t>
            </a:r>
            <a:r>
              <a:rPr lang="pt-PT" sz="1600" dirty="0"/>
              <a:t> </a:t>
            </a:r>
            <a:r>
              <a:rPr lang="pt-PT" sz="1600" dirty="0" err="1"/>
              <a:t>watched</a:t>
            </a:r>
            <a:r>
              <a:rPr lang="pt-PT" sz="1600" dirty="0"/>
              <a:t> a </a:t>
            </a:r>
            <a:r>
              <a:rPr lang="pt-PT" sz="1600" dirty="0" err="1"/>
              <a:t>captured</a:t>
            </a:r>
            <a:r>
              <a:rPr lang="pt-PT" sz="1600" dirty="0"/>
              <a:t> individual </a:t>
            </a:r>
            <a:r>
              <a:rPr lang="pt-PT" sz="1600" dirty="0" err="1"/>
              <a:t>arching</a:t>
            </a:r>
            <a:r>
              <a:rPr lang="pt-PT" sz="1600" dirty="0"/>
              <a:t> </a:t>
            </a:r>
            <a:r>
              <a:rPr lang="pt-PT" sz="1600" dirty="0" err="1"/>
              <a:t>itself</a:t>
            </a:r>
            <a:r>
              <a:rPr lang="pt-PT" sz="1600" dirty="0"/>
              <a:t> </a:t>
            </a:r>
            <a:r>
              <a:rPr lang="pt-PT" sz="1600" dirty="0" err="1"/>
              <a:t>up</a:t>
            </a:r>
            <a:r>
              <a:rPr lang="pt-PT" sz="1600" dirty="0"/>
              <a:t> </a:t>
            </a:r>
            <a:r>
              <a:rPr lang="pt-PT" sz="1600" dirty="0" err="1"/>
              <a:t>against</a:t>
            </a:r>
            <a:r>
              <a:rPr lang="pt-PT" sz="1600" dirty="0"/>
              <a:t> </a:t>
            </a:r>
            <a:r>
              <a:rPr lang="pt-PT" sz="1600" dirty="0" err="1"/>
              <a:t>the</a:t>
            </a:r>
            <a:r>
              <a:rPr lang="pt-PT" sz="1600" dirty="0"/>
              <a:t> </a:t>
            </a:r>
            <a:r>
              <a:rPr lang="pt-PT" sz="1600" dirty="0" err="1"/>
              <a:t>edge</a:t>
            </a:r>
            <a:r>
              <a:rPr lang="pt-PT" sz="1600" dirty="0"/>
              <a:t> </a:t>
            </a:r>
            <a:r>
              <a:rPr lang="pt-PT" sz="1600" dirty="0" err="1"/>
              <a:t>of</a:t>
            </a:r>
            <a:r>
              <a:rPr lang="pt-PT" sz="1600" dirty="0"/>
              <a:t> </a:t>
            </a:r>
            <a:r>
              <a:rPr lang="pt-PT" sz="1600" dirty="0" err="1"/>
              <a:t>its</a:t>
            </a:r>
            <a:r>
              <a:rPr lang="pt-PT" sz="1600" dirty="0"/>
              <a:t> </a:t>
            </a:r>
            <a:r>
              <a:rPr lang="pt-PT" sz="1600" dirty="0" err="1"/>
              <a:t>container</a:t>
            </a:r>
            <a:r>
              <a:rPr lang="pt-PT" sz="1600" dirty="0"/>
              <a:t>. </a:t>
            </a:r>
          </a:p>
        </p:txBody>
      </p:sp>
      <p:sp>
        <p:nvSpPr>
          <p:cNvPr id="8" name="Content Placeholder 2"/>
          <p:cNvSpPr>
            <a:spLocks noGrp="1"/>
          </p:cNvSpPr>
          <p:nvPr>
            <p:ph idx="1"/>
          </p:nvPr>
        </p:nvSpPr>
        <p:spPr>
          <a:xfrm>
            <a:off x="2044583" y="695435"/>
            <a:ext cx="4979595" cy="646519"/>
          </a:xfrm>
          <a:solidFill>
            <a:schemeClr val="accent1">
              <a:lumMod val="20000"/>
              <a:lumOff val="80000"/>
            </a:schemeClr>
          </a:solidFill>
        </p:spPr>
        <p:txBody>
          <a:bodyPr anchor="ctr">
            <a:normAutofit fontScale="77500" lnSpcReduction="20000"/>
          </a:bodyPr>
          <a:lstStyle/>
          <a:p>
            <a:pPr algn="ctr">
              <a:buNone/>
            </a:pPr>
            <a:r>
              <a:rPr lang="pt-PT" dirty="0" smtClean="0"/>
              <a:t> </a:t>
            </a:r>
            <a:r>
              <a:rPr lang="pt-PT" sz="3355" dirty="0" err="1" smtClean="0">
                <a:solidFill>
                  <a:schemeClr val="tx2">
                    <a:lumMod val="25000"/>
                  </a:schemeClr>
                </a:solidFill>
              </a:rPr>
              <a:t>The</a:t>
            </a:r>
            <a:r>
              <a:rPr lang="pt-PT" sz="3355" dirty="0" smtClean="0">
                <a:solidFill>
                  <a:schemeClr val="tx2">
                    <a:lumMod val="25000"/>
                  </a:schemeClr>
                </a:solidFill>
              </a:rPr>
              <a:t> </a:t>
            </a:r>
            <a:r>
              <a:rPr lang="pt-PT" sz="3355" dirty="0" err="1" smtClean="0">
                <a:solidFill>
                  <a:schemeClr val="tx2">
                    <a:lumMod val="25000"/>
                  </a:schemeClr>
                </a:solidFill>
              </a:rPr>
              <a:t>mediterranean</a:t>
            </a:r>
            <a:r>
              <a:rPr lang="pt-PT" sz="3355" dirty="0" smtClean="0">
                <a:solidFill>
                  <a:schemeClr val="tx2">
                    <a:lumMod val="25000"/>
                  </a:schemeClr>
                </a:solidFill>
              </a:rPr>
              <a:t> </a:t>
            </a:r>
            <a:r>
              <a:rPr lang="pt-PT" sz="3355" dirty="0" err="1" smtClean="0">
                <a:solidFill>
                  <a:schemeClr val="tx2">
                    <a:lumMod val="25000"/>
                  </a:schemeClr>
                </a:solidFill>
              </a:rPr>
              <a:t>monk</a:t>
            </a:r>
            <a:r>
              <a:rPr lang="pt-PT" sz="3355" dirty="0" smtClean="0">
                <a:solidFill>
                  <a:schemeClr val="tx2">
                    <a:lumMod val="25000"/>
                  </a:schemeClr>
                </a:solidFill>
              </a:rPr>
              <a:t> </a:t>
            </a:r>
            <a:r>
              <a:rPr lang="pt-PT" sz="3355" dirty="0" err="1" smtClean="0">
                <a:solidFill>
                  <a:schemeClr val="tx2">
                    <a:lumMod val="25000"/>
                  </a:schemeClr>
                </a:solidFill>
              </a:rPr>
              <a:t>seal</a:t>
            </a:r>
            <a:endParaRPr lang="pt-PT" sz="3355" dirty="0">
              <a:solidFill>
                <a:schemeClr val="tx2">
                  <a:lumMod val="25000"/>
                </a:schemeClr>
              </a:solidFill>
            </a:endParaRPr>
          </a:p>
        </p:txBody>
      </p:sp>
      <p:pic>
        <p:nvPicPr>
          <p:cNvPr id="9" name="Picture 8" descr="Male-Mediterranean-monk-seal.jpg"/>
          <p:cNvPicPr>
            <a:picLocks noChangeAspect="1"/>
          </p:cNvPicPr>
          <p:nvPr/>
        </p:nvPicPr>
        <p:blipFill>
          <a:blip r:embed="rId2"/>
          <a:stretch>
            <a:fillRect/>
          </a:stretch>
        </p:blipFill>
        <p:spPr>
          <a:xfrm>
            <a:off x="136080" y="1987036"/>
            <a:ext cx="4647388" cy="30958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15"/>
            <a:ext cx="8229600" cy="1143000"/>
          </a:xfrm>
        </p:spPr>
        <p:txBody>
          <a:bodyPr>
            <a:normAutofit fontScale="90000"/>
          </a:bodyPr>
          <a:lstStyle/>
          <a:p>
            <a:r>
              <a:rPr lang="en-US" dirty="0" smtClean="0"/>
              <a:t>Do you know where these seals live?</a:t>
            </a:r>
            <a:endParaRPr lang="pt-PT" dirty="0"/>
          </a:p>
        </p:txBody>
      </p:sp>
      <p:sp>
        <p:nvSpPr>
          <p:cNvPr id="3" name="Content Placeholder 2"/>
          <p:cNvSpPr>
            <a:spLocks noGrp="1"/>
          </p:cNvSpPr>
          <p:nvPr>
            <p:ph idx="1"/>
          </p:nvPr>
        </p:nvSpPr>
        <p:spPr>
          <a:xfrm>
            <a:off x="645237" y="1653726"/>
            <a:ext cx="8229600" cy="1001537"/>
          </a:xfrm>
        </p:spPr>
        <p:txBody>
          <a:bodyPr/>
          <a:lstStyle/>
          <a:p>
            <a:pPr>
              <a:buNone/>
            </a:pPr>
            <a:r>
              <a:rPr lang="en-US" dirty="0" smtClean="0"/>
              <a:t>True seals are marine mammals that have two different </a:t>
            </a:r>
            <a:r>
              <a:rPr lang="en-US" u="sng" dirty="0" smtClean="0"/>
              <a:t>habitats</a:t>
            </a:r>
            <a:r>
              <a:rPr lang="en-US" dirty="0" smtClean="0"/>
              <a:t>: one on land – or ice – and one in water.</a:t>
            </a:r>
            <a:endParaRPr lang="pt-PT" dirty="0"/>
          </a:p>
        </p:txBody>
      </p:sp>
      <p:pic>
        <p:nvPicPr>
          <p:cNvPr id="5" name="Picture 4" descr="2 16 Weddell Seal rev 20050731 l.jpg"/>
          <p:cNvPicPr>
            <a:picLocks noChangeAspect="1"/>
          </p:cNvPicPr>
          <p:nvPr/>
        </p:nvPicPr>
        <p:blipFill>
          <a:blip r:embed="rId2"/>
          <a:stretch>
            <a:fillRect/>
          </a:stretch>
        </p:blipFill>
        <p:spPr>
          <a:xfrm>
            <a:off x="758530" y="2937017"/>
            <a:ext cx="3750650" cy="2500433"/>
          </a:xfrm>
          <a:prstGeom prst="rect">
            <a:avLst/>
          </a:prstGeom>
        </p:spPr>
      </p:pic>
      <p:pic>
        <p:nvPicPr>
          <p:cNvPr id="6" name="Picture 5" descr="Mediterranean-monk-seal-juvenile-female-hunting.jpg"/>
          <p:cNvPicPr>
            <a:picLocks noChangeAspect="1"/>
          </p:cNvPicPr>
          <p:nvPr/>
        </p:nvPicPr>
        <p:blipFill>
          <a:blip r:embed="rId3"/>
          <a:stretch>
            <a:fillRect/>
          </a:stretch>
        </p:blipFill>
        <p:spPr>
          <a:xfrm>
            <a:off x="4852633" y="2883305"/>
            <a:ext cx="3834167" cy="2554145"/>
          </a:xfrm>
          <a:prstGeom prst="rect">
            <a:avLst/>
          </a:prstGeom>
        </p:spPr>
      </p:pic>
      <p:sp>
        <p:nvSpPr>
          <p:cNvPr id="7" name="TextBox 6"/>
          <p:cNvSpPr txBox="1"/>
          <p:nvPr/>
        </p:nvSpPr>
        <p:spPr>
          <a:xfrm>
            <a:off x="1009387" y="5530610"/>
            <a:ext cx="3750650" cy="646331"/>
          </a:xfrm>
          <a:prstGeom prst="rect">
            <a:avLst/>
          </a:prstGeom>
          <a:noFill/>
        </p:spPr>
        <p:txBody>
          <a:bodyPr wrap="square" rtlCol="0">
            <a:spAutoFit/>
          </a:bodyPr>
          <a:lstStyle/>
          <a:p>
            <a:r>
              <a:rPr lang="pt-PT" dirty="0" err="1" smtClean="0"/>
              <a:t>Weddell</a:t>
            </a:r>
            <a:r>
              <a:rPr lang="pt-PT" dirty="0" smtClean="0"/>
              <a:t> </a:t>
            </a:r>
            <a:r>
              <a:rPr lang="pt-PT" dirty="0" err="1" smtClean="0"/>
              <a:t>seal</a:t>
            </a:r>
            <a:r>
              <a:rPr lang="pt-PT" dirty="0" smtClean="0"/>
              <a:t> </a:t>
            </a:r>
            <a:r>
              <a:rPr lang="en-US" dirty="0"/>
              <a:t>at Whalers Bay, Deception Island</a:t>
            </a:r>
            <a:r>
              <a:rPr lang="pt-PT" dirty="0" smtClean="0"/>
              <a:t> </a:t>
            </a:r>
            <a:endParaRPr lang="pt-PT" dirty="0"/>
          </a:p>
        </p:txBody>
      </p:sp>
      <p:sp>
        <p:nvSpPr>
          <p:cNvPr id="8" name="TextBox 7"/>
          <p:cNvSpPr txBox="1"/>
          <p:nvPr/>
        </p:nvSpPr>
        <p:spPr>
          <a:xfrm>
            <a:off x="5924118" y="5530610"/>
            <a:ext cx="2475795" cy="369332"/>
          </a:xfrm>
          <a:prstGeom prst="rect">
            <a:avLst/>
          </a:prstGeom>
          <a:noFill/>
        </p:spPr>
        <p:txBody>
          <a:bodyPr wrap="square" rtlCol="0">
            <a:spAutoFit/>
          </a:bodyPr>
          <a:lstStyle/>
          <a:p>
            <a:r>
              <a:rPr lang="pt-PT" dirty="0" err="1" smtClean="0"/>
              <a:t>Monk</a:t>
            </a:r>
            <a:r>
              <a:rPr lang="pt-PT" dirty="0" smtClean="0"/>
              <a:t> </a:t>
            </a:r>
            <a:r>
              <a:rPr lang="pt-PT" dirty="0" err="1" smtClean="0"/>
              <a:t>seal</a:t>
            </a:r>
            <a:r>
              <a:rPr lang="pt-PT" dirty="0" smtClean="0"/>
              <a:t> </a:t>
            </a:r>
            <a:r>
              <a:rPr lang="pt-PT" dirty="0" err="1" smtClean="0"/>
              <a:t>in</a:t>
            </a:r>
            <a:r>
              <a:rPr lang="pt-PT" dirty="0" smtClean="0"/>
              <a:t> </a:t>
            </a:r>
            <a:r>
              <a:rPr lang="pt-PT" dirty="0" err="1" smtClean="0"/>
              <a:t>water</a:t>
            </a:r>
            <a:r>
              <a:rPr lang="pt-PT" dirty="0" smtClean="0"/>
              <a:t> </a:t>
            </a:r>
            <a:endParaRPr lang="pt-PT" dirty="0"/>
          </a:p>
        </p:txBody>
      </p:sp>
      <p:sp>
        <p:nvSpPr>
          <p:cNvPr id="9" name="TextBox 8"/>
          <p:cNvSpPr txBox="1"/>
          <p:nvPr/>
        </p:nvSpPr>
        <p:spPr>
          <a:xfrm>
            <a:off x="758530" y="5191229"/>
            <a:ext cx="2033101" cy="246221"/>
          </a:xfrm>
          <a:prstGeom prst="rect">
            <a:avLst/>
          </a:prstGeom>
          <a:noFill/>
        </p:spPr>
        <p:txBody>
          <a:bodyPr wrap="square" rtlCol="0">
            <a:spAutoFit/>
          </a:bodyPr>
          <a:lstStyle/>
          <a:p>
            <a:r>
              <a:rPr lang="pt-PT" sz="1000" dirty="0" err="1" smtClean="0"/>
              <a:t>Brian</a:t>
            </a:r>
            <a:r>
              <a:rPr lang="pt-PT" sz="1000" dirty="0" smtClean="0"/>
              <a:t> </a:t>
            </a:r>
            <a:r>
              <a:rPr lang="pt-PT" sz="1000" dirty="0" err="1" smtClean="0"/>
              <a:t>Locket</a:t>
            </a:r>
            <a:r>
              <a:rPr lang="pt-PT" sz="1000" dirty="0" smtClean="0"/>
              <a:t>, </a:t>
            </a:r>
            <a:r>
              <a:rPr lang="pt-PT" sz="1000" dirty="0" err="1" smtClean="0"/>
              <a:t>Air-and-space.com</a:t>
            </a:r>
            <a:endParaRPr lang="pt-PT"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503"/>
            <a:ext cx="8229600" cy="1143000"/>
          </a:xfrm>
          <a:solidFill>
            <a:schemeClr val="tx2"/>
          </a:solidFill>
          <a:ln w="38100" cmpd="sng">
            <a:solidFill>
              <a:schemeClr val="bg2"/>
            </a:solidFill>
          </a:ln>
        </p:spPr>
        <p:txBody>
          <a:bodyPr anchor="ctr">
            <a:normAutofit/>
          </a:bodyPr>
          <a:lstStyle/>
          <a:p>
            <a:pPr algn="ctr"/>
            <a:r>
              <a:rPr lang="pt-PT" sz="3200" dirty="0" err="1" smtClean="0">
                <a:solidFill>
                  <a:schemeClr val="bg2"/>
                </a:solidFill>
              </a:rPr>
              <a:t>Where</a:t>
            </a:r>
            <a:r>
              <a:rPr lang="pt-PT" sz="3200" dirty="0" smtClean="0">
                <a:solidFill>
                  <a:schemeClr val="bg2"/>
                </a:solidFill>
              </a:rPr>
              <a:t> </a:t>
            </a:r>
            <a:r>
              <a:rPr lang="pt-PT" sz="3200" dirty="0" err="1" smtClean="0">
                <a:solidFill>
                  <a:schemeClr val="bg2"/>
                </a:solidFill>
              </a:rPr>
              <a:t>we</a:t>
            </a:r>
            <a:r>
              <a:rPr lang="pt-PT" sz="3200" dirty="0" smtClean="0">
                <a:solidFill>
                  <a:schemeClr val="bg2"/>
                </a:solidFill>
              </a:rPr>
              <a:t> </a:t>
            </a:r>
            <a:r>
              <a:rPr lang="pt-PT" sz="3200" dirty="0" err="1" smtClean="0">
                <a:solidFill>
                  <a:schemeClr val="bg2"/>
                </a:solidFill>
              </a:rPr>
              <a:t>can</a:t>
            </a:r>
            <a:r>
              <a:rPr lang="pt-PT" sz="3200" dirty="0" smtClean="0">
                <a:solidFill>
                  <a:schemeClr val="bg2"/>
                </a:solidFill>
              </a:rPr>
              <a:t> </a:t>
            </a:r>
            <a:r>
              <a:rPr lang="pt-PT" sz="3200" dirty="0" err="1" smtClean="0">
                <a:solidFill>
                  <a:schemeClr val="bg2"/>
                </a:solidFill>
              </a:rPr>
              <a:t>find</a:t>
            </a:r>
            <a:r>
              <a:rPr lang="pt-PT" sz="3200" dirty="0" smtClean="0">
                <a:solidFill>
                  <a:schemeClr val="bg2"/>
                </a:solidFill>
              </a:rPr>
              <a:t> </a:t>
            </a:r>
            <a:r>
              <a:rPr lang="pt-PT" sz="3200" dirty="0" err="1" smtClean="0">
                <a:solidFill>
                  <a:schemeClr val="bg2"/>
                </a:solidFill>
              </a:rPr>
              <a:t>an</a:t>
            </a:r>
            <a:r>
              <a:rPr lang="pt-PT" sz="3200" dirty="0" smtClean="0">
                <a:solidFill>
                  <a:schemeClr val="bg2"/>
                </a:solidFill>
              </a:rPr>
              <a:t> </a:t>
            </a:r>
            <a:r>
              <a:rPr lang="pt-PT" sz="3200" dirty="0" err="1" smtClean="0">
                <a:solidFill>
                  <a:schemeClr val="bg2"/>
                </a:solidFill>
              </a:rPr>
              <a:t>weddell</a:t>
            </a:r>
            <a:r>
              <a:rPr lang="pt-PT" sz="3200" dirty="0" smtClean="0">
                <a:solidFill>
                  <a:schemeClr val="bg2"/>
                </a:solidFill>
              </a:rPr>
              <a:t> </a:t>
            </a:r>
            <a:r>
              <a:rPr lang="pt-PT" sz="3200" dirty="0" err="1" smtClean="0">
                <a:solidFill>
                  <a:schemeClr val="bg2"/>
                </a:solidFill>
              </a:rPr>
              <a:t>seal</a:t>
            </a:r>
            <a:r>
              <a:rPr lang="pt-PT" sz="3200" dirty="0" smtClean="0">
                <a:solidFill>
                  <a:schemeClr val="bg2"/>
                </a:solidFill>
              </a:rPr>
              <a:t> </a:t>
            </a:r>
            <a:r>
              <a:rPr lang="pt-PT" sz="3200" dirty="0" err="1" smtClean="0">
                <a:solidFill>
                  <a:schemeClr val="bg2"/>
                </a:solidFill>
              </a:rPr>
              <a:t>and</a:t>
            </a:r>
            <a:r>
              <a:rPr lang="pt-PT" sz="3200" dirty="0" smtClean="0">
                <a:solidFill>
                  <a:schemeClr val="bg2"/>
                </a:solidFill>
              </a:rPr>
              <a:t> a </a:t>
            </a:r>
            <a:r>
              <a:rPr lang="pt-PT" sz="3200" dirty="0" err="1" smtClean="0">
                <a:solidFill>
                  <a:schemeClr val="bg2"/>
                </a:solidFill>
              </a:rPr>
              <a:t>monk</a:t>
            </a:r>
            <a:r>
              <a:rPr lang="pt-PT" sz="3200" dirty="0" smtClean="0">
                <a:solidFill>
                  <a:schemeClr val="bg2"/>
                </a:solidFill>
              </a:rPr>
              <a:t> </a:t>
            </a:r>
            <a:r>
              <a:rPr lang="pt-PT" sz="3200" dirty="0" err="1" smtClean="0">
                <a:solidFill>
                  <a:schemeClr val="bg2"/>
                </a:solidFill>
              </a:rPr>
              <a:t>seal</a:t>
            </a:r>
            <a:r>
              <a:rPr lang="pt-PT" sz="3200" dirty="0" smtClean="0">
                <a:solidFill>
                  <a:schemeClr val="bg2"/>
                </a:solidFill>
              </a:rPr>
              <a:t>? Do </a:t>
            </a:r>
            <a:r>
              <a:rPr lang="pt-PT" sz="3200" dirty="0" err="1" smtClean="0">
                <a:solidFill>
                  <a:schemeClr val="bg2"/>
                </a:solidFill>
              </a:rPr>
              <a:t>you</a:t>
            </a:r>
            <a:r>
              <a:rPr lang="pt-PT" sz="3200" dirty="0" smtClean="0">
                <a:solidFill>
                  <a:schemeClr val="bg2"/>
                </a:solidFill>
              </a:rPr>
              <a:t> </a:t>
            </a:r>
            <a:r>
              <a:rPr lang="pt-PT" sz="3200" dirty="0" err="1" smtClean="0">
                <a:solidFill>
                  <a:schemeClr val="bg2"/>
                </a:solidFill>
              </a:rPr>
              <a:t>have</a:t>
            </a:r>
            <a:r>
              <a:rPr lang="pt-PT" sz="3200" dirty="0" smtClean="0">
                <a:solidFill>
                  <a:schemeClr val="bg2"/>
                </a:solidFill>
              </a:rPr>
              <a:t> </a:t>
            </a:r>
            <a:r>
              <a:rPr lang="pt-PT" sz="3200" dirty="0" err="1" smtClean="0">
                <a:solidFill>
                  <a:schemeClr val="bg2"/>
                </a:solidFill>
              </a:rPr>
              <a:t>any</a:t>
            </a:r>
            <a:r>
              <a:rPr lang="pt-PT" sz="3200" dirty="0" smtClean="0">
                <a:solidFill>
                  <a:schemeClr val="bg2"/>
                </a:solidFill>
              </a:rPr>
              <a:t> ideia?</a:t>
            </a:r>
            <a:endParaRPr lang="pt-PT" sz="3200" dirty="0">
              <a:solidFill>
                <a:schemeClr val="bg2"/>
              </a:solidFill>
            </a:endParaRPr>
          </a:p>
        </p:txBody>
      </p:sp>
      <p:sp>
        <p:nvSpPr>
          <p:cNvPr id="3" name="Content Placeholder 2"/>
          <p:cNvSpPr>
            <a:spLocks noGrp="1"/>
          </p:cNvSpPr>
          <p:nvPr>
            <p:ph idx="1"/>
          </p:nvPr>
        </p:nvSpPr>
        <p:spPr>
          <a:xfrm>
            <a:off x="64487" y="1935480"/>
            <a:ext cx="8229600" cy="975077"/>
          </a:xfrm>
        </p:spPr>
        <p:txBody>
          <a:bodyPr/>
          <a:lstStyle/>
          <a:p>
            <a:pPr>
              <a:buNone/>
            </a:pPr>
            <a:r>
              <a:rPr lang="pt-PT" dirty="0" smtClean="0"/>
              <a:t>   </a:t>
            </a:r>
            <a:r>
              <a:rPr lang="pt-PT" sz="2800" dirty="0" err="1" smtClean="0"/>
              <a:t>They</a:t>
            </a:r>
            <a:r>
              <a:rPr lang="pt-PT" sz="2800" dirty="0" smtClean="0"/>
              <a:t> are </a:t>
            </a:r>
            <a:r>
              <a:rPr lang="pt-PT" sz="2800" dirty="0" err="1" smtClean="0"/>
              <a:t>from</a:t>
            </a:r>
            <a:r>
              <a:rPr lang="pt-PT" sz="2800" dirty="0" smtClean="0"/>
              <a:t> </a:t>
            </a:r>
            <a:r>
              <a:rPr lang="pt-PT" sz="2800" dirty="0" err="1" smtClean="0"/>
              <a:t>same</a:t>
            </a:r>
            <a:r>
              <a:rPr lang="pt-PT" sz="2800" dirty="0" smtClean="0"/>
              <a:t> </a:t>
            </a:r>
            <a:r>
              <a:rPr lang="pt-PT" sz="2800" dirty="0" err="1" smtClean="0"/>
              <a:t>family</a:t>
            </a:r>
            <a:r>
              <a:rPr lang="pt-PT" sz="2800" dirty="0" smtClean="0"/>
              <a:t>. </a:t>
            </a:r>
            <a:r>
              <a:rPr lang="pt-PT" sz="2800" dirty="0" err="1" smtClean="0"/>
              <a:t>Should</a:t>
            </a:r>
            <a:r>
              <a:rPr lang="pt-PT" sz="2800" dirty="0" smtClean="0"/>
              <a:t> </a:t>
            </a:r>
            <a:r>
              <a:rPr lang="pt-PT" sz="2800" dirty="0" err="1" smtClean="0"/>
              <a:t>they</a:t>
            </a:r>
            <a:r>
              <a:rPr lang="pt-PT" sz="2800" dirty="0" smtClean="0"/>
              <a:t> </a:t>
            </a:r>
            <a:r>
              <a:rPr lang="pt-PT" sz="2800" dirty="0" err="1" smtClean="0"/>
              <a:t>live</a:t>
            </a:r>
            <a:r>
              <a:rPr lang="pt-PT" sz="2800" dirty="0" smtClean="0"/>
              <a:t> </a:t>
            </a:r>
            <a:r>
              <a:rPr lang="pt-PT" sz="2800" dirty="0" err="1" smtClean="0"/>
              <a:t>at</a:t>
            </a:r>
            <a:r>
              <a:rPr lang="pt-PT" sz="2800" dirty="0" smtClean="0"/>
              <a:t> </a:t>
            </a:r>
            <a:r>
              <a:rPr lang="pt-PT" sz="2800" dirty="0" err="1" smtClean="0"/>
              <a:t>same</a:t>
            </a:r>
            <a:r>
              <a:rPr lang="pt-PT" sz="2800" dirty="0" smtClean="0"/>
              <a:t> </a:t>
            </a:r>
            <a:r>
              <a:rPr lang="pt-PT" sz="2800" dirty="0" err="1" smtClean="0"/>
              <a:t>place</a:t>
            </a:r>
            <a:r>
              <a:rPr lang="pt-PT" sz="2800" dirty="0" smtClean="0"/>
              <a:t>?</a:t>
            </a:r>
            <a:endParaRPr lang="pt-PT" sz="2800" dirty="0"/>
          </a:p>
        </p:txBody>
      </p:sp>
      <p:sp>
        <p:nvSpPr>
          <p:cNvPr id="4" name="TextBox 3"/>
          <p:cNvSpPr txBox="1"/>
          <p:nvPr/>
        </p:nvSpPr>
        <p:spPr>
          <a:xfrm>
            <a:off x="1485493" y="3552922"/>
            <a:ext cx="5323102" cy="3108544"/>
          </a:xfrm>
          <a:prstGeom prst="rect">
            <a:avLst/>
          </a:prstGeom>
          <a:solidFill>
            <a:schemeClr val="accent1">
              <a:lumMod val="20000"/>
              <a:lumOff val="80000"/>
            </a:schemeClr>
          </a:solidFill>
        </p:spPr>
        <p:txBody>
          <a:bodyPr wrap="square" rtlCol="0">
            <a:spAutoFit/>
          </a:bodyPr>
          <a:lstStyle/>
          <a:p>
            <a:r>
              <a:rPr lang="en-US" sz="2800" dirty="0" smtClean="0">
                <a:solidFill>
                  <a:srgbClr val="03495C"/>
                </a:solidFill>
              </a:rPr>
              <a:t>In fact these two species, although from the same family inhabit regions quite distant and different.</a:t>
            </a:r>
          </a:p>
          <a:p>
            <a:endParaRPr lang="en-US" sz="2800" dirty="0" smtClean="0">
              <a:solidFill>
                <a:srgbClr val="03495C"/>
              </a:solidFill>
            </a:endParaRPr>
          </a:p>
          <a:p>
            <a:r>
              <a:rPr lang="pt-PT" sz="2800" dirty="0" err="1" smtClean="0">
                <a:solidFill>
                  <a:srgbClr val="03495C"/>
                </a:solidFill>
              </a:rPr>
              <a:t>Let’s</a:t>
            </a:r>
            <a:r>
              <a:rPr lang="pt-PT" sz="2800" dirty="0" smtClean="0">
                <a:solidFill>
                  <a:srgbClr val="03495C"/>
                </a:solidFill>
              </a:rPr>
              <a:t> </a:t>
            </a:r>
            <a:r>
              <a:rPr lang="pt-PT" sz="2800" dirty="0" err="1" smtClean="0">
                <a:solidFill>
                  <a:srgbClr val="03495C"/>
                </a:solidFill>
              </a:rPr>
              <a:t>take</a:t>
            </a:r>
            <a:r>
              <a:rPr lang="pt-PT" sz="2800" dirty="0" smtClean="0">
                <a:solidFill>
                  <a:srgbClr val="03495C"/>
                </a:solidFill>
              </a:rPr>
              <a:t> a </a:t>
            </a:r>
            <a:r>
              <a:rPr lang="pt-PT" sz="2800" dirty="0" err="1" smtClean="0">
                <a:solidFill>
                  <a:srgbClr val="03495C"/>
                </a:solidFill>
              </a:rPr>
              <a:t>closer</a:t>
            </a:r>
            <a:r>
              <a:rPr lang="pt-PT" sz="2800" dirty="0" smtClean="0">
                <a:solidFill>
                  <a:srgbClr val="03495C"/>
                </a:solidFill>
              </a:rPr>
              <a:t> </a:t>
            </a:r>
            <a:r>
              <a:rPr lang="pt-PT" sz="2800" dirty="0" err="1" smtClean="0">
                <a:solidFill>
                  <a:srgbClr val="03495C"/>
                </a:solidFill>
              </a:rPr>
              <a:t>look</a:t>
            </a:r>
            <a:r>
              <a:rPr lang="pt-PT" sz="2800" dirty="0" smtClean="0">
                <a:solidFill>
                  <a:srgbClr val="03495C"/>
                </a:solidFill>
              </a:rPr>
              <a:t>!</a:t>
            </a:r>
          </a:p>
          <a:p>
            <a:endParaRPr lang="pt-PT" sz="2800" dirty="0">
              <a:solidFill>
                <a:srgbClr val="03495C"/>
              </a:solidFill>
            </a:endParaRPr>
          </a:p>
        </p:txBody>
      </p:sp>
      <p:pic>
        <p:nvPicPr>
          <p:cNvPr id="5" name="Picture 4" descr="images 3.jpg"/>
          <p:cNvPicPr>
            <a:picLocks noChangeAspect="1"/>
          </p:cNvPicPr>
          <p:nvPr/>
        </p:nvPicPr>
        <p:blipFill>
          <a:blip r:embed="rId2"/>
          <a:stretch>
            <a:fillRect/>
          </a:stretch>
        </p:blipFill>
        <p:spPr>
          <a:xfrm>
            <a:off x="5732975" y="5352667"/>
            <a:ext cx="1325159" cy="130879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1601" y="327709"/>
            <a:ext cx="8229600" cy="1194899"/>
          </a:xfrm>
        </p:spPr>
        <p:txBody>
          <a:bodyPr>
            <a:normAutofit/>
          </a:bodyPr>
          <a:lstStyle/>
          <a:p>
            <a:r>
              <a:rPr lang="pt-PT" sz="3600" u="sng" dirty="0" err="1" smtClean="0"/>
              <a:t>Weddell</a:t>
            </a:r>
            <a:r>
              <a:rPr lang="pt-PT" sz="3600" u="sng" dirty="0" smtClean="0"/>
              <a:t> </a:t>
            </a:r>
            <a:r>
              <a:rPr lang="pt-PT" sz="3600" u="sng" dirty="0" err="1" smtClean="0"/>
              <a:t>Seal</a:t>
            </a:r>
            <a:r>
              <a:rPr lang="pt-PT" sz="3600" u="sng" dirty="0" smtClean="0"/>
              <a:t> </a:t>
            </a:r>
            <a:br>
              <a:rPr lang="pt-PT" sz="3600" u="sng" dirty="0" smtClean="0"/>
            </a:br>
            <a:r>
              <a:rPr lang="pt-PT" sz="3600" u="sng" dirty="0" err="1" smtClean="0"/>
              <a:t>Distribution</a:t>
            </a:r>
            <a:endParaRPr lang="pt-PT" sz="3600" u="sng" dirty="0"/>
          </a:p>
        </p:txBody>
      </p:sp>
      <p:pic>
        <p:nvPicPr>
          <p:cNvPr id="6" name="Content Placeholder 5" descr="weddell.jpg"/>
          <p:cNvPicPr>
            <a:picLocks noGrp="1" noChangeAspect="1"/>
          </p:cNvPicPr>
          <p:nvPr>
            <p:ph idx="1"/>
          </p:nvPr>
        </p:nvPicPr>
        <p:blipFill>
          <a:blip r:embed="rId2"/>
          <a:srcRect l="-43170" r="-43170"/>
          <a:stretch>
            <a:fillRect/>
          </a:stretch>
        </p:blipFill>
        <p:spPr>
          <a:xfrm>
            <a:off x="-1" y="1978638"/>
            <a:ext cx="4738425" cy="2527160"/>
          </a:xfrm>
        </p:spPr>
      </p:pic>
      <p:pic>
        <p:nvPicPr>
          <p:cNvPr id="7" name="Picture 6" descr="habitat_2-374x400.jpg"/>
          <p:cNvPicPr>
            <a:picLocks noChangeAspect="1"/>
          </p:cNvPicPr>
          <p:nvPr/>
        </p:nvPicPr>
        <p:blipFill>
          <a:blip r:embed="rId3"/>
          <a:stretch>
            <a:fillRect/>
          </a:stretch>
        </p:blipFill>
        <p:spPr>
          <a:xfrm>
            <a:off x="5451282" y="2563983"/>
            <a:ext cx="3170189" cy="3390576"/>
          </a:xfrm>
          <a:prstGeom prst="rect">
            <a:avLst/>
          </a:prstGeom>
        </p:spPr>
      </p:pic>
      <p:sp>
        <p:nvSpPr>
          <p:cNvPr id="8" name="Rectangle 7"/>
          <p:cNvSpPr/>
          <p:nvPr/>
        </p:nvSpPr>
        <p:spPr>
          <a:xfrm>
            <a:off x="5451282" y="6173812"/>
            <a:ext cx="3499919" cy="461665"/>
          </a:xfrm>
          <a:prstGeom prst="rect">
            <a:avLst/>
          </a:prstGeom>
        </p:spPr>
        <p:txBody>
          <a:bodyPr wrap="square">
            <a:spAutoFit/>
          </a:bodyPr>
          <a:lstStyle/>
          <a:p>
            <a:r>
              <a:rPr lang="en-US" sz="1200" i="1" dirty="0"/>
              <a:t>G</a:t>
            </a:r>
            <a:r>
              <a:rPr lang="en-US" sz="1200" i="1" dirty="0" smtClean="0"/>
              <a:t>eneral </a:t>
            </a:r>
            <a:r>
              <a:rPr lang="en-US" sz="1200" i="1" dirty="0"/>
              <a:t>habitat of the Weddell seal - as well as seasonal ice </a:t>
            </a:r>
            <a:r>
              <a:rPr lang="en-US" sz="1200" i="1" dirty="0" err="1"/>
              <a:t>cover</a:t>
            </a:r>
            <a:r>
              <a:rPr lang="en-US" sz="1200" i="1" dirty="0" err="1" smtClean="0"/>
              <a:t>Image</a:t>
            </a:r>
            <a:r>
              <a:rPr lang="en-US" sz="1200" i="1" dirty="0" smtClean="0"/>
              <a:t> </a:t>
            </a:r>
            <a:r>
              <a:rPr lang="en-US" sz="1200" i="1" dirty="0"/>
              <a:t>credit: Jennifer Burns.</a:t>
            </a:r>
            <a:endParaRPr lang="pt-PT" sz="1200" dirty="0"/>
          </a:p>
        </p:txBody>
      </p:sp>
      <p:sp>
        <p:nvSpPr>
          <p:cNvPr id="9" name="Rectangle 8"/>
          <p:cNvSpPr/>
          <p:nvPr/>
        </p:nvSpPr>
        <p:spPr>
          <a:xfrm>
            <a:off x="721601" y="4696485"/>
            <a:ext cx="4344554" cy="1938992"/>
          </a:xfrm>
          <a:prstGeom prst="rect">
            <a:avLst/>
          </a:prstGeom>
        </p:spPr>
        <p:txBody>
          <a:bodyPr wrap="square">
            <a:spAutoFit/>
          </a:bodyPr>
          <a:lstStyle/>
          <a:p>
            <a:pPr algn="just"/>
            <a:r>
              <a:rPr lang="en-US" sz="2400" dirty="0" smtClean="0"/>
              <a:t>They live </a:t>
            </a:r>
            <a:r>
              <a:rPr lang="en-US" sz="2400" dirty="0"/>
              <a:t>in the Southern Ocean surrounding </a:t>
            </a:r>
            <a:r>
              <a:rPr lang="en-US" sz="2400" dirty="0" smtClean="0"/>
              <a:t>Antarctica and </a:t>
            </a:r>
            <a:r>
              <a:rPr lang="en-US" sz="2400" dirty="0"/>
              <a:t>hold the record for living further south than any other </a:t>
            </a:r>
            <a:r>
              <a:rPr lang="en-US" sz="2400" dirty="0" smtClean="0"/>
              <a:t>mammal.</a:t>
            </a:r>
            <a:endParaRPr lang="pt-PT" sz="2400" dirty="0"/>
          </a:p>
        </p:txBody>
      </p:sp>
      <p:pic>
        <p:nvPicPr>
          <p:cNvPr id="10" name="Picture 9" descr="images.jpg"/>
          <p:cNvPicPr>
            <a:picLocks noChangeAspect="1"/>
          </p:cNvPicPr>
          <p:nvPr/>
        </p:nvPicPr>
        <p:blipFill>
          <a:blip r:embed="rId4"/>
          <a:stretch>
            <a:fillRect/>
          </a:stretch>
        </p:blipFill>
        <p:spPr>
          <a:xfrm>
            <a:off x="4354853" y="148070"/>
            <a:ext cx="4789147" cy="157602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1737</TotalTime>
  <Words>2771</Words>
  <Application>Microsoft Macintosh PowerPoint</Application>
  <PresentationFormat>On-screen Show (4:3)</PresentationFormat>
  <Paragraphs>335</Paragraphs>
  <Slides>38</Slides>
  <Notes>0</Notes>
  <HiddenSlides>0</HiddenSlides>
  <MMClips>0</MMClips>
  <ScaleCrop>false</ScaleCrop>
  <HeadingPairs>
    <vt:vector size="4" baseType="variant">
      <vt:variant>
        <vt:lpstr>Design Template</vt:lpstr>
      </vt:variant>
      <vt:variant>
        <vt:i4>2</vt:i4>
      </vt:variant>
      <vt:variant>
        <vt:lpstr>Slide Titles</vt:lpstr>
      </vt:variant>
      <vt:variant>
        <vt:i4>38</vt:i4>
      </vt:variant>
    </vt:vector>
  </HeadingPairs>
  <TitlesOfParts>
    <vt:vector size="40" baseType="lpstr">
      <vt:lpstr>Breeze</vt:lpstr>
      <vt:lpstr>Flow</vt:lpstr>
      <vt:lpstr>When environmental conditions promote evolution</vt:lpstr>
      <vt:lpstr>Introduction –  The Phocidae family</vt:lpstr>
      <vt:lpstr> Why they are called true seals?</vt:lpstr>
      <vt:lpstr>Slide 4</vt:lpstr>
      <vt:lpstr>Let's learn more about phocids and deepen a little more.</vt:lpstr>
      <vt:lpstr>Slide 6</vt:lpstr>
      <vt:lpstr>Do you know where these seals live?</vt:lpstr>
      <vt:lpstr>Where we can find an weddell seal and a monk seal? Do you have any ideia?</vt:lpstr>
      <vt:lpstr>Weddell Seal  Distribution</vt:lpstr>
      <vt:lpstr>Weddell Seal  Distribution</vt:lpstr>
      <vt:lpstr>Slide 11</vt:lpstr>
      <vt:lpstr>Slide 12</vt:lpstr>
      <vt:lpstr>Incredible !! These species live in very different environments, with opposite climates.</vt:lpstr>
      <vt:lpstr>Let’s compare the morpo-physiology</vt:lpstr>
      <vt:lpstr>Vital statistics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Whem environmental conditions promote evolution</dc:title>
  <dc:creator>Patricia Azinhaga</dc:creator>
  <cp:lastModifiedBy>Patricia Azinhaga</cp:lastModifiedBy>
  <cp:revision>7</cp:revision>
  <dcterms:created xsi:type="dcterms:W3CDTF">2012-11-16T15:10:14Z</dcterms:created>
  <dcterms:modified xsi:type="dcterms:W3CDTF">2012-11-16T15:18:35Z</dcterms:modified>
</cp:coreProperties>
</file>