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5" r:id="rId2"/>
    <p:sldId id="259" r:id="rId3"/>
    <p:sldId id="256" r:id="rId4"/>
    <p:sldId id="257" r:id="rId5"/>
    <p:sldId id="258" r:id="rId6"/>
    <p:sldId id="260" r:id="rId7"/>
    <p:sldId id="261" r:id="rId8"/>
    <p:sldId id="262" r:id="rId9"/>
    <p:sldId id="263" r:id="rId10"/>
    <p:sldId id="264"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E3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2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B81E70-5537-A746-B4DA-8480BA6A158B}" type="datetimeFigureOut">
              <a:rPr lang="en-US" smtClean="0"/>
              <a:t>11/15/12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1DF589-1EC6-6E45-AFE7-455024DFEDA3}" type="slidenum">
              <a:rPr lang="en-US" smtClean="0"/>
              <a:t>‹#›</a:t>
            </a:fld>
            <a:endParaRPr lang="en-US" dirty="0"/>
          </a:p>
        </p:txBody>
      </p:sp>
    </p:spTree>
    <p:extLst>
      <p:ext uri="{BB962C8B-B14F-4D97-AF65-F5344CB8AC3E}">
        <p14:creationId xmlns:p14="http://schemas.microsoft.com/office/powerpoint/2010/main" val="33092443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Blubber glove website:</a:t>
            </a:r>
            <a:r>
              <a:rPr lang="en-US" baseline="0" dirty="0" smtClean="0"/>
              <a:t> http://www.gma.org/surfing/antarctica/blubber.html</a:t>
            </a:r>
          </a:p>
          <a:p>
            <a:r>
              <a:rPr lang="en-US" baseline="0" dirty="0" smtClean="0"/>
              <a:t>Blood flow and thermoregulation: http://www.teachersdomain.org/resource/lsps07.sci.life.reg.heatexchange/</a:t>
            </a:r>
          </a:p>
          <a:p>
            <a:r>
              <a:rPr lang="en-US" baseline="0" dirty="0" smtClean="0"/>
              <a:t>Lung Capacity:  http://biologycorner.com/worksheets/lungcapacity.html</a:t>
            </a:r>
          </a:p>
          <a:p>
            <a:r>
              <a:rPr lang="en-US" baseline="0" dirty="0" smtClean="0"/>
              <a:t>Follow-up Website: http://www.bio.davidson.edu/people/midorcas/animalphysiology/websites/2005/Lewis/index.htm</a:t>
            </a:r>
            <a:endParaRPr lang="en-US" dirty="0"/>
          </a:p>
        </p:txBody>
      </p:sp>
      <p:sp>
        <p:nvSpPr>
          <p:cNvPr id="4" name="Slide Number Placeholder 3"/>
          <p:cNvSpPr>
            <a:spLocks noGrp="1"/>
          </p:cNvSpPr>
          <p:nvPr>
            <p:ph type="sldNum" sz="quarter" idx="10"/>
          </p:nvPr>
        </p:nvSpPr>
        <p:spPr/>
        <p:txBody>
          <a:bodyPr/>
          <a:lstStyle/>
          <a:p>
            <a:fld id="{681DF589-1EC6-6E45-AFE7-455024DFEDA3}" type="slidenum">
              <a:rPr lang="en-US" smtClean="0"/>
              <a:t>10</a:t>
            </a:fld>
            <a:endParaRPr lang="en-US" dirty="0"/>
          </a:p>
        </p:txBody>
      </p:sp>
    </p:spTree>
    <p:extLst>
      <p:ext uri="{BB962C8B-B14F-4D97-AF65-F5344CB8AC3E}">
        <p14:creationId xmlns:p14="http://schemas.microsoft.com/office/powerpoint/2010/main" val="769614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3250-3320</a:t>
            </a:r>
            <a:endParaRPr lang="en-US" dirty="0"/>
          </a:p>
        </p:txBody>
      </p:sp>
      <p:sp>
        <p:nvSpPr>
          <p:cNvPr id="4" name="Slide Number Placeholder 3"/>
          <p:cNvSpPr>
            <a:spLocks noGrp="1"/>
          </p:cNvSpPr>
          <p:nvPr>
            <p:ph type="sldNum" sz="quarter" idx="10"/>
          </p:nvPr>
        </p:nvSpPr>
        <p:spPr/>
        <p:txBody>
          <a:bodyPr/>
          <a:lstStyle/>
          <a:p>
            <a:fld id="{681DF589-1EC6-6E45-AFE7-455024DFEDA3}" type="slidenum">
              <a:rPr lang="en-US" smtClean="0"/>
              <a:t>13</a:t>
            </a:fld>
            <a:endParaRPr lang="en-US" dirty="0"/>
          </a:p>
        </p:txBody>
      </p:sp>
    </p:spTree>
    <p:extLst>
      <p:ext uri="{BB962C8B-B14F-4D97-AF65-F5344CB8AC3E}">
        <p14:creationId xmlns:p14="http://schemas.microsoft.com/office/powerpoint/2010/main" val="2145832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8163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159489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848774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372871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041336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16407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408876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726346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175145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89190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99D84-8310-5049-8700-A762BC9E556F}" type="datetimeFigureOut">
              <a:rPr lang="en-US" smtClean="0"/>
              <a:t>11/15/12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E7D21-E54D-044A-A2A0-D5F279395CB4}" type="slidenum">
              <a:rPr lang="en-US" smtClean="0"/>
              <a:t>‹#›</a:t>
            </a:fld>
            <a:endParaRPr lang="en-US" dirty="0"/>
          </a:p>
        </p:txBody>
      </p:sp>
    </p:spTree>
    <p:extLst>
      <p:ext uri="{BB962C8B-B14F-4D97-AF65-F5344CB8AC3E}">
        <p14:creationId xmlns:p14="http://schemas.microsoft.com/office/powerpoint/2010/main" val="2742303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0000FF"/>
            </a:gs>
            <a:gs pos="100000">
              <a:srgbClr val="FFFFFF"/>
            </a:gs>
            <a:gs pos="86000">
              <a:srgbClr val="5CE38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99D84-8310-5049-8700-A762BC9E556F}" type="datetimeFigureOut">
              <a:rPr lang="en-US" smtClean="0"/>
              <a:t>11/15/12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E7D21-E54D-044A-A2A0-D5F279395CB4}" type="slidenum">
              <a:rPr lang="en-US" smtClean="0"/>
              <a:t>‹#›</a:t>
            </a:fld>
            <a:endParaRPr lang="en-US" dirty="0"/>
          </a:p>
        </p:txBody>
      </p:sp>
    </p:spTree>
    <p:extLst>
      <p:ext uri="{BB962C8B-B14F-4D97-AF65-F5344CB8AC3E}">
        <p14:creationId xmlns:p14="http://schemas.microsoft.com/office/powerpoint/2010/main" val="3439060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gma.org/surfing/antarctica/blubber.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eachersdomain.org/resource/lsps07.sci.life.reg.heatexchang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iologycorner.com/worksheets/lungcapacity.html" TargetMode="External"/><Relationship Id="rId3" Type="http://schemas.openxmlformats.org/officeDocument/2006/relationships/hyperlink" Target="http://www.bio.davidson.edu/people/midorcas/animalphysiology/websites/2005/Lewis/index.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bbc.co.uk/news/science-environment-121518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6600"/>
                </a:solidFill>
              </a:rPr>
              <a:t>Diving Adaptions in </a:t>
            </a:r>
            <a:br>
              <a:rPr lang="en-US" b="1" dirty="0" smtClean="0">
                <a:solidFill>
                  <a:srgbClr val="FF6600"/>
                </a:solidFill>
              </a:rPr>
            </a:br>
            <a:r>
              <a:rPr lang="en-US" b="1" dirty="0" smtClean="0">
                <a:solidFill>
                  <a:srgbClr val="FF6600"/>
                </a:solidFill>
              </a:rPr>
              <a:t>Marine Mammals</a:t>
            </a:r>
            <a:endParaRPr lang="en-US" b="1" dirty="0">
              <a:solidFill>
                <a:srgbClr val="FF6600"/>
              </a:solidFill>
            </a:endParaRPr>
          </a:p>
        </p:txBody>
      </p:sp>
      <p:sp>
        <p:nvSpPr>
          <p:cNvPr id="3" name="Subtitle 2"/>
          <p:cNvSpPr>
            <a:spLocks noGrp="1"/>
          </p:cNvSpPr>
          <p:nvPr>
            <p:ph type="subTitle" idx="1"/>
          </p:nvPr>
        </p:nvSpPr>
        <p:spPr/>
        <p:txBody>
          <a:bodyPr/>
          <a:lstStyle/>
          <a:p>
            <a:r>
              <a:rPr lang="en-US" dirty="0" smtClean="0"/>
              <a:t>Tammy Orilio</a:t>
            </a:r>
          </a:p>
          <a:p>
            <a:r>
              <a:rPr lang="en-US" dirty="0" smtClean="0"/>
              <a:t>CISE Fall 2012</a:t>
            </a:r>
            <a:endParaRPr lang="en-US" dirty="0"/>
          </a:p>
        </p:txBody>
      </p:sp>
    </p:spTree>
    <p:extLst>
      <p:ext uri="{BB962C8B-B14F-4D97-AF65-F5344CB8AC3E}">
        <p14:creationId xmlns:p14="http://schemas.microsoft.com/office/powerpoint/2010/main" val="21502796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FFFFFF"/>
            </a:gs>
            <a:gs pos="23000">
              <a:srgbClr val="5CE38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Activities</a:t>
            </a:r>
            <a:endParaRPr lang="en-US" dirty="0"/>
          </a:p>
        </p:txBody>
      </p:sp>
      <p:sp>
        <p:nvSpPr>
          <p:cNvPr id="3" name="Content Placeholder 2"/>
          <p:cNvSpPr>
            <a:spLocks noGrp="1"/>
          </p:cNvSpPr>
          <p:nvPr>
            <p:ph idx="1"/>
          </p:nvPr>
        </p:nvSpPr>
        <p:spPr/>
        <p:txBody>
          <a:bodyPr>
            <a:normAutofit/>
          </a:bodyPr>
          <a:lstStyle/>
          <a:p>
            <a:r>
              <a:rPr lang="en-US" dirty="0" smtClean="0">
                <a:hlinkClick r:id="rId3"/>
              </a:rPr>
              <a:t>The Blubber Glove</a:t>
            </a:r>
            <a:endParaRPr lang="en-US" dirty="0" smtClean="0"/>
          </a:p>
          <a:p>
            <a:pPr lvl="1"/>
            <a:r>
              <a:rPr lang="en-US" sz="2400" dirty="0" smtClean="0"/>
              <a:t>Short activity that can be done with just a few volunteers or the entire class.  Uses rubber gloves or plastic bags and shortening to demonstrate the insulating properties of blubber.  Always intriguing to compare results at the end and see if the boys or girls were able to keep their hand submerged longer!</a:t>
            </a:r>
          </a:p>
        </p:txBody>
      </p:sp>
    </p:spTree>
    <p:extLst>
      <p:ext uri="{BB962C8B-B14F-4D97-AF65-F5344CB8AC3E}">
        <p14:creationId xmlns:p14="http://schemas.microsoft.com/office/powerpoint/2010/main" val="5236875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8000">
              <a:srgbClr val="0000FF"/>
            </a:gs>
            <a:gs pos="100000">
              <a:srgbClr val="FFFFFF"/>
            </a:gs>
            <a:gs pos="34000">
              <a:srgbClr val="5CE38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Blood flow and </a:t>
            </a:r>
            <a:r>
              <a:rPr lang="en-US" dirty="0">
                <a:hlinkClick r:id="rId2"/>
              </a:rPr>
              <a:t>thermoregulation</a:t>
            </a:r>
            <a:r>
              <a:rPr lang="en-US" dirty="0"/>
              <a:t> </a:t>
            </a:r>
            <a:r>
              <a:rPr lang="en-US" dirty="0" smtClean="0"/>
              <a:t>animation from Teachers Domain</a:t>
            </a:r>
          </a:p>
          <a:p>
            <a:pPr lvl="1"/>
            <a:r>
              <a:rPr lang="en-US" sz="2400" dirty="0" smtClean="0"/>
              <a:t>Simple little animation illustrating heat loss to the environment, and vasoconstriction.  Page also has some discussion questions.  </a:t>
            </a:r>
            <a:endParaRPr lang="en-US" sz="2400" dirty="0"/>
          </a:p>
          <a:p>
            <a:endParaRPr lang="en-US" dirty="0"/>
          </a:p>
        </p:txBody>
      </p:sp>
    </p:spTree>
    <p:extLst>
      <p:ext uri="{BB962C8B-B14F-4D97-AF65-F5344CB8AC3E}">
        <p14:creationId xmlns:p14="http://schemas.microsoft.com/office/powerpoint/2010/main" val="156763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FF"/>
            </a:gs>
            <a:gs pos="100000">
              <a:srgbClr val="FFFFFF"/>
            </a:gs>
            <a:gs pos="34000">
              <a:srgbClr val="5CE38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hlinkClick r:id="rId2"/>
              </a:rPr>
              <a:t>Measuring Lung Capacity </a:t>
            </a:r>
            <a:r>
              <a:rPr lang="en-US" dirty="0" smtClean="0">
                <a:hlinkClick r:id="rId2"/>
              </a:rPr>
              <a:t>activity</a:t>
            </a:r>
            <a:r>
              <a:rPr lang="en-US" dirty="0" smtClean="0"/>
              <a:t> from </a:t>
            </a:r>
            <a:r>
              <a:rPr lang="en-US" dirty="0" smtClean="0"/>
              <a:t>biologycorner.com</a:t>
            </a:r>
            <a:endParaRPr lang="en-US" dirty="0" smtClean="0"/>
          </a:p>
          <a:p>
            <a:pPr lvl="1"/>
            <a:r>
              <a:rPr lang="en-US" sz="2400" dirty="0" smtClean="0"/>
              <a:t>Easy activity to have students measure and compare their tidal volume and vital capacity.  </a:t>
            </a:r>
          </a:p>
          <a:p>
            <a:pPr lvl="1"/>
            <a:endParaRPr lang="en-US" sz="2400" dirty="0"/>
          </a:p>
          <a:p>
            <a:r>
              <a:rPr lang="en-US" dirty="0" smtClean="0"/>
              <a:t>Good </a:t>
            </a:r>
            <a:r>
              <a:rPr lang="en-US" dirty="0"/>
              <a:t>follow-up </a:t>
            </a:r>
            <a:r>
              <a:rPr lang="en-US" dirty="0">
                <a:hlinkClick r:id="rId3"/>
              </a:rPr>
              <a:t>website</a:t>
            </a:r>
            <a:r>
              <a:rPr lang="en-US" dirty="0"/>
              <a:t> with info about deep diving, oxygen storage, decompression </a:t>
            </a:r>
            <a:r>
              <a:rPr lang="en-US" dirty="0" smtClean="0"/>
              <a:t>illness.  </a:t>
            </a:r>
            <a:endParaRPr lang="en-US" dirty="0"/>
          </a:p>
          <a:p>
            <a:endParaRPr lang="en-US" dirty="0"/>
          </a:p>
        </p:txBody>
      </p:sp>
    </p:spTree>
    <p:extLst>
      <p:ext uri="{BB962C8B-B14F-4D97-AF65-F5344CB8AC3E}">
        <p14:creationId xmlns:p14="http://schemas.microsoft.com/office/powerpoint/2010/main" val="3831011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FF0000"/>
                </a:solidFill>
              </a:rPr>
              <a:t>Video clip </a:t>
            </a:r>
            <a:r>
              <a:rPr lang="en-US" dirty="0" smtClean="0"/>
              <a:t>about vasoconstriction- from the Blue Planet series, “Coasts” episode.  It’s a short section (32:50-33:20) but it shows how a walruses skin color </a:t>
            </a:r>
            <a:r>
              <a:rPr lang="en-US" dirty="0" smtClean="0"/>
              <a:t>differs when in vs. out of the water, and vasoconstriction is explained. </a:t>
            </a:r>
          </a:p>
          <a:p>
            <a:endParaRPr lang="en-US" dirty="0"/>
          </a:p>
          <a:p>
            <a:pPr lvl="1"/>
            <a:r>
              <a:rPr lang="en-US" dirty="0" smtClean="0"/>
              <a:t>I couldn’t find a clip of that particular part online, but you can buy the episode on </a:t>
            </a:r>
            <a:r>
              <a:rPr lang="en-US" smtClean="0"/>
              <a:t>Amazon.com </a:t>
            </a:r>
            <a:endParaRPr lang="en-US" dirty="0"/>
          </a:p>
        </p:txBody>
      </p:sp>
    </p:spTree>
    <p:extLst>
      <p:ext uri="{BB962C8B-B14F-4D97-AF65-F5344CB8AC3E}">
        <p14:creationId xmlns:p14="http://schemas.microsoft.com/office/powerpoint/2010/main" val="76320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60960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dirty="0" smtClean="0">
                <a:latin typeface="Gill Sans" charset="0"/>
                <a:ea typeface="ＭＳ Ｐゴシック" charset="0"/>
                <a:cs typeface="ＭＳ Ｐゴシック" charset="0"/>
              </a:rPr>
              <a:t>Keeping Warm…besides blubber</a:t>
            </a:r>
            <a:endParaRPr lang="en-US" dirty="0">
              <a:latin typeface="Gill Sans" charset="0"/>
              <a:ea typeface="ＭＳ Ｐゴシック" charset="0"/>
              <a:cs typeface="ＭＳ Ｐゴシック" charset="0"/>
            </a:endParaRPr>
          </a:p>
        </p:txBody>
      </p:sp>
      <p:sp>
        <p:nvSpPr>
          <p:cNvPr id="3" name="Content Placeholder 2"/>
          <p:cNvSpPr txBox="1">
            <a:spLocks/>
          </p:cNvSpPr>
          <p:nvPr/>
        </p:nvSpPr>
        <p:spPr>
          <a:xfrm>
            <a:off x="685800" y="1981200"/>
            <a:ext cx="77724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b="1" dirty="0" smtClean="0">
                <a:solidFill>
                  <a:srgbClr val="FFFF00"/>
                </a:solidFill>
                <a:latin typeface="Gill Sans" charset="0"/>
                <a:ea typeface="ＭＳ Ｐゴシック" charset="0"/>
                <a:cs typeface="ＭＳ Ｐゴシック" charset="0"/>
              </a:rPr>
              <a:t>Countercurrent Heat Exchange</a:t>
            </a:r>
          </a:p>
          <a:p>
            <a:pPr>
              <a:defRPr/>
            </a:pPr>
            <a:r>
              <a:rPr lang="en-US" dirty="0" smtClean="0">
                <a:latin typeface="Gill Sans" charset="0"/>
                <a:ea typeface="ＭＳ Ｐゴシック" charset="0"/>
                <a:cs typeface="ＭＳ Ｐゴシック" charset="0"/>
              </a:rPr>
              <a:t>Helps to minimize heat loss to environ so the heart doesn’t have to pump as rapidly to maintain core temp &amp; metabolic rate</a:t>
            </a:r>
            <a:endParaRPr lang="en-US" dirty="0">
              <a:latin typeface="Gill Sans" charset="0"/>
              <a:ea typeface="ＭＳ Ｐゴシック" charset="0"/>
              <a:cs typeface="ＭＳ Ｐゴシック" charset="0"/>
            </a:endParaRPr>
          </a:p>
        </p:txBody>
      </p:sp>
      <p:pic>
        <p:nvPicPr>
          <p:cNvPr id="4" name="Picture 4" descr="12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7313" y="149201"/>
            <a:ext cx="5996213" cy="639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63399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60960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b="1" dirty="0" smtClean="0">
                <a:latin typeface="Gill Sans" charset="0"/>
                <a:ea typeface="ＭＳ Ｐゴシック" charset="0"/>
                <a:cs typeface="ＭＳ Ｐゴシック" charset="0"/>
              </a:rPr>
              <a:t>Mammalian Diving Reflex</a:t>
            </a:r>
            <a:endParaRPr lang="en-US" b="1" dirty="0">
              <a:latin typeface="Gill Sans" charset="0"/>
              <a:ea typeface="ＭＳ Ｐゴシック" charset="0"/>
              <a:cs typeface="ＭＳ Ｐゴシック" charset="0"/>
            </a:endParaRPr>
          </a:p>
        </p:txBody>
      </p:sp>
      <p:sp>
        <p:nvSpPr>
          <p:cNvPr id="5" name="Content Placeholder 2"/>
          <p:cNvSpPr txBox="1">
            <a:spLocks/>
          </p:cNvSpPr>
          <p:nvPr/>
        </p:nvSpPr>
        <p:spPr>
          <a:xfrm>
            <a:off x="685800" y="1981200"/>
            <a:ext cx="77724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solidFill>
                  <a:srgbClr val="FFFF00"/>
                </a:solidFill>
                <a:latin typeface="Gill Sans" charset="0"/>
                <a:ea typeface="ＭＳ Ｐゴシック" charset="0"/>
                <a:cs typeface="ＭＳ Ｐゴシック" charset="0"/>
              </a:rPr>
              <a:t>Occurs in all mammals </a:t>
            </a:r>
          </a:p>
          <a:p>
            <a:pPr>
              <a:defRPr/>
            </a:pPr>
            <a:r>
              <a:rPr lang="en-US" dirty="0" smtClean="0">
                <a:solidFill>
                  <a:srgbClr val="FFFF00"/>
                </a:solidFill>
                <a:latin typeface="Gill Sans" charset="0"/>
                <a:ea typeface="ＭＳ Ｐゴシック" charset="0"/>
                <a:cs typeface="ＭＳ Ｐゴシック" charset="0"/>
              </a:rPr>
              <a:t>Triggered by cold water (&lt;70°F / 21°C) touching the face</a:t>
            </a:r>
          </a:p>
          <a:p>
            <a:pPr>
              <a:defRPr/>
            </a:pPr>
            <a:r>
              <a:rPr lang="en-US" dirty="0" smtClean="0">
                <a:solidFill>
                  <a:srgbClr val="FFFF00"/>
                </a:solidFill>
                <a:latin typeface="Gill Sans" charset="0"/>
                <a:ea typeface="ＭＳ Ｐゴシック" charset="0"/>
                <a:cs typeface="ＭＳ Ｐゴシック" charset="0"/>
              </a:rPr>
              <a:t>Allows body to tolerate low(</a:t>
            </a:r>
            <a:r>
              <a:rPr lang="en-US" dirty="0" smtClean="0">
                <a:solidFill>
                  <a:srgbClr val="FFFF00"/>
                </a:solidFill>
                <a:latin typeface="Gill Sans" charset="0"/>
                <a:ea typeface="ＭＳ Ｐゴシック" charset="0"/>
                <a:cs typeface="ＭＳ Ｐゴシック" charset="0"/>
              </a:rPr>
              <a:t>er</a:t>
            </a:r>
            <a:r>
              <a:rPr lang="en-US" dirty="0" smtClean="0">
                <a:solidFill>
                  <a:srgbClr val="FFFF00"/>
                </a:solidFill>
                <a:latin typeface="Gill Sans" charset="0"/>
                <a:ea typeface="ＭＳ Ｐゴシック" charset="0"/>
                <a:cs typeface="ＭＳ Ｐゴシック" charset="0"/>
              </a:rPr>
              <a:t>) oxygen levels</a:t>
            </a:r>
          </a:p>
          <a:p>
            <a:pPr>
              <a:defRPr/>
            </a:pPr>
            <a:endParaRPr lang="en-US" dirty="0" smtClean="0">
              <a:solidFill>
                <a:srgbClr val="FFFF00"/>
              </a:solidFill>
              <a:latin typeface="Gill Sans" charset="0"/>
              <a:ea typeface="ＭＳ Ｐゴシック" charset="0"/>
              <a:cs typeface="ＭＳ Ｐゴシック" charset="0"/>
            </a:endParaRPr>
          </a:p>
          <a:p>
            <a:pPr>
              <a:defRPr/>
            </a:pPr>
            <a:endParaRPr lang="en-US" i="1" u="sng" dirty="0" smtClean="0">
              <a:solidFill>
                <a:srgbClr val="FFFF00"/>
              </a:solidFill>
              <a:latin typeface="Gill Sans" charset="0"/>
              <a:ea typeface="ＭＳ Ｐゴシック" charset="0"/>
              <a:cs typeface="ＭＳ Ｐゴシック" charset="0"/>
            </a:endParaRPr>
          </a:p>
          <a:p>
            <a:pPr>
              <a:defRPr/>
            </a:pPr>
            <a:endParaRPr lang="en-US" i="1" u="sng" dirty="0" smtClean="0">
              <a:solidFill>
                <a:srgbClr val="FFFF00"/>
              </a:solidFill>
              <a:latin typeface="Gill Sans" charset="0"/>
              <a:ea typeface="ＭＳ Ｐゴシック" charset="0"/>
              <a:cs typeface="ＭＳ Ｐゴシック" charset="0"/>
            </a:endParaRPr>
          </a:p>
          <a:p>
            <a:pPr>
              <a:defRPr/>
            </a:pPr>
            <a:endParaRPr lang="en-US" i="1" u="sng" dirty="0">
              <a:solidFill>
                <a:srgbClr val="FFFF00"/>
              </a:solidFill>
              <a:latin typeface="Gill Sans" charset="0"/>
              <a:ea typeface="ＭＳ Ｐゴシック" charset="0"/>
              <a:cs typeface="ＭＳ Ｐゴシック" charset="0"/>
            </a:endParaRPr>
          </a:p>
        </p:txBody>
      </p:sp>
    </p:spTree>
    <p:extLst>
      <p:ext uri="{BB962C8B-B14F-4D97-AF65-F5344CB8AC3E}">
        <p14:creationId xmlns:p14="http://schemas.microsoft.com/office/powerpoint/2010/main" val="3111058543"/>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60960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smtClean="0"/>
              <a:t>3 things happen in the MDR</a:t>
            </a:r>
            <a:endParaRPr lang="en-US" b="1" dirty="0"/>
          </a:p>
        </p:txBody>
      </p:sp>
      <p:sp>
        <p:nvSpPr>
          <p:cNvPr id="3" name="Content Placeholder 2"/>
          <p:cNvSpPr txBox="1">
            <a:spLocks/>
          </p:cNvSpPr>
          <p:nvPr/>
        </p:nvSpPr>
        <p:spPr>
          <a:xfrm>
            <a:off x="685800" y="1981200"/>
            <a:ext cx="38100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n-US" u="sng" dirty="0" smtClean="0">
                <a:solidFill>
                  <a:srgbClr val="FF0000"/>
                </a:solidFill>
                <a:effectLst>
                  <a:outerShdw blurRad="38100" dist="38100" dir="2700000" algn="tl">
                    <a:srgbClr val="000000">
                      <a:alpha val="43137"/>
                    </a:srgbClr>
                  </a:outerShdw>
                </a:effectLst>
                <a:latin typeface="Gill Sans" charset="0"/>
                <a:ea typeface="ＭＳ Ｐゴシック" charset="0"/>
                <a:cs typeface="ＭＳ Ｐゴシック" charset="0"/>
              </a:rPr>
              <a:t>Bradycardia</a:t>
            </a:r>
            <a:r>
              <a:rPr lang="en-US" u="sng" dirty="0" smtClean="0">
                <a:solidFill>
                  <a:srgbClr val="000000"/>
                </a:solidFill>
                <a:effectLst>
                  <a:outerShdw blurRad="38100" dist="38100" dir="2700000" algn="tl">
                    <a:srgbClr val="000000">
                      <a:alpha val="43137"/>
                    </a:srgbClr>
                  </a:outerShdw>
                </a:effectLst>
                <a:latin typeface="Gill Sans" charset="0"/>
                <a:ea typeface="ＭＳ Ｐゴシック" charset="0"/>
                <a:cs typeface="ＭＳ Ｐゴシック" charset="0"/>
              </a:rPr>
              <a:t>:</a:t>
            </a:r>
          </a:p>
          <a:p>
            <a:r>
              <a:rPr lang="en-US" dirty="0" smtClean="0">
                <a:effectLst>
                  <a:outerShdw blurRad="38100" dist="38100" dir="2700000" algn="tl">
                    <a:srgbClr val="000000">
                      <a:alpha val="43137"/>
                    </a:srgbClr>
                  </a:outerShdw>
                </a:effectLst>
                <a:latin typeface="Gill Sans" charset="0"/>
                <a:ea typeface="ＭＳ Ｐゴシック" charset="0"/>
                <a:cs typeface="ＭＳ Ｐゴシック" charset="0"/>
              </a:rPr>
              <a:t>heart rate slows</a:t>
            </a:r>
            <a:endParaRPr lang="en-US" dirty="0" smtClean="0">
              <a:effectLst>
                <a:outerShdw blurRad="38100" dist="38100" dir="2700000" algn="tl">
                  <a:srgbClr val="000000">
                    <a:alpha val="43137"/>
                  </a:srgbClr>
                </a:outerShdw>
              </a:effectLst>
            </a:endParaRPr>
          </a:p>
          <a:p>
            <a:r>
              <a:rPr lang="en-US" dirty="0" smtClean="0">
                <a:solidFill>
                  <a:srgbClr val="FFFF00"/>
                </a:solidFill>
                <a:effectLst>
                  <a:outerShdw blurRad="38100" dist="38100" dir="2700000" algn="tl">
                    <a:srgbClr val="000000">
                      <a:alpha val="43137"/>
                    </a:srgbClr>
                  </a:outerShdw>
                </a:effectLst>
                <a:latin typeface="Gill Sans" charset="0"/>
                <a:ea typeface="ＭＳ Ｐゴシック" charset="0"/>
                <a:cs typeface="ＭＳ Ｐゴシック" charset="0"/>
              </a:rPr>
              <a:t>Why decrease the heart rate?  </a:t>
            </a:r>
            <a:endParaRPr lang="en-US" dirty="0">
              <a:solidFill>
                <a:srgbClr val="FFFF00"/>
              </a:solidFill>
              <a:effectLst>
                <a:outerShdw blurRad="38100" dist="38100" dir="2700000" algn="tl">
                  <a:srgbClr val="000000">
                    <a:alpha val="43137"/>
                  </a:srgbClr>
                </a:outerShdw>
              </a:effectLst>
              <a:latin typeface="Gill Sans" charset="0"/>
              <a:ea typeface="ＭＳ Ｐゴシック" charset="0"/>
              <a:cs typeface="ＭＳ Ｐゴシック" charset="0"/>
            </a:endParaRPr>
          </a:p>
        </p:txBody>
      </p:sp>
      <p:sp>
        <p:nvSpPr>
          <p:cNvPr id="4" name="Content Placeholder 3"/>
          <p:cNvSpPr txBox="1">
            <a:spLocks/>
          </p:cNvSpPr>
          <p:nvPr/>
        </p:nvSpPr>
        <p:spPr>
          <a:xfrm>
            <a:off x="4648200" y="1981200"/>
            <a:ext cx="38100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Arial"/>
              <a:buAutoNum type="arabicPeriod" startAt="2"/>
            </a:pPr>
            <a:r>
              <a:rPr lang="en-US" u="sng" dirty="0" smtClean="0">
                <a:solidFill>
                  <a:srgbClr val="FF0000"/>
                </a:solidFill>
                <a:effectLst>
                  <a:outerShdw blurRad="38100" dist="38100" dir="2700000" algn="tl">
                    <a:srgbClr val="000000">
                      <a:alpha val="43137"/>
                    </a:srgbClr>
                  </a:outerShdw>
                </a:effectLst>
                <a:latin typeface="Gill Sans" charset="0"/>
                <a:ea typeface="ＭＳ Ｐゴシック" charset="0"/>
                <a:cs typeface="ＭＳ Ｐゴシック" charset="0"/>
              </a:rPr>
              <a:t>Peripheral Vasoconstriction</a:t>
            </a:r>
            <a:r>
              <a:rPr lang="en-US" u="sng" dirty="0" smtClean="0">
                <a:effectLst>
                  <a:outerShdw blurRad="38100" dist="38100" dir="2700000" algn="tl">
                    <a:srgbClr val="000000">
                      <a:alpha val="43137"/>
                    </a:srgbClr>
                  </a:outerShdw>
                </a:effectLst>
                <a:latin typeface="Gill Sans" charset="0"/>
                <a:ea typeface="ＭＳ Ｐゴシック" charset="0"/>
                <a:cs typeface="ＭＳ Ｐゴシック" charset="0"/>
              </a:rPr>
              <a:t>:</a:t>
            </a:r>
          </a:p>
          <a:p>
            <a:r>
              <a:rPr lang="en-US" dirty="0" smtClean="0">
                <a:effectLst>
                  <a:outerShdw blurRad="38100" dist="38100" dir="2700000" algn="tl">
                    <a:srgbClr val="000000">
                      <a:alpha val="43137"/>
                    </a:srgbClr>
                  </a:outerShdw>
                </a:effectLst>
                <a:latin typeface="Gill Sans" charset="0"/>
                <a:ea typeface="ＭＳ Ｐゴシック" charset="0"/>
                <a:cs typeface="ＭＳ Ｐゴシック" charset="0"/>
              </a:rPr>
              <a:t>blood flow to non-essential parts reduced</a:t>
            </a:r>
          </a:p>
          <a:p>
            <a:r>
              <a:rPr lang="en-US" dirty="0" smtClean="0">
                <a:solidFill>
                  <a:srgbClr val="FFFF00"/>
                </a:solidFill>
                <a:effectLst>
                  <a:outerShdw blurRad="38100" dist="38100" dir="2700000" algn="tl">
                    <a:srgbClr val="000000">
                      <a:alpha val="43137"/>
                    </a:srgbClr>
                  </a:outerShdw>
                </a:effectLst>
                <a:latin typeface="Gill Sans" charset="0"/>
                <a:ea typeface="ＭＳ Ｐゴシック" charset="0"/>
                <a:cs typeface="ＭＳ Ｐゴシック" charset="0"/>
              </a:rPr>
              <a:t>What does vasoconstriction accomplish?</a:t>
            </a:r>
          </a:p>
          <a:p>
            <a:endParaRPr lang="en-US" dirty="0" smtClean="0">
              <a:effectLst>
                <a:outerShdw blurRad="38100" dist="38100" dir="2700000" algn="tl">
                  <a:srgbClr val="000000">
                    <a:alpha val="43137"/>
                  </a:srgbClr>
                </a:outerShdw>
              </a:effectLst>
              <a:latin typeface="Gill Sans" charset="0"/>
              <a:ea typeface="ＭＳ Ｐゴシック" charset="0"/>
              <a:cs typeface="ＭＳ Ｐゴシック" charset="0"/>
            </a:endParaRPr>
          </a:p>
          <a:p>
            <a:endParaRPr lang="en-US" dirty="0"/>
          </a:p>
        </p:txBody>
      </p:sp>
    </p:spTree>
    <p:extLst>
      <p:ext uri="{BB962C8B-B14F-4D97-AF65-F5344CB8AC3E}">
        <p14:creationId xmlns:p14="http://schemas.microsoft.com/office/powerpoint/2010/main" val="42216442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ssolve">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dissolv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dissolve">
                                      <p:cBhvr>
                                        <p:cTn id="3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P spid="4"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60960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Mammalian Diving Reflex</a:t>
            </a:r>
            <a:endParaRPr lang="en-US" dirty="0"/>
          </a:p>
        </p:txBody>
      </p:sp>
      <p:sp>
        <p:nvSpPr>
          <p:cNvPr id="3" name="Content Placeholder 2"/>
          <p:cNvSpPr txBox="1">
            <a:spLocks/>
          </p:cNvSpPr>
          <p:nvPr/>
        </p:nvSpPr>
        <p:spPr>
          <a:xfrm>
            <a:off x="685800" y="1981200"/>
            <a:ext cx="77724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Arial"/>
              <a:buAutoNum type="arabicPeriod" startAt="3"/>
            </a:pPr>
            <a:r>
              <a:rPr lang="en-US" u="sng" dirty="0" smtClean="0">
                <a:solidFill>
                  <a:srgbClr val="FFFF00"/>
                </a:solidFill>
                <a:effectLst>
                  <a:outerShdw blurRad="38100" dist="38100" dir="2700000" algn="tl">
                    <a:srgbClr val="000000">
                      <a:alpha val="43137"/>
                    </a:srgbClr>
                  </a:outerShdw>
                </a:effectLst>
                <a:latin typeface="Gill Sans" charset="0"/>
                <a:ea typeface="ＭＳ Ｐゴシック" charset="0"/>
                <a:cs typeface="ＭＳ Ｐゴシック" charset="0"/>
              </a:rPr>
              <a:t>Blood Shift</a:t>
            </a:r>
            <a:r>
              <a:rPr lang="en-US" u="sng" dirty="0" smtClean="0">
                <a:effectLst>
                  <a:outerShdw blurRad="38100" dist="38100" dir="2700000" algn="tl">
                    <a:srgbClr val="000000">
                      <a:alpha val="43137"/>
                    </a:srgbClr>
                  </a:outerShdw>
                </a:effectLst>
                <a:latin typeface="Gill Sans" charset="0"/>
                <a:ea typeface="ＭＳ Ｐゴシック" charset="0"/>
                <a:cs typeface="ＭＳ Ｐゴシック" charset="0"/>
              </a:rPr>
              <a:t>: </a:t>
            </a:r>
          </a:p>
          <a:p>
            <a:r>
              <a:rPr lang="en-US" dirty="0" smtClean="0">
                <a:effectLst>
                  <a:outerShdw blurRad="38100" dist="38100" dir="2700000" algn="tl">
                    <a:srgbClr val="000000">
                      <a:alpha val="43137"/>
                    </a:srgbClr>
                  </a:outerShdw>
                </a:effectLst>
                <a:latin typeface="Gill Sans" charset="0"/>
                <a:ea typeface="ＭＳ Ｐゴシック" charset="0"/>
                <a:cs typeface="ＭＳ Ｐゴシック" charset="0"/>
              </a:rPr>
              <a:t>(during deep dives) blood plasma &amp; water diffuse across circulatory walls into chest cavity</a:t>
            </a:r>
          </a:p>
          <a:p>
            <a:r>
              <a:rPr lang="en-US" dirty="0" smtClean="0">
                <a:solidFill>
                  <a:srgbClr val="D90000"/>
                </a:solidFill>
                <a:effectLst>
                  <a:outerShdw blurRad="38100" dist="38100" dir="2700000" algn="tl">
                    <a:srgbClr val="000000">
                      <a:alpha val="43137"/>
                    </a:srgbClr>
                  </a:outerShdw>
                </a:effectLst>
                <a:latin typeface="Gill Sans" charset="0"/>
                <a:ea typeface="ＭＳ Ｐゴシック" charset="0"/>
                <a:cs typeface="ＭＳ Ｐゴシック" charset="0"/>
              </a:rPr>
              <a:t>Why fill up the chest cavity with liquid during a deep dive?</a:t>
            </a:r>
          </a:p>
          <a:p>
            <a:r>
              <a:rPr lang="en-US" dirty="0" smtClean="0">
                <a:solidFill>
                  <a:srgbClr val="D90000"/>
                </a:solidFill>
                <a:hlinkClick r:id="rId2"/>
              </a:rPr>
              <a:t>FreeDiving &amp; Fishing</a:t>
            </a:r>
            <a:endParaRPr lang="en-US" dirty="0">
              <a:solidFill>
                <a:srgbClr val="D90000"/>
              </a:solidFill>
            </a:endParaRPr>
          </a:p>
        </p:txBody>
      </p:sp>
    </p:spTree>
    <p:extLst>
      <p:ext uri="{BB962C8B-B14F-4D97-AF65-F5344CB8AC3E}">
        <p14:creationId xmlns:p14="http://schemas.microsoft.com/office/powerpoint/2010/main" val="37629192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351936"/>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dirty="0" smtClean="0">
                <a:latin typeface="Gill Sans" charset="0"/>
                <a:ea typeface="ＭＳ Ｐゴシック" charset="0"/>
                <a:cs typeface="ＭＳ Ｐゴシック" charset="0"/>
              </a:rPr>
              <a:t>Adaptations for Diving</a:t>
            </a:r>
            <a:br>
              <a:rPr lang="en-US" dirty="0" smtClean="0">
                <a:latin typeface="Gill Sans" charset="0"/>
                <a:ea typeface="ＭＳ Ｐゴシック" charset="0"/>
                <a:cs typeface="ＭＳ Ｐゴシック" charset="0"/>
              </a:rPr>
            </a:br>
            <a:r>
              <a:rPr lang="en-US" dirty="0" smtClean="0">
                <a:latin typeface="Gill Sans" charset="0"/>
                <a:ea typeface="ＭＳ Ｐゴシック" charset="0"/>
                <a:cs typeface="ＭＳ Ｐゴシック" charset="0"/>
              </a:rPr>
              <a:t>(besides the MDR)</a:t>
            </a:r>
            <a:endParaRPr lang="en-US" dirty="0">
              <a:latin typeface="Gill Sans" charset="0"/>
              <a:ea typeface="ＭＳ Ｐゴシック" charset="0"/>
              <a:cs typeface="ＭＳ Ｐゴシック" charset="0"/>
            </a:endParaRPr>
          </a:p>
        </p:txBody>
      </p:sp>
      <p:sp>
        <p:nvSpPr>
          <p:cNvPr id="3" name="Content Placeholder 2"/>
          <p:cNvSpPr txBox="1">
            <a:spLocks/>
          </p:cNvSpPr>
          <p:nvPr/>
        </p:nvSpPr>
        <p:spPr>
          <a:xfrm>
            <a:off x="685800" y="1981200"/>
            <a:ext cx="38100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latin typeface="Gill Sans" charset="0"/>
                <a:ea typeface="ＭＳ Ｐゴシック" charset="0"/>
                <a:cs typeface="ＭＳ Ｐゴシック" charset="0"/>
              </a:rPr>
              <a:t>Very efficient at exchanging air in lungs w/ blood</a:t>
            </a:r>
          </a:p>
          <a:p>
            <a:pPr lvl="1">
              <a:defRPr/>
            </a:pPr>
            <a:r>
              <a:rPr lang="en-US" dirty="0" smtClean="0">
                <a:latin typeface="Gill Sans" charset="0"/>
                <a:ea typeface="ＭＳ Ｐゴシック" charset="0"/>
              </a:rPr>
              <a:t>Many alveoli- air sacs</a:t>
            </a:r>
            <a:endParaRPr lang="en-US" dirty="0">
              <a:latin typeface="Gill Sans" charset="0"/>
              <a:ea typeface="ＭＳ Ｐゴシック" charset="0"/>
            </a:endParaRPr>
          </a:p>
        </p:txBody>
      </p:sp>
      <p:sp>
        <p:nvSpPr>
          <p:cNvPr id="4" name="Content Placeholder 3"/>
          <p:cNvSpPr txBox="1">
            <a:spLocks/>
          </p:cNvSpPr>
          <p:nvPr/>
        </p:nvSpPr>
        <p:spPr>
          <a:xfrm>
            <a:off x="4648200" y="1981200"/>
            <a:ext cx="38100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latin typeface="Gill Sans" charset="0"/>
                <a:ea typeface="ＭＳ Ｐゴシック" charset="0"/>
                <a:cs typeface="ＭＳ Ｐゴシック" charset="0"/>
              </a:rPr>
              <a:t>Collapsible lungs &amp; rib cage squeeze most air into blood</a:t>
            </a:r>
          </a:p>
          <a:p>
            <a:pPr>
              <a:defRPr/>
            </a:pPr>
            <a:endParaRPr lang="en-US" dirty="0">
              <a:latin typeface="Gill Sans" charset="0"/>
              <a:ea typeface="ＭＳ Ｐゴシック" charset="0"/>
              <a:cs typeface="ＭＳ Ｐゴシック" charset="0"/>
            </a:endParaRPr>
          </a:p>
        </p:txBody>
      </p:sp>
      <p:pic>
        <p:nvPicPr>
          <p:cNvPr id="5" name="Picture 5" descr="3D_Model_Anat_Alveoli2_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505200"/>
            <a:ext cx="29718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89202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p:tgtEl>
                                          <p:spTgt spid="4"/>
                                        </p:tgtEl>
                                        <p:attrNameLst>
                                          <p:attrName>ppt_y</p:attrName>
                                        </p:attrNameLst>
                                      </p:cBhvr>
                                      <p:tavLst>
                                        <p:tav tm="0">
                                          <p:val>
                                            <p:strVal val="#ppt_y+#ppt_h*1.125000"/>
                                          </p:val>
                                        </p:tav>
                                        <p:tav tm="100000">
                                          <p:val>
                                            <p:strVal val="#ppt_y"/>
                                          </p:val>
                                        </p:tav>
                                      </p:tavLst>
                                    </p:anim>
                                    <p:animEffect transition="in" filter="wipe(up)">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928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dirty="0" smtClean="0">
                <a:latin typeface="Gill Sans" charset="0"/>
                <a:ea typeface="ＭＳ Ｐゴシック" charset="0"/>
                <a:cs typeface="ＭＳ Ｐゴシック" charset="0"/>
              </a:rPr>
              <a:t>Adaptations for Diving</a:t>
            </a:r>
            <a:br>
              <a:rPr lang="en-US" dirty="0" smtClean="0">
                <a:latin typeface="Gill Sans" charset="0"/>
                <a:ea typeface="ＭＳ Ｐゴシック" charset="0"/>
                <a:cs typeface="ＭＳ Ｐゴシック" charset="0"/>
              </a:rPr>
            </a:br>
            <a:endParaRPr lang="en-US" dirty="0">
              <a:latin typeface="Gill Sans" charset="0"/>
              <a:ea typeface="ＭＳ Ｐゴシック" charset="0"/>
              <a:cs typeface="ＭＳ Ｐゴシック" charset="0"/>
            </a:endParaRPr>
          </a:p>
        </p:txBody>
      </p:sp>
      <p:sp>
        <p:nvSpPr>
          <p:cNvPr id="3" name="Content Placeholder 2"/>
          <p:cNvSpPr txBox="1">
            <a:spLocks/>
          </p:cNvSpPr>
          <p:nvPr/>
        </p:nvSpPr>
        <p:spPr>
          <a:xfrm>
            <a:off x="685800" y="1143000"/>
            <a:ext cx="77724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i="1" dirty="0" smtClean="0">
                <a:solidFill>
                  <a:srgbClr val="800000"/>
                </a:solidFill>
                <a:latin typeface="Gill Sans" charset="0"/>
                <a:ea typeface="ＭＳ Ｐゴシック" charset="0"/>
                <a:cs typeface="ＭＳ Ｐゴシック" charset="0"/>
              </a:rPr>
              <a:t>Medulla oblongata</a:t>
            </a:r>
            <a:r>
              <a:rPr lang="en-US" dirty="0" smtClean="0">
                <a:latin typeface="Gill Sans" charset="0"/>
                <a:ea typeface="ＭＳ Ｐゴシック" charset="0"/>
                <a:cs typeface="ＭＳ Ｐゴシック" charset="0"/>
              </a:rPr>
              <a:t>- part of brain that deals with autonomic functions</a:t>
            </a:r>
          </a:p>
          <a:p>
            <a:pPr lvl="1">
              <a:defRPr/>
            </a:pPr>
            <a:r>
              <a:rPr lang="en-US" dirty="0" smtClean="0">
                <a:latin typeface="Gill Sans" charset="0"/>
                <a:ea typeface="ＭＳ Ｐゴシック" charset="0"/>
              </a:rPr>
              <a:t>Less sensitive to CO</a:t>
            </a:r>
            <a:r>
              <a:rPr lang="en-US" baseline="-25000" dirty="0" smtClean="0">
                <a:latin typeface="Gill Sans" charset="0"/>
                <a:ea typeface="ＭＳ Ｐゴシック" charset="0"/>
              </a:rPr>
              <a:t>2</a:t>
            </a:r>
            <a:r>
              <a:rPr lang="en-US" dirty="0" smtClean="0">
                <a:latin typeface="Gill Sans" charset="0"/>
                <a:ea typeface="ＭＳ Ｐゴシック" charset="0"/>
              </a:rPr>
              <a:t> levels in blood, so they can stay submerged longer without feeling the </a:t>
            </a:r>
            <a:r>
              <a:rPr lang="ja-JP" altLang="en-US" dirty="0" smtClean="0">
                <a:latin typeface="Gill Sans" charset="0"/>
                <a:ea typeface="ＭＳ Ｐゴシック" charset="0"/>
              </a:rPr>
              <a:t>“</a:t>
            </a:r>
            <a:r>
              <a:rPr lang="en-US" dirty="0" smtClean="0">
                <a:latin typeface="Gill Sans" charset="0"/>
                <a:ea typeface="ＭＳ Ｐゴシック" charset="0"/>
              </a:rPr>
              <a:t>need</a:t>
            </a:r>
            <a:r>
              <a:rPr lang="ja-JP" altLang="en-US" dirty="0" smtClean="0">
                <a:latin typeface="Gill Sans" charset="0"/>
                <a:ea typeface="ＭＳ Ｐゴシック" charset="0"/>
              </a:rPr>
              <a:t>”</a:t>
            </a:r>
            <a:r>
              <a:rPr lang="en-US" dirty="0" smtClean="0">
                <a:latin typeface="Gill Sans" charset="0"/>
                <a:ea typeface="ＭＳ Ｐゴシック" charset="0"/>
              </a:rPr>
              <a:t> to inhale</a:t>
            </a:r>
            <a:endParaRPr lang="en-US" dirty="0">
              <a:latin typeface="Gill Sans" charset="0"/>
              <a:ea typeface="ＭＳ Ｐゴシック" charset="0"/>
            </a:endParaRPr>
          </a:p>
        </p:txBody>
      </p:sp>
      <p:pic>
        <p:nvPicPr>
          <p:cNvPr id="4" name="Picture 3"/>
          <p:cNvPicPr>
            <a:picLocks noChangeAspect="1"/>
          </p:cNvPicPr>
          <p:nvPr/>
        </p:nvPicPr>
        <p:blipFill>
          <a:blip r:embed="rId2"/>
          <a:stretch>
            <a:fillRect/>
          </a:stretch>
        </p:blipFill>
        <p:spPr>
          <a:xfrm>
            <a:off x="4953000" y="3276600"/>
            <a:ext cx="3371427" cy="3352800"/>
          </a:xfrm>
          <a:prstGeom prst="rect">
            <a:avLst/>
          </a:prstGeom>
        </p:spPr>
      </p:pic>
    </p:spTree>
    <p:extLst>
      <p:ext uri="{BB962C8B-B14F-4D97-AF65-F5344CB8AC3E}">
        <p14:creationId xmlns:p14="http://schemas.microsoft.com/office/powerpoint/2010/main" val="2001089715"/>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6828" y="0"/>
            <a:ext cx="77724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dirty="0" smtClean="0">
                <a:latin typeface="Gill Sans" charset="0"/>
                <a:ea typeface="ＭＳ Ｐゴシック" charset="0"/>
                <a:cs typeface="ＭＳ Ｐゴシック" charset="0"/>
              </a:rPr>
              <a:t>Adaptations for Diving</a:t>
            </a:r>
            <a:endParaRPr lang="en-US" dirty="0">
              <a:latin typeface="Gill Sans" charset="0"/>
              <a:ea typeface="ＭＳ Ｐゴシック" charset="0"/>
              <a:cs typeface="ＭＳ Ｐゴシック" charset="0"/>
            </a:endParaRPr>
          </a:p>
        </p:txBody>
      </p:sp>
      <p:sp>
        <p:nvSpPr>
          <p:cNvPr id="3" name="Content Placeholder 2"/>
          <p:cNvSpPr txBox="1">
            <a:spLocks/>
          </p:cNvSpPr>
          <p:nvPr/>
        </p:nvSpPr>
        <p:spPr>
          <a:xfrm>
            <a:off x="609600" y="914400"/>
            <a:ext cx="77724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latin typeface="Gill Sans" charset="0"/>
                <a:ea typeface="ＭＳ Ｐゴシック" charset="0"/>
                <a:cs typeface="ＭＳ Ｐゴシック" charset="0"/>
              </a:rPr>
              <a:t>Marine mammals have 2x as much blood per pound of body weight than humans, so they can carry more oxygen in bloodstream</a:t>
            </a:r>
          </a:p>
          <a:p>
            <a:pPr lvl="1">
              <a:defRPr/>
            </a:pPr>
            <a:r>
              <a:rPr lang="en-US" dirty="0" smtClean="0">
                <a:latin typeface="Gill Sans" charset="0"/>
                <a:ea typeface="ＭＳ Ｐゴシック" charset="0"/>
              </a:rPr>
              <a:t>More </a:t>
            </a:r>
            <a:r>
              <a:rPr lang="en-US" dirty="0" smtClean="0">
                <a:solidFill>
                  <a:schemeClr val="bg2"/>
                </a:solidFill>
                <a:latin typeface="Gill Sans" charset="0"/>
                <a:ea typeface="ＭＳ Ｐゴシック" charset="0"/>
              </a:rPr>
              <a:t>myoglobin &amp; hemoglobin</a:t>
            </a:r>
            <a:endParaRPr lang="en-US" dirty="0">
              <a:solidFill>
                <a:schemeClr val="bg2"/>
              </a:solidFill>
              <a:latin typeface="Gill Sans" charset="0"/>
              <a:ea typeface="ＭＳ Ｐゴシック" charset="0"/>
            </a:endParaRPr>
          </a:p>
        </p:txBody>
      </p:sp>
      <p:pic>
        <p:nvPicPr>
          <p:cNvPr id="4" name="Picture 3"/>
          <p:cNvPicPr>
            <a:picLocks noChangeAspect="1"/>
          </p:cNvPicPr>
          <p:nvPr/>
        </p:nvPicPr>
        <p:blipFill>
          <a:blip r:embed="rId2"/>
          <a:stretch>
            <a:fillRect/>
          </a:stretch>
        </p:blipFill>
        <p:spPr>
          <a:xfrm>
            <a:off x="3139440" y="3352800"/>
            <a:ext cx="5140960" cy="3352800"/>
          </a:xfrm>
          <a:prstGeom prst="rect">
            <a:avLst/>
          </a:prstGeom>
        </p:spPr>
      </p:pic>
    </p:spTree>
    <p:extLst>
      <p:ext uri="{BB962C8B-B14F-4D97-AF65-F5344CB8AC3E}">
        <p14:creationId xmlns:p14="http://schemas.microsoft.com/office/powerpoint/2010/main" val="144448786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12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00" y="1536700"/>
            <a:ext cx="8964613" cy="378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9973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430</TotalTime>
  <Words>509</Words>
  <Application>Microsoft Macintosh PowerPoint</Application>
  <PresentationFormat>On-screen Show (4:3)</PresentationFormat>
  <Paragraphs>53</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Diving Adaptions in  Marine Mammals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Activities</vt:lpstr>
      <vt:lpstr>PowerPoint Presentation</vt:lpstr>
      <vt:lpstr>PowerPoint Presentation</vt:lpstr>
      <vt:lpstr>PowerPoint Presentation</vt:lpstr>
    </vt:vector>
  </TitlesOfParts>
  <Company>BROWARD COUNTY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STONEMAN DOUGLAS HIGH SCHOOL</dc:creator>
  <cp:lastModifiedBy>Tammy Orilio</cp:lastModifiedBy>
  <cp:revision>19</cp:revision>
  <dcterms:created xsi:type="dcterms:W3CDTF">2012-11-15T13:31:41Z</dcterms:created>
  <dcterms:modified xsi:type="dcterms:W3CDTF">2012-11-15T22:24:43Z</dcterms:modified>
</cp:coreProperties>
</file>