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17" r:id="rId3"/>
    <p:sldId id="259" r:id="rId4"/>
    <p:sldId id="298" r:id="rId5"/>
    <p:sldId id="299" r:id="rId6"/>
    <p:sldId id="300" r:id="rId7"/>
    <p:sldId id="260" r:id="rId8"/>
    <p:sldId id="278" r:id="rId9"/>
    <p:sldId id="309" r:id="rId10"/>
    <p:sldId id="279" r:id="rId11"/>
    <p:sldId id="293" r:id="rId12"/>
    <p:sldId id="297" r:id="rId13"/>
    <p:sldId id="301" r:id="rId14"/>
    <p:sldId id="280" r:id="rId15"/>
    <p:sldId id="284" r:id="rId16"/>
    <p:sldId id="281" r:id="rId17"/>
    <p:sldId id="257" r:id="rId18"/>
    <p:sldId id="258" r:id="rId19"/>
    <p:sldId id="262" r:id="rId20"/>
    <p:sldId id="263" r:id="rId21"/>
    <p:sldId id="264" r:id="rId22"/>
    <p:sldId id="271" r:id="rId23"/>
    <p:sldId id="311" r:id="rId24"/>
    <p:sldId id="266" r:id="rId25"/>
    <p:sldId id="265" r:id="rId26"/>
    <p:sldId id="310" r:id="rId27"/>
    <p:sldId id="267" r:id="rId28"/>
    <p:sldId id="268" r:id="rId29"/>
    <p:sldId id="269" r:id="rId30"/>
    <p:sldId id="290" r:id="rId31"/>
    <p:sldId id="282" r:id="rId32"/>
    <p:sldId id="270" r:id="rId33"/>
    <p:sldId id="312" r:id="rId34"/>
    <p:sldId id="274" r:id="rId35"/>
    <p:sldId id="275" r:id="rId36"/>
    <p:sldId id="273" r:id="rId37"/>
    <p:sldId id="313" r:id="rId38"/>
    <p:sldId id="276" r:id="rId39"/>
    <p:sldId id="314" r:id="rId40"/>
    <p:sldId id="292" r:id="rId41"/>
    <p:sldId id="285" r:id="rId42"/>
    <p:sldId id="294" r:id="rId43"/>
    <p:sldId id="295" r:id="rId44"/>
    <p:sldId id="286" r:id="rId45"/>
    <p:sldId id="287" r:id="rId46"/>
    <p:sldId id="288" r:id="rId47"/>
    <p:sldId id="289" r:id="rId48"/>
    <p:sldId id="291" r:id="rId49"/>
    <p:sldId id="296" r:id="rId50"/>
    <p:sldId id="302" r:id="rId51"/>
    <p:sldId id="303" r:id="rId52"/>
    <p:sldId id="315" r:id="rId53"/>
    <p:sldId id="304" r:id="rId54"/>
    <p:sldId id="316" r:id="rId55"/>
    <p:sldId id="305" r:id="rId56"/>
    <p:sldId id="306" r:id="rId57"/>
    <p:sldId id="307" r:id="rId58"/>
    <p:sldId id="308"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83" autoAdjust="0"/>
    <p:restoredTop sz="94660"/>
  </p:normalViewPr>
  <p:slideViewPr>
    <p:cSldViewPr>
      <p:cViewPr varScale="1">
        <p:scale>
          <a:sx n="60" d="100"/>
          <a:sy n="60" d="100"/>
        </p:scale>
        <p:origin x="-822"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0A4C7A8-56DF-450B-BA65-158A0D3E1863}" type="datetimeFigureOut">
              <a:rPr lang="en-US" smtClean="0"/>
              <a:pPr/>
              <a:t>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43EF7A-DEBA-4191-9AF5-7B52563C889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A4C7A8-56DF-450B-BA65-158A0D3E1863}" type="datetimeFigureOut">
              <a:rPr lang="en-US" smtClean="0"/>
              <a:pPr/>
              <a:t>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43EF7A-DEBA-4191-9AF5-7B52563C889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A4C7A8-56DF-450B-BA65-158A0D3E1863}" type="datetimeFigureOut">
              <a:rPr lang="en-US" smtClean="0"/>
              <a:pPr/>
              <a:t>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43EF7A-DEBA-4191-9AF5-7B52563C889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A4C7A8-56DF-450B-BA65-158A0D3E1863}" type="datetimeFigureOut">
              <a:rPr lang="en-US" smtClean="0"/>
              <a:pPr/>
              <a:t>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43EF7A-DEBA-4191-9AF5-7B52563C889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A4C7A8-56DF-450B-BA65-158A0D3E1863}" type="datetimeFigureOut">
              <a:rPr lang="en-US" smtClean="0"/>
              <a:pPr/>
              <a:t>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43EF7A-DEBA-4191-9AF5-7B52563C889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0A4C7A8-56DF-450B-BA65-158A0D3E1863}" type="datetimeFigureOut">
              <a:rPr lang="en-US" smtClean="0"/>
              <a:pPr/>
              <a:t>12/3/2013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43EF7A-DEBA-4191-9AF5-7B52563C889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A4C7A8-56DF-450B-BA65-158A0D3E1863}" type="datetimeFigureOut">
              <a:rPr lang="en-US" smtClean="0"/>
              <a:pPr/>
              <a:t>12/3/2013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43EF7A-DEBA-4191-9AF5-7B52563C889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0A4C7A8-56DF-450B-BA65-158A0D3E1863}" type="datetimeFigureOut">
              <a:rPr lang="en-US" smtClean="0"/>
              <a:pPr/>
              <a:t>12/3/2013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43EF7A-DEBA-4191-9AF5-7B52563C889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A4C7A8-56DF-450B-BA65-158A0D3E1863}" type="datetimeFigureOut">
              <a:rPr lang="en-US" smtClean="0"/>
              <a:pPr/>
              <a:t>12/3/2013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43EF7A-DEBA-4191-9AF5-7B52563C889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A4C7A8-56DF-450B-BA65-158A0D3E1863}" type="datetimeFigureOut">
              <a:rPr lang="en-US" smtClean="0"/>
              <a:pPr/>
              <a:t>12/3/2013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43EF7A-DEBA-4191-9AF5-7B52563C889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A4C7A8-56DF-450B-BA65-158A0D3E1863}" type="datetimeFigureOut">
              <a:rPr lang="en-US" smtClean="0"/>
              <a:pPr/>
              <a:t>12/3/2013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43EF7A-DEBA-4191-9AF5-7B52563C889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A4C7A8-56DF-450B-BA65-158A0D3E1863}" type="datetimeFigureOut">
              <a:rPr lang="en-US" smtClean="0"/>
              <a:pPr/>
              <a:t>12/3/2013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43EF7A-DEBA-4191-9AF5-7B52563C889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nsidc.org/cryosphere/seaice/characteristics/formation.html"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bbc.co.uk/nature/15835017"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nsidc.org/cryosphere/seaice/characteristics/formation.html" TargetMode="External"/><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studyofplace.info/Activities/Activity.cfm?ActivityId=3&amp;ActivityItemId=31"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www.oc.nps.edu/NAME/name.html"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rapidfire.sci.gsfc.nasa.gov/imagery/subsets/?mosaic=Arctic.2013287.terra.4km"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rapidfire.sci.gsfc.nasa.gov/imagery/subsets/?subset=Arctic_r04c02.2013287.terra"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rapidfire.sci.gsfc.nasa.gov/imagery/subsets/?mosaic=Arctic.2012090.terra.4km"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Polar Ice</a:t>
            </a:r>
            <a:br>
              <a:rPr lang="en-US" dirty="0" smtClean="0"/>
            </a:br>
            <a:r>
              <a:rPr lang="en-US" dirty="0" smtClean="0"/>
              <a:t>Jeanine </a:t>
            </a:r>
            <a:r>
              <a:rPr lang="en-US" dirty="0" err="1" smtClean="0"/>
              <a:t>Gelhaus</a:t>
            </a:r>
            <a:r>
              <a:rPr lang="en-US" dirty="0" smtClean="0"/>
              <a:t/>
            </a:r>
            <a:br>
              <a:rPr lang="en-US" dirty="0" smtClean="0"/>
            </a:br>
            <a:r>
              <a:rPr lang="en-US" dirty="0" smtClean="0"/>
              <a:t>8</a:t>
            </a:r>
            <a:r>
              <a:rPr lang="en-US" baseline="30000" dirty="0" smtClean="0"/>
              <a:t>th</a:t>
            </a:r>
            <a:r>
              <a:rPr lang="en-US" dirty="0" smtClean="0"/>
              <a:t> grade science unit</a:t>
            </a:r>
            <a:endParaRPr lang="en-US" dirty="0"/>
          </a:p>
        </p:txBody>
      </p:sp>
      <p:sp>
        <p:nvSpPr>
          <p:cNvPr id="3" name="Subtitle 2"/>
          <p:cNvSpPr>
            <a:spLocks noGrp="1"/>
          </p:cNvSpPr>
          <p:nvPr>
            <p:ph type="subTitle" idx="1"/>
          </p:nvPr>
        </p:nvSpPr>
        <p:spPr/>
        <p:txBody>
          <a:bodyPr/>
          <a:lstStyle/>
          <a:p>
            <a:r>
              <a:rPr lang="en-US" dirty="0" smtClean="0"/>
              <a:t>Source:</a:t>
            </a:r>
          </a:p>
          <a:p>
            <a:r>
              <a:rPr lang="en-US" dirty="0" smtClean="0">
                <a:hlinkClick r:id="rId2"/>
              </a:rPr>
              <a:t>http://nsidc.org/cryosphere/seaice/characteristics/formation.html</a:t>
            </a:r>
            <a:endParaRPr lang="en-US" dirty="0" smtClean="0"/>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Brine Rejection Process</a:t>
            </a:r>
            <a:endParaRPr lang="en-US" dirty="0"/>
          </a:p>
        </p:txBody>
      </p:sp>
      <p:sp>
        <p:nvSpPr>
          <p:cNvPr id="3" name="Content Placeholder 2"/>
          <p:cNvSpPr>
            <a:spLocks noGrp="1"/>
          </p:cNvSpPr>
          <p:nvPr>
            <p:ph idx="1"/>
          </p:nvPr>
        </p:nvSpPr>
        <p:spPr/>
        <p:txBody>
          <a:bodyPr>
            <a:normAutofit lnSpcReduction="10000"/>
          </a:bodyPr>
          <a:lstStyle/>
          <a:p>
            <a:r>
              <a:rPr lang="en-US" dirty="0" smtClean="0"/>
              <a:t>The crystals begin to expel salt into the water. </a:t>
            </a:r>
          </a:p>
          <a:p>
            <a:r>
              <a:rPr lang="en-US" dirty="0" smtClean="0"/>
              <a:t>These BRINE  pockets, under the influence of gravity, melt their way downward through the sea ice until they reach sea water.</a:t>
            </a:r>
          </a:p>
          <a:p>
            <a:r>
              <a:rPr lang="en-US" i="1" dirty="0" smtClean="0"/>
              <a:t>(Real world application:  Just like when you put rock salt on your icy sidewalk)</a:t>
            </a:r>
          </a:p>
          <a:p>
            <a:r>
              <a:rPr lang="en-US" dirty="0" smtClean="0"/>
              <a:t>What remains is called “FRAZIL crystals” (consisting of nearly pure, FRESH WATER!)</a:t>
            </a:r>
          </a:p>
          <a:p>
            <a:pPr>
              <a:buNone/>
            </a:pPr>
            <a:r>
              <a:rPr lang="en-US" dirty="0"/>
              <a:t> </a:t>
            </a:r>
            <a:r>
              <a:rPr lang="en-US" dirty="0" smtClean="0"/>
              <a:t>    We will talk about this in the near future.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Brine Pockets</a:t>
            </a:r>
            <a:endParaRPr lang="en-US" dirty="0"/>
          </a:p>
        </p:txBody>
      </p:sp>
      <p:sp>
        <p:nvSpPr>
          <p:cNvPr id="3" name="Content Placeholder 2"/>
          <p:cNvSpPr>
            <a:spLocks noGrp="1"/>
          </p:cNvSpPr>
          <p:nvPr>
            <p:ph idx="1"/>
          </p:nvPr>
        </p:nvSpPr>
        <p:spPr>
          <a:xfrm>
            <a:off x="457200" y="5410200"/>
            <a:ext cx="8229600" cy="715963"/>
          </a:xfrm>
        </p:spPr>
        <p:txBody>
          <a:bodyPr>
            <a:normAutofit fontScale="92500" lnSpcReduction="10000"/>
          </a:bodyPr>
          <a:lstStyle/>
          <a:p>
            <a:r>
              <a:rPr lang="en-US" sz="1600" dirty="0" smtClean="0"/>
              <a:t>A photograph in natural light showing elongated tubes that form as brine pockets trapped between the ice crystals. The image is 5 millimeters in width. </a:t>
            </a:r>
            <a:br>
              <a:rPr lang="en-US" sz="1600" dirty="0" smtClean="0"/>
            </a:br>
            <a:r>
              <a:rPr lang="en-US" sz="1600" dirty="0" smtClean="0"/>
              <a:t>—</a:t>
            </a:r>
            <a:r>
              <a:rPr lang="en-US" sz="1600" i="1" dirty="0" smtClean="0"/>
              <a:t>Photo courtesy of Ted </a:t>
            </a:r>
            <a:r>
              <a:rPr lang="en-US" sz="1600" i="1" dirty="0" err="1" smtClean="0"/>
              <a:t>Maksym</a:t>
            </a:r>
            <a:r>
              <a:rPr lang="en-US" sz="1600" i="1" dirty="0" smtClean="0"/>
              <a:t>, United States Naval Academy.</a:t>
            </a:r>
            <a:endParaRPr lang="en-US" sz="1600" dirty="0"/>
          </a:p>
        </p:txBody>
      </p:sp>
      <p:pic>
        <p:nvPicPr>
          <p:cNvPr id="4" name="Picture 3" descr="brine.jpg"/>
          <p:cNvPicPr>
            <a:picLocks noChangeAspect="1"/>
          </p:cNvPicPr>
          <p:nvPr/>
        </p:nvPicPr>
        <p:blipFill>
          <a:blip r:embed="rId2" cstate="print"/>
          <a:stretch>
            <a:fillRect/>
          </a:stretch>
        </p:blipFill>
        <p:spPr>
          <a:xfrm>
            <a:off x="3743325" y="1990725"/>
            <a:ext cx="1657350" cy="287655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Salt plays an important role in ocean circulation</a:t>
            </a:r>
            <a:endParaRPr lang="en-US" dirty="0"/>
          </a:p>
        </p:txBody>
      </p:sp>
      <p:sp>
        <p:nvSpPr>
          <p:cNvPr id="3" name="Content Placeholder 2"/>
          <p:cNvSpPr>
            <a:spLocks noGrp="1"/>
          </p:cNvSpPr>
          <p:nvPr>
            <p:ph idx="1"/>
          </p:nvPr>
        </p:nvSpPr>
        <p:spPr/>
        <p:txBody>
          <a:bodyPr>
            <a:normAutofit fontScale="92500"/>
          </a:bodyPr>
          <a:lstStyle/>
          <a:p>
            <a:r>
              <a:rPr lang="en-US" dirty="0" smtClean="0"/>
              <a:t>In cold, polar regions, changes in salinity affect ocean density more than changes in temperature.</a:t>
            </a:r>
          </a:p>
          <a:p>
            <a:r>
              <a:rPr lang="en-US" dirty="0" smtClean="0"/>
              <a:t> When salt is ejected into the ocean as sea ice forms, the water's salinity increases. Because salt water is heavier, the density of the water increases and the water sinks. </a:t>
            </a:r>
          </a:p>
          <a:p>
            <a:r>
              <a:rPr lang="en-US" dirty="0" smtClean="0"/>
              <a:t>The exchange of salt between sea ice and the ocean influences ocean circulation across hundreds of kilometers.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Thermohaline</a:t>
            </a:r>
            <a:r>
              <a:rPr lang="en-US" dirty="0" smtClean="0"/>
              <a:t> Circulation</a:t>
            </a:r>
            <a:endParaRPr lang="en-US" dirty="0"/>
          </a:p>
        </p:txBody>
      </p:sp>
      <p:pic>
        <p:nvPicPr>
          <p:cNvPr id="4" name="Content Placeholder 3" descr="thermohaline_nasa.jpg"/>
          <p:cNvPicPr>
            <a:picLocks noGrp="1" noChangeAspect="1"/>
          </p:cNvPicPr>
          <p:nvPr>
            <p:ph idx="1"/>
          </p:nvPr>
        </p:nvPicPr>
        <p:blipFill>
          <a:blip r:embed="rId2" cstate="print"/>
          <a:stretch>
            <a:fillRect/>
          </a:stretch>
        </p:blipFill>
        <p:spPr>
          <a:xfrm>
            <a:off x="990600" y="1523333"/>
            <a:ext cx="7315199" cy="4779263"/>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Brine Rejection Process</a:t>
            </a:r>
            <a:endParaRPr lang="en-US" dirty="0"/>
          </a:p>
        </p:txBody>
      </p:sp>
      <p:sp>
        <p:nvSpPr>
          <p:cNvPr id="3" name="Content Placeholder 2"/>
          <p:cNvSpPr>
            <a:spLocks noGrp="1"/>
          </p:cNvSpPr>
          <p:nvPr>
            <p:ph idx="1"/>
          </p:nvPr>
        </p:nvSpPr>
        <p:spPr/>
        <p:txBody>
          <a:bodyPr/>
          <a:lstStyle/>
          <a:p>
            <a:r>
              <a:rPr lang="en-US" dirty="0" smtClean="0"/>
              <a:t>These brine drops, being much saltier and, therefore, much denser than the surrounding sea water sink. </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Brine Expelled</a:t>
            </a:r>
            <a:endParaRPr lang="en-US" dirty="0"/>
          </a:p>
        </p:txBody>
      </p:sp>
      <p:sp>
        <p:nvSpPr>
          <p:cNvPr id="3" name="Content Placeholder 2"/>
          <p:cNvSpPr>
            <a:spLocks noGrp="1"/>
          </p:cNvSpPr>
          <p:nvPr>
            <p:ph idx="1"/>
          </p:nvPr>
        </p:nvSpPr>
        <p:spPr/>
        <p:txBody>
          <a:bodyPr/>
          <a:lstStyle/>
          <a:p>
            <a:r>
              <a:rPr lang="en-US" dirty="0" smtClean="0">
                <a:hlinkClick r:id="rId2"/>
              </a:rPr>
              <a:t>http://www.bbc.co.uk/nature/15835017</a:t>
            </a:r>
            <a:endParaRPr lang="en-US" dirty="0" smtClean="0"/>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2762"/>
          </a:xfrm>
        </p:spPr>
        <p:txBody>
          <a:bodyPr>
            <a:normAutofit fontScale="90000"/>
          </a:bodyPr>
          <a:lstStyle/>
          <a:p>
            <a:r>
              <a:rPr lang="en-US" dirty="0" smtClean="0"/>
              <a:t>Mystery Salinity Lab</a:t>
            </a:r>
            <a:br>
              <a:rPr lang="en-US" dirty="0" smtClean="0"/>
            </a:br>
            <a:r>
              <a:rPr lang="en-US" dirty="0" smtClean="0"/>
              <a:t>get supplies and lab sheet from teacher</a:t>
            </a:r>
            <a:endParaRPr lang="en-US" dirty="0"/>
          </a:p>
        </p:txBody>
      </p:sp>
      <p:pic>
        <p:nvPicPr>
          <p:cNvPr id="4" name="Content Placeholder 3" descr="thCAVKS82M.jpg"/>
          <p:cNvPicPr>
            <a:picLocks noGrp="1" noChangeAspect="1"/>
          </p:cNvPicPr>
          <p:nvPr>
            <p:ph idx="1"/>
          </p:nvPr>
        </p:nvPicPr>
        <p:blipFill>
          <a:blip r:embed="rId2" cstate="print"/>
          <a:stretch>
            <a:fillRect/>
          </a:stretch>
        </p:blipFill>
        <p:spPr>
          <a:xfrm>
            <a:off x="3352800" y="2133600"/>
            <a:ext cx="2528888" cy="3096598"/>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Frazil Look Like?</a:t>
            </a:r>
            <a:endParaRPr lang="en-US" dirty="0"/>
          </a:p>
        </p:txBody>
      </p:sp>
      <p:sp>
        <p:nvSpPr>
          <p:cNvPr id="3" name="Content Placeholder 2"/>
          <p:cNvSpPr>
            <a:spLocks noGrp="1"/>
          </p:cNvSpPr>
          <p:nvPr>
            <p:ph idx="1"/>
          </p:nvPr>
        </p:nvSpPr>
        <p:spPr/>
        <p:txBody>
          <a:bodyPr/>
          <a:lstStyle/>
          <a:p>
            <a:r>
              <a:rPr lang="en-US" dirty="0" smtClean="0"/>
              <a:t>Small needle-like crystals are named frazil.</a:t>
            </a:r>
          </a:p>
          <a:p>
            <a:r>
              <a:rPr lang="en-US" dirty="0" smtClean="0"/>
              <a:t>Frazil is formed when ocean water begins to freeze.</a:t>
            </a:r>
          </a:p>
          <a:p>
            <a:r>
              <a:rPr lang="en-US" dirty="0" smtClean="0"/>
              <a:t>How small are these crystals? </a:t>
            </a:r>
          </a:p>
          <a:p>
            <a:r>
              <a:rPr lang="en-US" i="1" dirty="0" smtClean="0"/>
              <a:t>These crystals are typically 3 to 4 millimeters (0.12 to 0.16 inches) in diameter.</a:t>
            </a:r>
          </a:p>
          <a:p>
            <a:pPr>
              <a:buNone/>
            </a:pPr>
            <a:endParaRPr lang="en-US" i="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sheets of sea ice form?</a:t>
            </a:r>
            <a:endParaRPr lang="en-US" dirty="0"/>
          </a:p>
        </p:txBody>
      </p:sp>
      <p:sp>
        <p:nvSpPr>
          <p:cNvPr id="3" name="Content Placeholder 2"/>
          <p:cNvSpPr>
            <a:spLocks noGrp="1"/>
          </p:cNvSpPr>
          <p:nvPr>
            <p:ph idx="1"/>
          </p:nvPr>
        </p:nvSpPr>
        <p:spPr/>
        <p:txBody>
          <a:bodyPr/>
          <a:lstStyle/>
          <a:p>
            <a:r>
              <a:rPr lang="en-US" dirty="0"/>
              <a:t>F</a:t>
            </a:r>
            <a:r>
              <a:rPr lang="en-US" dirty="0" smtClean="0"/>
              <a:t>razil crystals float to the surface, accumulate and bond together.</a:t>
            </a:r>
          </a:p>
          <a:p>
            <a:endParaRPr lang="en-US" dirty="0"/>
          </a:p>
        </p:txBody>
      </p:sp>
      <p:pic>
        <p:nvPicPr>
          <p:cNvPr id="4" name="Picture 3" descr="fraz2.jpg"/>
          <p:cNvPicPr>
            <a:picLocks noChangeAspect="1"/>
          </p:cNvPicPr>
          <p:nvPr/>
        </p:nvPicPr>
        <p:blipFill>
          <a:blip r:embed="rId2" cstate="print"/>
          <a:stretch>
            <a:fillRect/>
          </a:stretch>
        </p:blipFill>
        <p:spPr>
          <a:xfrm>
            <a:off x="4343400" y="2286000"/>
            <a:ext cx="4114800" cy="377889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Name two kinds of sheet ice</a:t>
            </a:r>
            <a:endParaRPr lang="en-US" dirty="0"/>
          </a:p>
        </p:txBody>
      </p:sp>
      <p:sp>
        <p:nvSpPr>
          <p:cNvPr id="3" name="Content Placeholder 2"/>
          <p:cNvSpPr>
            <a:spLocks noGrp="1"/>
          </p:cNvSpPr>
          <p:nvPr>
            <p:ph idx="1"/>
          </p:nvPr>
        </p:nvSpPr>
        <p:spPr/>
        <p:txBody>
          <a:bodyPr>
            <a:normAutofit/>
          </a:bodyPr>
          <a:lstStyle/>
          <a:p>
            <a:r>
              <a:rPr lang="en-US" dirty="0" smtClean="0"/>
              <a:t>GREASE or CONGELATION ICE</a:t>
            </a:r>
          </a:p>
          <a:p>
            <a:r>
              <a:rPr lang="en-US" dirty="0" smtClean="0"/>
              <a:t>PANCAKE  ICE</a:t>
            </a:r>
          </a:p>
          <a:p>
            <a:pPr>
              <a:buNone/>
            </a:pPr>
            <a:endParaRPr lang="en-US" dirty="0" smtClean="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Arctic or Antarctic</a:t>
            </a:r>
            <a:endParaRPr lang="en-US" dirty="0"/>
          </a:p>
        </p:txBody>
      </p:sp>
      <p:sp>
        <p:nvSpPr>
          <p:cNvPr id="3" name="Content Placeholder 2"/>
          <p:cNvSpPr>
            <a:spLocks noGrp="1"/>
          </p:cNvSpPr>
          <p:nvPr>
            <p:ph idx="1"/>
          </p:nvPr>
        </p:nvSpPr>
        <p:spPr/>
        <p:txBody>
          <a:bodyPr>
            <a:normAutofit lnSpcReduction="10000"/>
          </a:bodyPr>
          <a:lstStyle/>
          <a:p>
            <a:r>
              <a:rPr lang="en-US" dirty="0" smtClean="0"/>
              <a:t>Antarctica- "land surrounded by water“</a:t>
            </a:r>
          </a:p>
          <a:p>
            <a:r>
              <a:rPr lang="en-US" dirty="0" smtClean="0"/>
              <a:t>Arctic -  "water surrounded by land" </a:t>
            </a:r>
          </a:p>
          <a:p>
            <a:endParaRPr lang="en-US" dirty="0" smtClean="0"/>
          </a:p>
          <a:p>
            <a:r>
              <a:rPr lang="en-US" dirty="0" smtClean="0"/>
              <a:t>Antarctica  has penguins, no mosquitoes</a:t>
            </a:r>
          </a:p>
          <a:p>
            <a:r>
              <a:rPr lang="en-US" dirty="0" smtClean="0"/>
              <a:t>Arctic has polar bears, has mosquitoes</a:t>
            </a:r>
          </a:p>
          <a:p>
            <a:endParaRPr lang="en-US" dirty="0" smtClean="0"/>
          </a:p>
          <a:p>
            <a:r>
              <a:rPr lang="en-US" dirty="0" smtClean="0"/>
              <a:t>But they both have something to do with “oceans!”</a:t>
            </a:r>
          </a:p>
          <a:p>
            <a:endParaRPr lang="en-US" dirty="0" smtClean="0"/>
          </a:p>
          <a:p>
            <a:pPr>
              <a:buNone/>
            </a:pP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THESE DIFFER?</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Grease Ice</a:t>
            </a:r>
            <a:endParaRPr lang="en-US" dirty="0"/>
          </a:p>
        </p:txBody>
      </p:sp>
      <p:sp>
        <p:nvSpPr>
          <p:cNvPr id="3" name="Content Placeholder 2"/>
          <p:cNvSpPr>
            <a:spLocks noGrp="1"/>
          </p:cNvSpPr>
          <p:nvPr>
            <p:ph idx="1"/>
          </p:nvPr>
        </p:nvSpPr>
        <p:spPr/>
        <p:txBody>
          <a:bodyPr>
            <a:normAutofit/>
          </a:bodyPr>
          <a:lstStyle/>
          <a:p>
            <a:r>
              <a:rPr lang="en-US" dirty="0" smtClean="0"/>
              <a:t>Grease ice forms in calm waters. It develops into a continuous, thin sheet called </a:t>
            </a:r>
            <a:r>
              <a:rPr lang="en-US" i="1" dirty="0" err="1" smtClean="0"/>
              <a:t>nilas</a:t>
            </a:r>
            <a:r>
              <a:rPr lang="en-US" i="1" dirty="0" smtClean="0"/>
              <a:t>.</a:t>
            </a:r>
          </a:p>
          <a:p>
            <a:r>
              <a:rPr lang="en-US" dirty="0" smtClean="0"/>
              <a:t>Early in the freeze up season, the ice </a:t>
            </a:r>
            <a:r>
              <a:rPr lang="en-US" dirty="0" smtClean="0"/>
              <a:t>is </a:t>
            </a:r>
            <a:r>
              <a:rPr lang="en-US" dirty="0" smtClean="0"/>
              <a:t>somewhat mobile. As a result, they might fracture into smaller sheets.</a:t>
            </a:r>
          </a:p>
          <a:p>
            <a:r>
              <a:rPr lang="en-US" dirty="0"/>
              <a:t>T</a:t>
            </a:r>
            <a:r>
              <a:rPr lang="en-US" dirty="0" smtClean="0"/>
              <a:t>he </a:t>
            </a:r>
            <a:r>
              <a:rPr lang="en-US" i="1" dirty="0" err="1" smtClean="0"/>
              <a:t>nila</a:t>
            </a:r>
            <a:r>
              <a:rPr lang="en-US" i="1" dirty="0" smtClean="0"/>
              <a:t> </a:t>
            </a:r>
            <a:r>
              <a:rPr lang="en-US" dirty="0" smtClean="0"/>
              <a:t>ice might then flow or slide over other </a:t>
            </a:r>
            <a:r>
              <a:rPr lang="en-US" i="1" dirty="0" err="1" smtClean="0"/>
              <a:t>nilas</a:t>
            </a:r>
            <a:r>
              <a:rPr lang="en-US" dirty="0" smtClean="0"/>
              <a:t> due to currents and light winds.  This process is called </a:t>
            </a:r>
            <a:r>
              <a:rPr lang="en-US" i="1" dirty="0" smtClean="0"/>
              <a:t>rafting. </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Grease Ice</a:t>
            </a:r>
            <a:endParaRPr lang="en-US" dirty="0"/>
          </a:p>
        </p:txBody>
      </p:sp>
      <p:sp>
        <p:nvSpPr>
          <p:cNvPr id="3" name="Content Placeholder 2"/>
          <p:cNvSpPr>
            <a:spLocks noGrp="1"/>
          </p:cNvSpPr>
          <p:nvPr>
            <p:ph idx="1"/>
          </p:nvPr>
        </p:nvSpPr>
        <p:spPr/>
        <p:txBody>
          <a:bodyPr/>
          <a:lstStyle/>
          <a:p>
            <a:r>
              <a:rPr lang="en-US" dirty="0" smtClean="0"/>
              <a:t>At first, grease ice looks DARK, but it becomes lighter in color as it thickens. </a:t>
            </a:r>
          </a:p>
          <a:p>
            <a:endParaRPr lang="en-US" dirty="0"/>
          </a:p>
        </p:txBody>
      </p:sp>
      <p:pic>
        <p:nvPicPr>
          <p:cNvPr id="2050" name="Picture 2" descr="C:\Users\gelhaus\Desktop\normal_ts_03_oct19th03.jpg"/>
          <p:cNvPicPr>
            <a:picLocks noChangeAspect="1" noChangeArrowheads="1"/>
          </p:cNvPicPr>
          <p:nvPr/>
        </p:nvPicPr>
        <p:blipFill>
          <a:blip r:embed="rId2" cstate="print"/>
          <a:srcRect/>
          <a:stretch>
            <a:fillRect/>
          </a:stretch>
        </p:blipFill>
        <p:spPr bwMode="auto">
          <a:xfrm>
            <a:off x="2743200" y="2743200"/>
            <a:ext cx="3886200" cy="2912215"/>
          </a:xfrm>
          <a:prstGeom prst="rect">
            <a:avLst/>
          </a:prstGeom>
          <a:noFill/>
        </p:spPr>
      </p:pic>
      <p:sp>
        <p:nvSpPr>
          <p:cNvPr id="5" name="Rectangle 4"/>
          <p:cNvSpPr/>
          <p:nvPr/>
        </p:nvSpPr>
        <p:spPr>
          <a:xfrm>
            <a:off x="381000" y="5791200"/>
            <a:ext cx="8305800" cy="923330"/>
          </a:xfrm>
          <a:prstGeom prst="rect">
            <a:avLst/>
          </a:prstGeom>
        </p:spPr>
        <p:txBody>
          <a:bodyPr wrap="square">
            <a:spAutoFit/>
          </a:bodyPr>
          <a:lstStyle/>
          <a:p>
            <a:r>
              <a:rPr lang="en-US" dirty="0" smtClean="0"/>
              <a:t>An overlapping blend of </a:t>
            </a:r>
            <a:r>
              <a:rPr lang="en-US" dirty="0" err="1" smtClean="0"/>
              <a:t>nila</a:t>
            </a:r>
            <a:r>
              <a:rPr lang="en-US" dirty="0" smtClean="0"/>
              <a:t> and smooth, snow-covered ice, with breakage around the edges, and fracturing on the surface.</a:t>
            </a:r>
            <a:br>
              <a:rPr lang="en-US" dirty="0" smtClean="0"/>
            </a:br>
            <a:r>
              <a:rPr lang="en-US" dirty="0" smtClean="0"/>
              <a:t>—</a:t>
            </a:r>
            <a:r>
              <a:rPr lang="en-US" i="1" dirty="0" smtClean="0"/>
              <a:t>Credit: Ted </a:t>
            </a:r>
            <a:r>
              <a:rPr lang="en-US" i="1" dirty="0" err="1" smtClean="0"/>
              <a:t>Scambos</a:t>
            </a:r>
            <a:r>
              <a:rPr lang="en-US" i="1" dirty="0" smtClean="0"/>
              <a:t>, NSIDC</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Grease ice</a:t>
            </a:r>
            <a:endParaRPr lang="en-US" dirty="0"/>
          </a:p>
        </p:txBody>
      </p:sp>
      <p:pic>
        <p:nvPicPr>
          <p:cNvPr id="4" name="Content Placeholder 3" descr="grease_ice-300-md.jpg"/>
          <p:cNvPicPr>
            <a:picLocks noGrp="1" noChangeAspect="1"/>
          </p:cNvPicPr>
          <p:nvPr>
            <p:ph idx="1"/>
          </p:nvPr>
        </p:nvPicPr>
        <p:blipFill>
          <a:blip r:embed="rId2" cstate="print"/>
          <a:stretch>
            <a:fillRect/>
          </a:stretch>
        </p:blipFill>
        <p:spPr>
          <a:xfrm>
            <a:off x="1981200" y="1905000"/>
            <a:ext cx="4255421" cy="3177381"/>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Congelation</a:t>
            </a:r>
            <a:r>
              <a:rPr lang="en-US" dirty="0" smtClean="0"/>
              <a:t> Ice</a:t>
            </a:r>
            <a:endParaRPr lang="en-US" dirty="0"/>
          </a:p>
        </p:txBody>
      </p:sp>
      <p:sp>
        <p:nvSpPr>
          <p:cNvPr id="3" name="Content Placeholder 2"/>
          <p:cNvSpPr>
            <a:spLocks noGrp="1"/>
          </p:cNvSpPr>
          <p:nvPr>
            <p:ph idx="1"/>
          </p:nvPr>
        </p:nvSpPr>
        <p:spPr/>
        <p:txBody>
          <a:bodyPr>
            <a:normAutofit/>
          </a:bodyPr>
          <a:lstStyle/>
          <a:p>
            <a:r>
              <a:rPr lang="en-US" dirty="0" smtClean="0"/>
              <a:t>When the grease ice thickens and becomes a stable sheet, it is then called </a:t>
            </a:r>
            <a:r>
              <a:rPr lang="en-US" dirty="0" err="1" smtClean="0"/>
              <a:t>congelation</a:t>
            </a:r>
            <a:r>
              <a:rPr lang="en-US" dirty="0" smtClean="0"/>
              <a:t> ice. </a:t>
            </a:r>
          </a:p>
          <a:p>
            <a:r>
              <a:rPr lang="en-US" dirty="0" smtClean="0"/>
              <a:t>The ice crystals in </a:t>
            </a:r>
            <a:r>
              <a:rPr lang="en-US" dirty="0" err="1" smtClean="0"/>
              <a:t>congelation</a:t>
            </a:r>
            <a:r>
              <a:rPr lang="en-US" dirty="0" smtClean="0"/>
              <a:t> ice are long and vertical because they grow slower than frazil ice. </a:t>
            </a:r>
          </a:p>
          <a:p>
            <a:r>
              <a:rPr lang="en-US" dirty="0" smtClean="0"/>
              <a:t>The ice has a smooth bottom surface. </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Pancake Ice</a:t>
            </a:r>
            <a:endParaRPr lang="en-US" dirty="0"/>
          </a:p>
        </p:txBody>
      </p:sp>
      <p:sp>
        <p:nvSpPr>
          <p:cNvPr id="3" name="Content Placeholder 2"/>
          <p:cNvSpPr>
            <a:spLocks noGrp="1"/>
          </p:cNvSpPr>
          <p:nvPr>
            <p:ph idx="1"/>
          </p:nvPr>
        </p:nvSpPr>
        <p:spPr/>
        <p:txBody>
          <a:bodyPr>
            <a:normAutofit fontScale="92500"/>
          </a:bodyPr>
          <a:lstStyle/>
          <a:p>
            <a:r>
              <a:rPr lang="en-US" dirty="0" smtClean="0"/>
              <a:t>Pancake ice forms in rough, ocean water.</a:t>
            </a:r>
          </a:p>
          <a:p>
            <a:r>
              <a:rPr lang="en-US" dirty="0" smtClean="0"/>
              <a:t>These slushy, circular disks resemble pancakes.  The perimeter has ridges or raised edges due to the pancakes bumping into each other in the rough water.</a:t>
            </a:r>
          </a:p>
          <a:p>
            <a:r>
              <a:rPr lang="en-US" dirty="0" smtClean="0"/>
              <a:t>Rafting can occur if the water is rough enough. </a:t>
            </a:r>
          </a:p>
          <a:p>
            <a:pPr lvl="1"/>
            <a:r>
              <a:rPr lang="en-US" dirty="0" smtClean="0"/>
              <a:t>If the ice is thick enough, it can pile on top of itself. </a:t>
            </a:r>
          </a:p>
          <a:p>
            <a:pPr lvl="1"/>
            <a:r>
              <a:rPr lang="en-US" dirty="0" smtClean="0"/>
              <a:t> This forms lines on the surface called “ridges.”</a:t>
            </a:r>
          </a:p>
          <a:p>
            <a:pPr lvl="1"/>
            <a:r>
              <a:rPr lang="en-US" dirty="0" smtClean="0"/>
              <a:t>The lines on the bottom of the ice are called “Keel”</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Pancake Ice</a:t>
            </a:r>
            <a:endParaRPr lang="en-US" dirty="0"/>
          </a:p>
        </p:txBody>
      </p:sp>
      <p:pic>
        <p:nvPicPr>
          <p:cNvPr id="4" name="Content Placeholder 3" descr="pan.jpg"/>
          <p:cNvPicPr>
            <a:picLocks noGrp="1" noChangeAspect="1"/>
          </p:cNvPicPr>
          <p:nvPr>
            <p:ph idx="1"/>
          </p:nvPr>
        </p:nvPicPr>
        <p:blipFill>
          <a:blip r:embed="rId2" cstate="print"/>
          <a:stretch>
            <a:fillRect/>
          </a:stretch>
        </p:blipFill>
        <p:spPr>
          <a:xfrm>
            <a:off x="1475854" y="1600200"/>
            <a:ext cx="6192291" cy="4525963"/>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WOW Moment</a:t>
            </a:r>
            <a:endParaRPr lang="en-US" dirty="0"/>
          </a:p>
        </p:txBody>
      </p:sp>
      <p:sp>
        <p:nvSpPr>
          <p:cNvPr id="3" name="Content Placeholder 2"/>
          <p:cNvSpPr>
            <a:spLocks noGrp="1"/>
          </p:cNvSpPr>
          <p:nvPr>
            <p:ph idx="1"/>
          </p:nvPr>
        </p:nvSpPr>
        <p:spPr/>
        <p:txBody>
          <a:bodyPr/>
          <a:lstStyle/>
          <a:p>
            <a:pPr marL="342900" lvl="1" indent="-342900">
              <a:buFont typeface="Arial" pitchFamily="34" charset="0"/>
              <a:buChar char="•"/>
            </a:pPr>
            <a:r>
              <a:rPr lang="en-US" dirty="0"/>
              <a:t>I</a:t>
            </a:r>
            <a:r>
              <a:rPr lang="en-US" dirty="0" smtClean="0"/>
              <a:t>n the Arctic, ridges up to 20 meters (60 feet) thick can form when thick ice deforms. </a:t>
            </a: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Cementing of the Ice</a:t>
            </a:r>
            <a:endParaRPr lang="en-US" dirty="0"/>
          </a:p>
        </p:txBody>
      </p:sp>
      <p:sp>
        <p:nvSpPr>
          <p:cNvPr id="3" name="Content Placeholder 2"/>
          <p:cNvSpPr>
            <a:spLocks noGrp="1"/>
          </p:cNvSpPr>
          <p:nvPr>
            <p:ph idx="1"/>
          </p:nvPr>
        </p:nvSpPr>
        <p:spPr/>
        <p:txBody>
          <a:bodyPr>
            <a:normAutofit/>
          </a:bodyPr>
          <a:lstStyle/>
          <a:p>
            <a:r>
              <a:rPr lang="en-US" dirty="0" smtClean="0"/>
              <a:t>After awhile, the pancakes cement together and consolidate into a coherent ice sheet.</a:t>
            </a:r>
          </a:p>
          <a:p>
            <a:r>
              <a:rPr lang="en-US" dirty="0" smtClean="0"/>
              <a:t>This ice has a very rough bottom.</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Contrast the Ice Sheets</a:t>
            </a:r>
            <a:endParaRPr lang="en-US" dirty="0"/>
          </a:p>
        </p:txBody>
      </p:sp>
      <p:pic>
        <p:nvPicPr>
          <p:cNvPr id="1026" name="Picture 2" descr="C:\Users\gelhaus\Desktop\ice_formation.gif"/>
          <p:cNvPicPr>
            <a:picLocks noChangeAspect="1" noChangeArrowheads="1"/>
          </p:cNvPicPr>
          <p:nvPr/>
        </p:nvPicPr>
        <p:blipFill>
          <a:blip r:embed="rId2" cstate="print"/>
          <a:srcRect/>
          <a:stretch>
            <a:fillRect/>
          </a:stretch>
        </p:blipFill>
        <p:spPr bwMode="auto">
          <a:xfrm>
            <a:off x="1295400" y="1295400"/>
            <a:ext cx="6781800" cy="5038924"/>
          </a:xfrm>
          <a:prstGeom prst="rect">
            <a:avLst/>
          </a:prstGeom>
          <a:noFill/>
        </p:spPr>
      </p:pic>
      <p:sp>
        <p:nvSpPr>
          <p:cNvPr id="5" name="Rectangle 4"/>
          <p:cNvSpPr/>
          <p:nvPr/>
        </p:nvSpPr>
        <p:spPr>
          <a:xfrm>
            <a:off x="2286000" y="6400800"/>
            <a:ext cx="6400800" cy="646331"/>
          </a:xfrm>
          <a:prstGeom prst="rect">
            <a:avLst/>
          </a:prstGeom>
        </p:spPr>
        <p:txBody>
          <a:bodyPr wrap="square">
            <a:spAutoFit/>
          </a:bodyPr>
          <a:lstStyle/>
          <a:p>
            <a:r>
              <a:rPr lang="en-US" dirty="0" smtClean="0">
                <a:hlinkClick r:id="rId3"/>
              </a:rPr>
              <a:t>http://nsidc.org/cryosphere/seaice/characteristics/formation.html</a:t>
            </a:r>
            <a:endParaRPr lang="en-US" dirty="0" smtClean="0"/>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ocean water consist of?</a:t>
            </a:r>
            <a:endParaRPr lang="en-US" dirty="0"/>
          </a:p>
        </p:txBody>
      </p:sp>
      <p:sp>
        <p:nvSpPr>
          <p:cNvPr id="3" name="Content Placeholder 2"/>
          <p:cNvSpPr>
            <a:spLocks noGrp="1"/>
          </p:cNvSpPr>
          <p:nvPr>
            <p:ph idx="1"/>
          </p:nvPr>
        </p:nvSpPr>
        <p:spPr/>
        <p:txBody>
          <a:bodyPr/>
          <a:lstStyle/>
          <a:p>
            <a:r>
              <a:rPr lang="en-US" dirty="0" smtClean="0"/>
              <a:t>Salt and fresh water</a:t>
            </a:r>
          </a:p>
        </p:txBody>
      </p:sp>
      <p:pic>
        <p:nvPicPr>
          <p:cNvPr id="4" name="Picture 3" descr="ocean-wallpaper-2.jpg"/>
          <p:cNvPicPr>
            <a:picLocks noChangeAspect="1"/>
          </p:cNvPicPr>
          <p:nvPr/>
        </p:nvPicPr>
        <p:blipFill>
          <a:blip r:embed="rId2" cstate="print"/>
          <a:stretch>
            <a:fillRect/>
          </a:stretch>
        </p:blipFill>
        <p:spPr>
          <a:xfrm>
            <a:off x="1905000" y="2590800"/>
            <a:ext cx="3886200" cy="291465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229600" cy="1143000"/>
          </a:xfrm>
        </p:spPr>
        <p:txBody>
          <a:bodyPr>
            <a:normAutofit fontScale="90000"/>
          </a:bodyPr>
          <a:lstStyle/>
          <a:p>
            <a:r>
              <a:rPr lang="en-US" dirty="0" smtClean="0"/>
              <a:t>Freezing Salt Water Lab-</a:t>
            </a:r>
            <a:br>
              <a:rPr lang="en-US" dirty="0" smtClean="0"/>
            </a:br>
            <a:r>
              <a:rPr lang="en-US" sz="1800" dirty="0" smtClean="0">
                <a:hlinkClick r:id="rId2"/>
              </a:rPr>
              <a:t>http://www.studyofplace.info/Activities/Activity.cfm?ActivityId=3&amp;ActivityItemId=31</a:t>
            </a:r>
            <a:r>
              <a:rPr lang="en-US" sz="1800" dirty="0" smtClean="0"/>
              <a:t/>
            </a:r>
            <a:br>
              <a:rPr lang="en-US" sz="1800" dirty="0" smtClean="0"/>
            </a:br>
            <a:r>
              <a:rPr lang="en-US" dirty="0" smtClean="0"/>
              <a:t/>
            </a:r>
            <a:br>
              <a:rPr lang="en-US" dirty="0" smtClean="0"/>
            </a:br>
            <a:endParaRPr lang="en-US" dirty="0"/>
          </a:p>
        </p:txBody>
      </p:sp>
      <p:pic>
        <p:nvPicPr>
          <p:cNvPr id="4" name="Content Placeholder 3" descr="saltinwatersolutionliquid_1.jpg"/>
          <p:cNvPicPr>
            <a:picLocks noGrp="1" noChangeAspect="1"/>
          </p:cNvPicPr>
          <p:nvPr>
            <p:ph idx="1"/>
          </p:nvPr>
        </p:nvPicPr>
        <p:blipFill>
          <a:blip r:embed="rId3" cstate="print"/>
          <a:stretch>
            <a:fillRect/>
          </a:stretch>
        </p:blipFill>
        <p:spPr>
          <a:xfrm>
            <a:off x="3276600" y="1981200"/>
            <a:ext cx="2385848" cy="4525963"/>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on Sea Ice</a:t>
            </a:r>
            <a:endParaRPr lang="en-US" dirty="0"/>
          </a:p>
        </p:txBody>
      </p:sp>
      <p:sp>
        <p:nvSpPr>
          <p:cNvPr id="3" name="Content Placeholder 2"/>
          <p:cNvSpPr>
            <a:spLocks noGrp="1"/>
          </p:cNvSpPr>
          <p:nvPr>
            <p:ph idx="1"/>
          </p:nvPr>
        </p:nvSpPr>
        <p:spPr/>
        <p:txBody>
          <a:bodyPr/>
          <a:lstStyle/>
          <a:p>
            <a:r>
              <a:rPr lang="en-US" dirty="0" smtClean="0"/>
              <a:t>Models (skillful numerical circulation model) </a:t>
            </a:r>
          </a:p>
          <a:p>
            <a:r>
              <a:rPr lang="en-US" dirty="0" smtClean="0"/>
              <a:t>Satellite Imagery</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kind of observations can scientists make concerning the ice </a:t>
            </a:r>
            <a:endParaRPr lang="en-US" dirty="0"/>
          </a:p>
        </p:txBody>
      </p:sp>
      <p:sp>
        <p:nvSpPr>
          <p:cNvPr id="3" name="Content Placeholder 2"/>
          <p:cNvSpPr>
            <a:spLocks noGrp="1"/>
          </p:cNvSpPr>
          <p:nvPr>
            <p:ph idx="1"/>
          </p:nvPr>
        </p:nvSpPr>
        <p:spPr>
          <a:xfrm>
            <a:off x="457200" y="1600200"/>
            <a:ext cx="8229600" cy="5029200"/>
          </a:xfrm>
        </p:spPr>
        <p:txBody>
          <a:bodyPr>
            <a:normAutofit fontScale="70000" lnSpcReduction="20000"/>
          </a:bodyPr>
          <a:lstStyle/>
          <a:p>
            <a:r>
              <a:rPr lang="en-US" dirty="0" smtClean="0">
                <a:hlinkClick r:id="rId2"/>
              </a:rPr>
              <a:t>http://www.oc.nps.edu/NAME/name.html</a:t>
            </a:r>
            <a:endParaRPr lang="en-US" dirty="0" smtClean="0"/>
          </a:p>
          <a:p>
            <a:r>
              <a:rPr lang="en-US" sz="3400" dirty="0" smtClean="0"/>
              <a:t>This is a “skillful numerical circulation model”</a:t>
            </a:r>
          </a:p>
          <a:p>
            <a:r>
              <a:rPr lang="en-US" sz="3400" dirty="0" smtClean="0"/>
              <a:t>It provides context for interpreting limited observational data</a:t>
            </a:r>
          </a:p>
          <a:p>
            <a:r>
              <a:rPr lang="en-US" sz="3400" dirty="0" smtClean="0"/>
              <a:t>The model is able to reasonably reproduce </a:t>
            </a:r>
            <a:r>
              <a:rPr lang="en-US" sz="3400" dirty="0" smtClean="0"/>
              <a:t>observed conditions </a:t>
            </a:r>
            <a:r>
              <a:rPr lang="en-US" sz="3400" dirty="0" smtClean="0"/>
              <a:t>(such as ocean temperature, salinity, current speed and direction) at those locations where observations (measurements) exist. </a:t>
            </a:r>
          </a:p>
          <a:p>
            <a:r>
              <a:rPr lang="en-US" sz="3400" dirty="0" smtClean="0"/>
              <a:t>A utility of skillful numerical circulation models is that they provide </a:t>
            </a:r>
            <a:r>
              <a:rPr lang="en-US" sz="3400" dirty="0" smtClean="0"/>
              <a:t>context </a:t>
            </a:r>
            <a:r>
              <a:rPr lang="en-US" sz="3400" dirty="0" smtClean="0"/>
              <a:t>for interpreting limited observational data. </a:t>
            </a:r>
          </a:p>
          <a:p>
            <a:r>
              <a:rPr lang="en-US" sz="3400" dirty="0" smtClean="0"/>
              <a:t>If the model is skillful, then scientists and researchers have </a:t>
            </a:r>
            <a:br>
              <a:rPr lang="en-US" sz="3400" dirty="0" smtClean="0"/>
            </a:br>
            <a:r>
              <a:rPr lang="en-US" sz="3400" dirty="0" smtClean="0"/>
              <a:t>a measure of confidence that the model can reasonably represent conditions at locations where measurements do not exist.</a:t>
            </a:r>
            <a:r>
              <a:rPr lang="en-US" dirty="0" smtClean="0"/>
              <a:t/>
            </a:r>
            <a:br>
              <a:rPr lang="en-US" dirty="0" smtClean="0"/>
            </a:b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odelDomain_2_3_big.png"/>
          <p:cNvPicPr>
            <a:picLocks noGrp="1" noChangeAspect="1"/>
          </p:cNvPicPr>
          <p:nvPr>
            <p:ph idx="1"/>
          </p:nvPr>
        </p:nvPicPr>
        <p:blipFill>
          <a:blip r:embed="rId2" cstate="print"/>
          <a:stretch>
            <a:fillRect/>
          </a:stretch>
        </p:blipFill>
        <p:spPr>
          <a:xfrm>
            <a:off x="836648" y="1600200"/>
            <a:ext cx="7470704" cy="4525963"/>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Scientists use satellite images to study the ice</a:t>
            </a:r>
            <a:endParaRPr lang="en-US" dirty="0"/>
          </a:p>
        </p:txBody>
      </p:sp>
      <p:sp>
        <p:nvSpPr>
          <p:cNvPr id="3" name="Content Placeholder 2"/>
          <p:cNvSpPr>
            <a:spLocks noGrp="1"/>
          </p:cNvSpPr>
          <p:nvPr>
            <p:ph idx="1"/>
          </p:nvPr>
        </p:nvSpPr>
        <p:spPr/>
        <p:txBody>
          <a:bodyPr/>
          <a:lstStyle/>
          <a:p>
            <a:r>
              <a:rPr lang="en-US" dirty="0" smtClean="0"/>
              <a:t>This is the full mosaic of the arctic region (updated daily)</a:t>
            </a:r>
            <a:endParaRPr lang="en-US" dirty="0" smtClean="0">
              <a:hlinkClick r:id="rId2"/>
            </a:endParaRPr>
          </a:p>
          <a:p>
            <a:r>
              <a:rPr lang="en-US" dirty="0" smtClean="0">
                <a:hlinkClick r:id="rId2"/>
              </a:rPr>
              <a:t>http://rapidfire.sci.gsfc.nasa.gov/imagery/subsets/?mosaic=Arctic.2013287.terra.4km</a:t>
            </a:r>
            <a:endParaRPr lang="en-US" dirty="0" smtClean="0"/>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compare two different dates:</a:t>
            </a:r>
            <a:endParaRPr lang="en-US" dirty="0"/>
          </a:p>
        </p:txBody>
      </p:sp>
      <p:sp>
        <p:nvSpPr>
          <p:cNvPr id="3" name="Content Placeholder 2"/>
          <p:cNvSpPr>
            <a:spLocks noGrp="1"/>
          </p:cNvSpPr>
          <p:nvPr>
            <p:ph idx="1"/>
          </p:nvPr>
        </p:nvSpPr>
        <p:spPr/>
        <p:txBody>
          <a:bodyPr/>
          <a:lstStyle/>
          <a:p>
            <a:r>
              <a:rPr lang="en-US" dirty="0" smtClean="0"/>
              <a:t>October 14, 2013</a:t>
            </a:r>
          </a:p>
          <a:p>
            <a:r>
              <a:rPr lang="en-US" dirty="0" smtClean="0"/>
              <a:t>March 21</a:t>
            </a:r>
            <a:r>
              <a:rPr lang="en-US" baseline="30000" dirty="0" smtClean="0"/>
              <a:t>st</a:t>
            </a:r>
            <a:r>
              <a:rPr lang="en-US" dirty="0" smtClean="0"/>
              <a:t>, 2012</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a:t>
            </a:r>
            <a:r>
              <a:rPr lang="en-US" dirty="0" smtClean="0"/>
              <a:t>atellite image – Oct. 14</a:t>
            </a:r>
            <a:r>
              <a:rPr lang="en-US" baseline="30000" dirty="0" smtClean="0"/>
              <a:t>th</a:t>
            </a:r>
            <a:r>
              <a:rPr lang="en-US" dirty="0" smtClean="0"/>
              <a:t>, 2013</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hlinkClick r:id="rId2"/>
              </a:rPr>
              <a:t>http://rapidfire.sci.gsfc.nasa.gov/imagery/subsets/?subset=Arctic_r04c02.2013287.terra</a:t>
            </a:r>
            <a:endParaRPr lang="en-US" dirty="0" smtClean="0"/>
          </a:p>
          <a:p>
            <a:endParaRPr lang="en-US" dirty="0"/>
          </a:p>
          <a:p>
            <a:r>
              <a:rPr lang="en-US" dirty="0" smtClean="0"/>
              <a:t>Oct. 14, 2013 (you can see many large ice flows in this image)</a:t>
            </a:r>
          </a:p>
          <a:p>
            <a:r>
              <a:rPr lang="en-US" dirty="0" smtClean="0"/>
              <a:t>You can see open water in the fjords because it is early in the freeze up season.  The ice is mobile and can easily be moved by wind/currents. As a result, the ice sheet fractures into smaller, unconsolidated flows. </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rctic_r04c02_2013287_terra_1km.jpg"/>
          <p:cNvPicPr>
            <a:picLocks noGrp="1" noChangeAspect="1"/>
          </p:cNvPicPr>
          <p:nvPr>
            <p:ph idx="1"/>
          </p:nvPr>
        </p:nvPicPr>
        <p:blipFill>
          <a:blip r:embed="rId2" cstate="print"/>
          <a:stretch>
            <a:fillRect/>
          </a:stretch>
        </p:blipFill>
        <p:spPr>
          <a:xfrm>
            <a:off x="2309018" y="1600200"/>
            <a:ext cx="4525963" cy="4525963"/>
          </a:xfr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Satellite image- March 31, 2012</a:t>
            </a:r>
            <a:endParaRPr lang="en-US" dirty="0"/>
          </a:p>
        </p:txBody>
      </p:sp>
      <p:sp>
        <p:nvSpPr>
          <p:cNvPr id="3" name="Content Placeholder 2"/>
          <p:cNvSpPr>
            <a:spLocks noGrp="1"/>
          </p:cNvSpPr>
          <p:nvPr>
            <p:ph idx="1"/>
          </p:nvPr>
        </p:nvSpPr>
        <p:spPr/>
        <p:txBody>
          <a:bodyPr/>
          <a:lstStyle/>
          <a:p>
            <a:r>
              <a:rPr lang="en-US" dirty="0" smtClean="0">
                <a:hlinkClick r:id="rId2"/>
              </a:rPr>
              <a:t>http://rapidfire.sci.gsfc.nasa.gov/imagery/subsets/?mosaic=Arctic.2012090.terra.4km</a:t>
            </a:r>
            <a:endParaRPr lang="en-US" dirty="0" smtClean="0"/>
          </a:p>
          <a:p>
            <a:r>
              <a:rPr lang="en-US" dirty="0" smtClean="0"/>
              <a:t>March 31, 2012</a:t>
            </a:r>
          </a:p>
          <a:p>
            <a:r>
              <a:rPr lang="en-US" dirty="0" smtClean="0"/>
              <a:t>Notice that there are still fractures in the sea ice cover, but the floes are much larger than those evident in the Oct. 14</a:t>
            </a:r>
            <a:r>
              <a:rPr lang="en-US" baseline="30000" dirty="0" smtClean="0"/>
              <a:t>th</a:t>
            </a:r>
            <a:r>
              <a:rPr lang="en-US" dirty="0" smtClean="0"/>
              <a:t>, 2013 image</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rctic_r03c03_2012090_terra_1km.jpg"/>
          <p:cNvPicPr>
            <a:picLocks noGrp="1" noChangeAspect="1"/>
          </p:cNvPicPr>
          <p:nvPr>
            <p:ph idx="1"/>
          </p:nvPr>
        </p:nvPicPr>
        <p:blipFill>
          <a:blip r:embed="rId2" cstate="print"/>
          <a:stretch>
            <a:fillRect/>
          </a:stretch>
        </p:blipFill>
        <p:spPr>
          <a:xfrm>
            <a:off x="2309018" y="1600200"/>
            <a:ext cx="4525963" cy="4525963"/>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salinity?</a:t>
            </a:r>
            <a:endParaRPr lang="en-US" dirty="0"/>
          </a:p>
        </p:txBody>
      </p:sp>
      <p:sp>
        <p:nvSpPr>
          <p:cNvPr id="3" name="Content Placeholder 2"/>
          <p:cNvSpPr>
            <a:spLocks noGrp="1"/>
          </p:cNvSpPr>
          <p:nvPr>
            <p:ph idx="1"/>
          </p:nvPr>
        </p:nvSpPr>
        <p:spPr/>
        <p:txBody>
          <a:bodyPr>
            <a:normAutofit/>
          </a:bodyPr>
          <a:lstStyle/>
          <a:p>
            <a:r>
              <a:rPr lang="en-US" dirty="0" smtClean="0"/>
              <a:t>Salinity is a measure of the concentration of dissolved salts in water. </a:t>
            </a:r>
          </a:p>
          <a:p>
            <a:endParaRPr lang="en-US" dirty="0"/>
          </a:p>
        </p:txBody>
      </p:sp>
      <p:pic>
        <p:nvPicPr>
          <p:cNvPr id="4" name="Picture 3" descr="thCAQ71HFG.jpg"/>
          <p:cNvPicPr>
            <a:picLocks noChangeAspect="1"/>
          </p:cNvPicPr>
          <p:nvPr/>
        </p:nvPicPr>
        <p:blipFill>
          <a:blip r:embed="rId2" cstate="print"/>
          <a:stretch>
            <a:fillRect/>
          </a:stretch>
        </p:blipFill>
        <p:spPr>
          <a:xfrm>
            <a:off x="3276600" y="3429000"/>
            <a:ext cx="2333625" cy="1704975"/>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Cycle of sea ice</a:t>
            </a:r>
            <a:endParaRPr lang="en-US" dirty="0"/>
          </a:p>
        </p:txBody>
      </p:sp>
      <p:sp>
        <p:nvSpPr>
          <p:cNvPr id="3" name="Content Placeholder 2"/>
          <p:cNvSpPr>
            <a:spLocks noGrp="1"/>
          </p:cNvSpPr>
          <p:nvPr>
            <p:ph idx="1"/>
          </p:nvPr>
        </p:nvSpPr>
        <p:spPr/>
        <p:txBody>
          <a:bodyPr/>
          <a:lstStyle/>
          <a:p>
            <a:r>
              <a:rPr lang="en-US" dirty="0" smtClean="0"/>
              <a:t>Once sea ice forms into sheet ice, it continues to grow through the winter. </a:t>
            </a:r>
          </a:p>
          <a:p>
            <a:r>
              <a:rPr lang="en-US" dirty="0" smtClean="0"/>
              <a:t>When temperatures increase in spring and summer, the first-year ice begins to melt.</a:t>
            </a:r>
          </a:p>
          <a:p>
            <a:r>
              <a:rPr lang="en-US" dirty="0" smtClean="0"/>
              <a:t>If the ice does not grow thick enough over the winter, it will completely melt during the summer.</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Ice Re-Freezing</a:t>
            </a:r>
            <a:endParaRPr lang="en-US" dirty="0"/>
          </a:p>
        </p:txBody>
      </p:sp>
      <p:sp>
        <p:nvSpPr>
          <p:cNvPr id="3" name="Content Placeholder 2"/>
          <p:cNvSpPr>
            <a:spLocks noGrp="1"/>
          </p:cNvSpPr>
          <p:nvPr>
            <p:ph idx="1"/>
          </p:nvPr>
        </p:nvSpPr>
        <p:spPr/>
        <p:txBody>
          <a:bodyPr>
            <a:normAutofit/>
          </a:bodyPr>
          <a:lstStyle/>
          <a:p>
            <a:r>
              <a:rPr lang="en-US" dirty="0" smtClean="0"/>
              <a:t>If a volume of sea ice grows enough during the winter and thins during the summer-</a:t>
            </a:r>
          </a:p>
          <a:p>
            <a:pPr>
              <a:buNone/>
            </a:pPr>
            <a:r>
              <a:rPr lang="en-US" dirty="0"/>
              <a:t> </a:t>
            </a:r>
            <a:r>
              <a:rPr lang="en-US" dirty="0" smtClean="0"/>
              <a:t>   but does not COMPLETELY melt during the summer and survives to re-freeze in subsequent winters, the resulting sea ice is termed multi-year (MY) sea ice.</a:t>
            </a:r>
          </a:p>
          <a:p>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Multi-Year Ice</a:t>
            </a:r>
            <a:endParaRPr lang="en-US" dirty="0"/>
          </a:p>
        </p:txBody>
      </p:sp>
      <p:sp>
        <p:nvSpPr>
          <p:cNvPr id="3" name="Content Placeholder 2"/>
          <p:cNvSpPr>
            <a:spLocks noGrp="1"/>
          </p:cNvSpPr>
          <p:nvPr>
            <p:ph idx="1"/>
          </p:nvPr>
        </p:nvSpPr>
        <p:spPr/>
        <p:txBody>
          <a:bodyPr>
            <a:normAutofit/>
          </a:bodyPr>
          <a:lstStyle/>
          <a:p>
            <a:r>
              <a:rPr lang="en-US" sz="1600" dirty="0" smtClean="0"/>
              <a:t>Multiyear ice.</a:t>
            </a:r>
            <a:br>
              <a:rPr lang="en-US" sz="1600" dirty="0" smtClean="0"/>
            </a:br>
            <a:r>
              <a:rPr lang="en-US" sz="1600" dirty="0" smtClean="0"/>
              <a:t>—</a:t>
            </a:r>
            <a:r>
              <a:rPr lang="en-US" sz="1600" i="1" dirty="0" smtClean="0"/>
              <a:t>Image courtesy of Ted </a:t>
            </a:r>
            <a:r>
              <a:rPr lang="en-US" sz="1600" i="1" dirty="0" err="1" smtClean="0"/>
              <a:t>Maksym</a:t>
            </a:r>
            <a:r>
              <a:rPr lang="en-US" sz="1600" i="1" dirty="0" smtClean="0"/>
              <a:t>, United States Naval Academy.</a:t>
            </a:r>
            <a:endParaRPr lang="en-US" sz="1600" dirty="0"/>
          </a:p>
        </p:txBody>
      </p:sp>
      <p:pic>
        <p:nvPicPr>
          <p:cNvPr id="4" name="Picture 3" descr="multiyear_ice_tb.jpg"/>
          <p:cNvPicPr>
            <a:picLocks noChangeAspect="1"/>
          </p:cNvPicPr>
          <p:nvPr/>
        </p:nvPicPr>
        <p:blipFill>
          <a:blip r:embed="rId2" cstate="print"/>
          <a:stretch>
            <a:fillRect/>
          </a:stretch>
        </p:blipFill>
        <p:spPr>
          <a:xfrm>
            <a:off x="1524000" y="2209800"/>
            <a:ext cx="5820792" cy="4360303"/>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Remote Sensing</a:t>
            </a:r>
            <a:endParaRPr lang="en-US" dirty="0"/>
          </a:p>
        </p:txBody>
      </p:sp>
      <p:sp>
        <p:nvSpPr>
          <p:cNvPr id="3" name="Content Placeholder 2"/>
          <p:cNvSpPr>
            <a:spLocks noGrp="1"/>
          </p:cNvSpPr>
          <p:nvPr>
            <p:ph idx="1"/>
          </p:nvPr>
        </p:nvSpPr>
        <p:spPr/>
        <p:txBody>
          <a:bodyPr/>
          <a:lstStyle/>
          <a:p>
            <a:r>
              <a:rPr lang="en-US" dirty="0" smtClean="0"/>
              <a:t>Remote sensing-means viewing something from a distance rather than by direct contact.</a:t>
            </a:r>
          </a:p>
          <a:p>
            <a:r>
              <a:rPr lang="en-US" dirty="0" smtClean="0"/>
              <a:t> </a:t>
            </a:r>
            <a:r>
              <a:rPr lang="en-US" dirty="0"/>
              <a:t>S</a:t>
            </a:r>
            <a:r>
              <a:rPr lang="en-US" dirty="0" smtClean="0"/>
              <a:t>atellites can detect </a:t>
            </a:r>
            <a:r>
              <a:rPr lang="en-US" i="1" dirty="0" smtClean="0"/>
              <a:t>electromagnetic radiation</a:t>
            </a:r>
            <a:r>
              <a:rPr lang="en-US" dirty="0" smtClean="0"/>
              <a:t> from the multi-year ice. </a:t>
            </a:r>
          </a:p>
          <a:p>
            <a:r>
              <a:rPr lang="en-US" dirty="0" smtClean="0"/>
              <a:t>First-year and multiyear ice have different electromagnetic properties that satellite sensors can detect, allowing scientists to distinguish the two</a:t>
            </a:r>
          </a:p>
          <a:p>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Thinking</a:t>
            </a:r>
            <a:endParaRPr lang="en-US" dirty="0"/>
          </a:p>
        </p:txBody>
      </p:sp>
      <p:sp>
        <p:nvSpPr>
          <p:cNvPr id="3" name="Content Placeholder 2"/>
          <p:cNvSpPr>
            <a:spLocks noGrp="1"/>
          </p:cNvSpPr>
          <p:nvPr>
            <p:ph idx="1"/>
          </p:nvPr>
        </p:nvSpPr>
        <p:spPr/>
        <p:txBody>
          <a:bodyPr/>
          <a:lstStyle/>
          <a:p>
            <a:r>
              <a:rPr lang="en-US" dirty="0" smtClean="0"/>
              <a:t>Because brine rejection in multi-year sea ice has occurred over multiple years, do you think the salinity of that ice would be more or less than first year (seasonal) sea ice?</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a:t>
            </a:r>
            <a:endParaRPr lang="en-US" dirty="0"/>
          </a:p>
        </p:txBody>
      </p:sp>
      <p:sp>
        <p:nvSpPr>
          <p:cNvPr id="3" name="Content Placeholder 2"/>
          <p:cNvSpPr>
            <a:spLocks noGrp="1"/>
          </p:cNvSpPr>
          <p:nvPr>
            <p:ph idx="1"/>
          </p:nvPr>
        </p:nvSpPr>
        <p:spPr/>
        <p:txBody>
          <a:bodyPr>
            <a:normAutofit lnSpcReduction="10000"/>
          </a:bodyPr>
          <a:lstStyle/>
          <a:p>
            <a:r>
              <a:rPr lang="en-US" dirty="0" smtClean="0"/>
              <a:t>Because brine rejection in MY sea ice has occurred over multiple years, the bulk salinity of MY sea ice is less than that of first year (seasonal) sea ice.  In fact, the salinity of older MY ice is sufficiently low that one can melt MY ice and drink the melt water.  This is common practice for acquiring fresh water.  MY sea ice looks similar to fresh water ice and is structurally much stronger than seasonal sea ice.  </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Thinking</a:t>
            </a:r>
            <a:endParaRPr lang="en-US" dirty="0"/>
          </a:p>
        </p:txBody>
      </p:sp>
      <p:sp>
        <p:nvSpPr>
          <p:cNvPr id="3" name="Content Placeholder 2"/>
          <p:cNvSpPr>
            <a:spLocks noGrp="1"/>
          </p:cNvSpPr>
          <p:nvPr>
            <p:ph idx="1"/>
          </p:nvPr>
        </p:nvSpPr>
        <p:spPr/>
        <p:txBody>
          <a:bodyPr/>
          <a:lstStyle/>
          <a:p>
            <a:r>
              <a:rPr lang="en-US" dirty="0" smtClean="0"/>
              <a:t>What might be the consequence of our planet’s warming and the volume of MY ice in the Arctic?</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a:t>
            </a:r>
            <a:endParaRPr lang="en-US" dirty="0"/>
          </a:p>
        </p:txBody>
      </p:sp>
      <p:sp>
        <p:nvSpPr>
          <p:cNvPr id="3" name="Content Placeholder 2"/>
          <p:cNvSpPr>
            <a:spLocks noGrp="1"/>
          </p:cNvSpPr>
          <p:nvPr>
            <p:ph idx="1"/>
          </p:nvPr>
        </p:nvSpPr>
        <p:spPr/>
        <p:txBody>
          <a:bodyPr/>
          <a:lstStyle/>
          <a:p>
            <a:r>
              <a:rPr lang="en-US" dirty="0" smtClean="0"/>
              <a:t>A consequence of our warming planet is that the volume of MY ice in the Arctic is much less than it was a few decades ago.</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Thinking</a:t>
            </a:r>
            <a:endParaRPr lang="en-US" dirty="0"/>
          </a:p>
        </p:txBody>
      </p:sp>
      <p:sp>
        <p:nvSpPr>
          <p:cNvPr id="3" name="Content Placeholder 2"/>
          <p:cNvSpPr>
            <a:spLocks noGrp="1"/>
          </p:cNvSpPr>
          <p:nvPr>
            <p:ph idx="1"/>
          </p:nvPr>
        </p:nvSpPr>
        <p:spPr/>
        <p:txBody>
          <a:bodyPr>
            <a:normAutofit/>
          </a:bodyPr>
          <a:lstStyle/>
          <a:p>
            <a:pPr>
              <a:buNone/>
            </a:pPr>
            <a:r>
              <a:rPr lang="en-US" dirty="0" smtClean="0"/>
              <a:t>Why might Multiyear ice be much more common in the Arctic than in the Antarctic? </a:t>
            </a: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Multiyear ice is much more common in the Arctic than in the Antarctic because ocean currents and atmospheric circulation move sea ice around Antarctica, causing most of the ice to melt in the summer as it moves into warmer waters, or as the upper ocean heats up due to absorption of solar heat by open water areas. Most of the multiyear ice that does occur in the Antarctic persists because of a circulating current in the Weddell Sea, on the eastern side of the Antarctic Peninsula. The Arctic Ocean, in contrast, is relatively land-locked, allowing extensive multiyear ice to form. </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measure salinity?</a:t>
            </a:r>
            <a:endParaRPr lang="en-US" dirty="0"/>
          </a:p>
        </p:txBody>
      </p:sp>
      <p:sp>
        <p:nvSpPr>
          <p:cNvPr id="3" name="Content Placeholder 2"/>
          <p:cNvSpPr>
            <a:spLocks noGrp="1"/>
          </p:cNvSpPr>
          <p:nvPr>
            <p:ph idx="1"/>
          </p:nvPr>
        </p:nvSpPr>
        <p:spPr/>
        <p:txBody>
          <a:bodyPr>
            <a:normAutofit/>
          </a:bodyPr>
          <a:lstStyle/>
          <a:p>
            <a:r>
              <a:rPr lang="en-US" dirty="0" smtClean="0"/>
              <a:t>A common way to define salinity values has been </a:t>
            </a:r>
            <a:r>
              <a:rPr lang="en-US" i="1" dirty="0" smtClean="0"/>
              <a:t>parts per thousand (</a:t>
            </a:r>
            <a:r>
              <a:rPr lang="en-US" i="1" dirty="0" err="1" smtClean="0"/>
              <a:t>ppt</a:t>
            </a:r>
            <a:r>
              <a:rPr lang="en-US" i="1" dirty="0" smtClean="0"/>
              <a:t>)</a:t>
            </a:r>
            <a:r>
              <a:rPr lang="en-US" dirty="0" smtClean="0"/>
              <a:t>, or kilograms of salt in 1,000 kilograms of water. </a:t>
            </a:r>
          </a:p>
          <a:p>
            <a:r>
              <a:rPr lang="en-US" dirty="0" smtClean="0"/>
              <a:t>Today, salinity is usually described in </a:t>
            </a:r>
            <a:r>
              <a:rPr lang="en-US" i="1" dirty="0" smtClean="0"/>
              <a:t>practical salinity units (</a:t>
            </a:r>
            <a:r>
              <a:rPr lang="en-US" i="1" dirty="0" err="1" smtClean="0"/>
              <a:t>psu</a:t>
            </a:r>
            <a:r>
              <a:rPr lang="en-US" i="1" dirty="0" smtClean="0"/>
              <a:t>)</a:t>
            </a:r>
            <a:r>
              <a:rPr lang="en-US" dirty="0" smtClean="0"/>
              <a:t>, a more accurate but more complex definition. </a:t>
            </a:r>
          </a:p>
          <a:p>
            <a:r>
              <a:rPr lang="en-US" dirty="0" smtClean="0"/>
              <a:t>Nonetheless, values of salinity in </a:t>
            </a:r>
            <a:r>
              <a:rPr lang="en-US" dirty="0" err="1" smtClean="0"/>
              <a:t>ppt</a:t>
            </a:r>
            <a:r>
              <a:rPr lang="en-US" dirty="0" smtClean="0"/>
              <a:t> and </a:t>
            </a:r>
            <a:r>
              <a:rPr lang="en-US" dirty="0" err="1" smtClean="0"/>
              <a:t>psu</a:t>
            </a:r>
            <a:r>
              <a:rPr lang="en-US" dirty="0" smtClean="0"/>
              <a:t> are nearly equivalent. </a:t>
            </a:r>
          </a:p>
          <a:p>
            <a:endParaRPr lang="en-US" dirty="0"/>
          </a:p>
        </p:txBody>
      </p:sp>
      <p:pic>
        <p:nvPicPr>
          <p:cNvPr id="4" name="Picture 3" descr="sc.jpg"/>
          <p:cNvPicPr>
            <a:picLocks noChangeAspect="1"/>
          </p:cNvPicPr>
          <p:nvPr/>
        </p:nvPicPr>
        <p:blipFill>
          <a:blip r:embed="rId2" cstate="print"/>
          <a:stretch>
            <a:fillRect/>
          </a:stretch>
        </p:blipFill>
        <p:spPr>
          <a:xfrm>
            <a:off x="7620000" y="5390261"/>
            <a:ext cx="1733550" cy="1467739"/>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 and Climate</a:t>
            </a:r>
            <a:endParaRPr lang="en-US" dirty="0"/>
          </a:p>
        </p:txBody>
      </p:sp>
      <p:sp>
        <p:nvSpPr>
          <p:cNvPr id="3" name="Content Placeholder 2"/>
          <p:cNvSpPr>
            <a:spLocks noGrp="1"/>
          </p:cNvSpPr>
          <p:nvPr>
            <p:ph idx="1"/>
          </p:nvPr>
        </p:nvSpPr>
        <p:spPr/>
        <p:txBody>
          <a:bodyPr>
            <a:normAutofit/>
          </a:bodyPr>
          <a:lstStyle/>
          <a:p>
            <a:r>
              <a:rPr lang="en-US" dirty="0" smtClean="0"/>
              <a:t>Melting:</a:t>
            </a:r>
          </a:p>
          <a:p>
            <a:r>
              <a:rPr lang="en-US" dirty="0" smtClean="0"/>
              <a:t>The sun's rays strike the polar regions at a more grazing angle than over equatorial regions, where the rays strike at a more direct angle. The sun's angle is the primary reason why the polar regions are cold and the equatorial regions are warm.</a:t>
            </a:r>
          </a:p>
          <a:p>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Albedo</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Nearly all of the sunlight that hits the sea ice is reflected back into space.  Hit is called HIGH ALBEDO.</a:t>
            </a:r>
          </a:p>
          <a:p>
            <a:endParaRPr lang="en-US" dirty="0" smtClean="0"/>
          </a:p>
          <a:p>
            <a:r>
              <a:rPr lang="en-US" dirty="0" smtClean="0"/>
              <a:t>High </a:t>
            </a:r>
            <a:r>
              <a:rPr lang="en-US" dirty="0" err="1" smtClean="0"/>
              <a:t>albedo</a:t>
            </a:r>
            <a:r>
              <a:rPr lang="en-US" dirty="0" smtClean="0"/>
              <a:t> helps keep the polar regions cold, because the sunlight reflected back into space does not warm the surface. </a:t>
            </a:r>
          </a:p>
          <a:p>
            <a:r>
              <a:rPr lang="en-US" dirty="0" smtClean="0"/>
              <a:t>When the climate changes enough to warm the Arctic and to melt sea ice, the polar regions have less of a reflective surface. </a:t>
            </a:r>
          </a:p>
          <a:p>
            <a:r>
              <a:rPr lang="en-US" dirty="0" smtClean="0"/>
              <a:t>More heat is then absorbed, which causes more melting, which amplifies the warming. This cycle is known as a </a:t>
            </a:r>
            <a:r>
              <a:rPr lang="en-US" i="1" dirty="0" smtClean="0"/>
              <a:t>positive feedback loop </a:t>
            </a:r>
            <a:r>
              <a:rPr lang="en-US" dirty="0" smtClean="0"/>
              <a:t>that ultimately alters the circulation of the atmosphere.</a:t>
            </a:r>
          </a:p>
          <a:p>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Albedo</a:t>
            </a:r>
            <a:endParaRPr lang="en-US" dirty="0"/>
          </a:p>
        </p:txBody>
      </p:sp>
      <p:pic>
        <p:nvPicPr>
          <p:cNvPr id="4" name="Content Placeholder 3" descr="albedo.jpg"/>
          <p:cNvPicPr>
            <a:picLocks noGrp="1" noChangeAspect="1"/>
          </p:cNvPicPr>
          <p:nvPr>
            <p:ph idx="1"/>
          </p:nvPr>
        </p:nvPicPr>
        <p:blipFill>
          <a:blip r:embed="rId2" cstate="print"/>
          <a:stretch>
            <a:fillRect/>
          </a:stretch>
        </p:blipFill>
        <p:spPr>
          <a:xfrm>
            <a:off x="457200" y="1828800"/>
            <a:ext cx="7924799" cy="4495800"/>
          </a:xfr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Atmosphere and Ocean Current</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The </a:t>
            </a:r>
            <a:r>
              <a:rPr lang="en-US" dirty="0" smtClean="0">
                <a:solidFill>
                  <a:srgbClr val="FF0000"/>
                </a:solidFill>
              </a:rPr>
              <a:t>atmosphere</a:t>
            </a:r>
            <a:r>
              <a:rPr lang="en-US" dirty="0" smtClean="0"/>
              <a:t> and </a:t>
            </a:r>
            <a:r>
              <a:rPr lang="en-US" dirty="0" smtClean="0">
                <a:solidFill>
                  <a:srgbClr val="FF0000"/>
                </a:solidFill>
              </a:rPr>
              <a:t>ocean</a:t>
            </a:r>
            <a:r>
              <a:rPr lang="en-US" dirty="0" smtClean="0"/>
              <a:t> act as "heat engines," always trying to restore a temperature balance by transporting heat toward the poles.</a:t>
            </a:r>
          </a:p>
          <a:p>
            <a:r>
              <a:rPr lang="en-US" dirty="0" smtClean="0"/>
              <a:t>Atmosphere example: (weather) Low-pressure systems, such as storms, which can be especially strong in winter, are one of nature's best ways of transporting heat </a:t>
            </a:r>
            <a:r>
              <a:rPr lang="en-US" dirty="0" err="1" smtClean="0"/>
              <a:t>poleward</a:t>
            </a:r>
            <a:r>
              <a:rPr lang="en-US" dirty="0" smtClean="0"/>
              <a:t> by atmospheric circulation. </a:t>
            </a:r>
          </a:p>
          <a:p>
            <a:r>
              <a:rPr lang="en-US" dirty="0" smtClean="0"/>
              <a:t>The oceans, by contrast, tend to transport heat in a slower and less violent fashion. Changes in the amount of sea ice alter how cold the poles are, which could affect atmospheric and ocean circulation.</a:t>
            </a: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Thermohaline</a:t>
            </a:r>
            <a:r>
              <a:rPr lang="en-US" dirty="0" smtClean="0"/>
              <a:t> Circulation</a:t>
            </a:r>
            <a:endParaRPr lang="en-US" dirty="0"/>
          </a:p>
        </p:txBody>
      </p:sp>
      <p:pic>
        <p:nvPicPr>
          <p:cNvPr id="4" name="Content Placeholder 3" descr="thermohaline_nasa.jpg"/>
          <p:cNvPicPr>
            <a:picLocks noGrp="1" noChangeAspect="1"/>
          </p:cNvPicPr>
          <p:nvPr>
            <p:ph idx="1"/>
          </p:nvPr>
        </p:nvPicPr>
        <p:blipFill>
          <a:blip r:embed="rId2" cstate="print"/>
          <a:stretch>
            <a:fillRect/>
          </a:stretch>
        </p:blipFill>
        <p:spPr>
          <a:xfrm>
            <a:off x="2428875" y="2463006"/>
            <a:ext cx="4286250" cy="2800350"/>
          </a:xfr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t>
            </a:r>
            <a:r>
              <a:rPr lang="en-US" dirty="0" err="1" smtClean="0"/>
              <a:t>thermohaline</a:t>
            </a:r>
            <a:r>
              <a:rPr lang="en-US" dirty="0" smtClean="0"/>
              <a:t> circulation? </a:t>
            </a:r>
            <a:endParaRPr lang="en-US" dirty="0"/>
          </a:p>
        </p:txBody>
      </p:sp>
      <p:sp>
        <p:nvSpPr>
          <p:cNvPr id="3" name="Content Placeholder 2"/>
          <p:cNvSpPr>
            <a:spLocks noGrp="1"/>
          </p:cNvSpPr>
          <p:nvPr>
            <p:ph idx="1"/>
          </p:nvPr>
        </p:nvSpPr>
        <p:spPr/>
        <p:txBody>
          <a:bodyPr/>
          <a:lstStyle/>
          <a:p>
            <a:r>
              <a:rPr lang="en-US" dirty="0" smtClean="0"/>
              <a:t>The process by which the ocean currents transport heat from the equator to the poles through a heat- and saline-driven process. </a:t>
            </a:r>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the water move?</a:t>
            </a:r>
            <a:endParaRPr lang="en-US" dirty="0"/>
          </a:p>
        </p:txBody>
      </p:sp>
      <p:sp>
        <p:nvSpPr>
          <p:cNvPr id="3" name="Content Placeholder 2"/>
          <p:cNvSpPr>
            <a:spLocks noGrp="1"/>
          </p:cNvSpPr>
          <p:nvPr>
            <p:ph idx="1"/>
          </p:nvPr>
        </p:nvSpPr>
        <p:spPr/>
        <p:txBody>
          <a:bodyPr>
            <a:normAutofit/>
          </a:bodyPr>
          <a:lstStyle/>
          <a:p>
            <a:r>
              <a:rPr lang="en-US" dirty="0" smtClean="0"/>
              <a:t>Warm water moves from the equator northward along the ocean surface and eventually cools. As it cools, it becomes dense and heavy and sinks. </a:t>
            </a:r>
          </a:p>
          <a:p>
            <a:r>
              <a:rPr lang="en-US" dirty="0" smtClean="0"/>
              <a:t>This cold water then moves south along the lower part of the ocean and rises near the equator to complete the cycle.</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Balancing temperatures across the earth</a:t>
            </a:r>
            <a:endParaRPr lang="en-US" dirty="0"/>
          </a:p>
        </p:txBody>
      </p:sp>
      <p:sp>
        <p:nvSpPr>
          <p:cNvPr id="3" name="Content Placeholder 2"/>
          <p:cNvSpPr>
            <a:spLocks noGrp="1"/>
          </p:cNvSpPr>
          <p:nvPr>
            <p:ph idx="1"/>
          </p:nvPr>
        </p:nvSpPr>
        <p:spPr/>
        <p:txBody>
          <a:bodyPr/>
          <a:lstStyle/>
          <a:p>
            <a:r>
              <a:rPr lang="en-US" dirty="0" smtClean="0"/>
              <a:t> Like the atmospheric heat transport discussed earlier, this is a natural process that contributes to a proper temperature balance across the earth. </a:t>
            </a:r>
          </a:p>
          <a:p>
            <a:pPr>
              <a:buNone/>
            </a:pP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Powerpoint</a:t>
            </a:r>
            <a:r>
              <a:rPr lang="en-US" dirty="0" smtClean="0"/>
              <a:t> on Antarctica</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the average salinity of the ocean?</a:t>
            </a:r>
            <a:endParaRPr lang="en-US" dirty="0"/>
          </a:p>
        </p:txBody>
      </p:sp>
      <p:sp>
        <p:nvSpPr>
          <p:cNvPr id="3" name="Content Placeholder 2"/>
          <p:cNvSpPr>
            <a:spLocks noGrp="1"/>
          </p:cNvSpPr>
          <p:nvPr>
            <p:ph idx="1"/>
          </p:nvPr>
        </p:nvSpPr>
        <p:spPr/>
        <p:txBody>
          <a:bodyPr/>
          <a:lstStyle/>
          <a:p>
            <a:r>
              <a:rPr lang="en-US" dirty="0" smtClean="0"/>
              <a:t>The average salinity of the ocean typically varies from 32 to 37 </a:t>
            </a:r>
            <a:r>
              <a:rPr lang="en-US" dirty="0" err="1" smtClean="0"/>
              <a:t>psu</a:t>
            </a:r>
            <a:r>
              <a:rPr lang="en-US" dirty="0" smtClean="0"/>
              <a:t>, but in polar regions, it may be less than 30 </a:t>
            </a:r>
            <a:r>
              <a:rPr lang="en-US" dirty="0" err="1" smtClean="0"/>
              <a:t>psu</a:t>
            </a:r>
            <a:r>
              <a:rPr lang="en-US" dirty="0" smtClean="0"/>
              <a:t>. </a:t>
            </a:r>
          </a:p>
          <a:p>
            <a:r>
              <a:rPr lang="en-US" dirty="0" smtClean="0"/>
              <a:t>Sodium chloride (table salt) is the most abundant of the many salts found in the ocean</a:t>
            </a:r>
          </a:p>
          <a:p>
            <a:endParaRPr lang="en-US" dirty="0"/>
          </a:p>
        </p:txBody>
      </p:sp>
      <p:pic>
        <p:nvPicPr>
          <p:cNvPr id="4" name="Picture 3" descr="table%20salt.jpg"/>
          <p:cNvPicPr>
            <a:picLocks noChangeAspect="1"/>
          </p:cNvPicPr>
          <p:nvPr/>
        </p:nvPicPr>
        <p:blipFill>
          <a:blip r:embed="rId2" cstate="print"/>
          <a:stretch>
            <a:fillRect/>
          </a:stretch>
        </p:blipFill>
        <p:spPr>
          <a:xfrm>
            <a:off x="2743200" y="4191000"/>
            <a:ext cx="2794000" cy="246430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Does fresh water and salt water freeze at the same temperature?</a:t>
            </a:r>
            <a:endParaRPr lang="en-US" dirty="0"/>
          </a:p>
        </p:txBody>
      </p:sp>
      <p:sp>
        <p:nvSpPr>
          <p:cNvPr id="3" name="Content Placeholder 2"/>
          <p:cNvSpPr>
            <a:spLocks noGrp="1"/>
          </p:cNvSpPr>
          <p:nvPr>
            <p:ph idx="1"/>
          </p:nvPr>
        </p:nvSpPr>
        <p:spPr/>
        <p:txBody>
          <a:bodyPr>
            <a:normAutofit lnSpcReduction="10000"/>
          </a:bodyPr>
          <a:lstStyle/>
          <a:p>
            <a:r>
              <a:rPr lang="en-US" dirty="0" smtClean="0"/>
              <a:t>Fresh water freezes at </a:t>
            </a:r>
            <a:r>
              <a:rPr lang="en-US" dirty="0" smtClean="0">
                <a:solidFill>
                  <a:srgbClr val="FF0000"/>
                </a:solidFill>
              </a:rPr>
              <a:t>0 degrees Celsius </a:t>
            </a:r>
            <a:r>
              <a:rPr lang="en-US" dirty="0" smtClean="0"/>
              <a:t>(32 degrees Fahrenheit</a:t>
            </a:r>
          </a:p>
          <a:p>
            <a:r>
              <a:rPr lang="en-US" dirty="0"/>
              <a:t>T</a:t>
            </a:r>
            <a:r>
              <a:rPr lang="en-US" dirty="0" smtClean="0"/>
              <a:t>he freezing point of sea water varies. For every 5 </a:t>
            </a:r>
            <a:r>
              <a:rPr lang="en-US" dirty="0" err="1" smtClean="0"/>
              <a:t>ppt</a:t>
            </a:r>
            <a:r>
              <a:rPr lang="en-US" dirty="0" smtClean="0"/>
              <a:t> increase in salinity, </a:t>
            </a:r>
            <a:r>
              <a:rPr lang="en-US" dirty="0" smtClean="0">
                <a:solidFill>
                  <a:srgbClr val="FF0000"/>
                </a:solidFill>
              </a:rPr>
              <a:t>the freezing point decreases by 0.28 degrees Celsius </a:t>
            </a:r>
            <a:r>
              <a:rPr lang="en-US" dirty="0" smtClean="0"/>
              <a:t>(0.5 degrees Fahrenheit)</a:t>
            </a:r>
          </a:p>
          <a:p>
            <a:r>
              <a:rPr lang="en-US" dirty="0" smtClean="0"/>
              <a:t>Thus, in polar regions with an ocean salinity of 35 </a:t>
            </a:r>
            <a:r>
              <a:rPr lang="en-US" dirty="0" err="1" smtClean="0"/>
              <a:t>ppt</a:t>
            </a:r>
            <a:r>
              <a:rPr lang="en-US" dirty="0" smtClean="0"/>
              <a:t>, the </a:t>
            </a:r>
            <a:r>
              <a:rPr lang="en-US" dirty="0" smtClean="0">
                <a:solidFill>
                  <a:srgbClr val="FF0000"/>
                </a:solidFill>
              </a:rPr>
              <a:t>water begins to freeze at -1.8 degrees Celsius</a:t>
            </a:r>
            <a:r>
              <a:rPr lang="en-US" dirty="0" smtClean="0"/>
              <a:t> (28.8 degrees Fahrenheit).</a:t>
            </a:r>
          </a:p>
          <a:p>
            <a:endParaRPr lang="en-US" dirty="0" smtClean="0"/>
          </a:p>
          <a:p>
            <a:pPr>
              <a:buNone/>
            </a:pPr>
            <a:endParaRPr lang="en-US" dirty="0" smtClean="0"/>
          </a:p>
          <a:p>
            <a:endParaRPr lang="en-US"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process of freezing sea water</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When frazil ice forms, salt accumulates into droplets called BRINE.</a:t>
            </a:r>
          </a:p>
          <a:p>
            <a:r>
              <a:rPr lang="en-US" dirty="0" smtClean="0"/>
              <a:t>The part of the ocean water that is FRESH WATER DOES FREEZE!</a:t>
            </a:r>
          </a:p>
          <a:p>
            <a:r>
              <a:rPr lang="en-US" dirty="0" smtClean="0"/>
              <a:t>When it does, tiny pockets of salt water are entrapped in the ice. </a:t>
            </a:r>
          </a:p>
          <a:p>
            <a:r>
              <a:rPr lang="en-US" dirty="0" smtClean="0"/>
              <a:t>As the water in these trapped pockets freezes, the dissolved salt resides in an increasingly smaller volume of water – resulting in extremely salty water. </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Frazil Ice</a:t>
            </a:r>
            <a:endParaRPr lang="en-US" dirty="0"/>
          </a:p>
        </p:txBody>
      </p:sp>
      <p:pic>
        <p:nvPicPr>
          <p:cNvPr id="4" name="Content Placeholder 3" descr="fraz2.jpg"/>
          <p:cNvPicPr>
            <a:picLocks noGrp="1" noChangeAspect="1"/>
          </p:cNvPicPr>
          <p:nvPr>
            <p:ph idx="1"/>
          </p:nvPr>
        </p:nvPicPr>
        <p:blipFill>
          <a:blip r:embed="rId2" cstate="print"/>
          <a:stretch>
            <a:fillRect/>
          </a:stretch>
        </p:blipFill>
        <p:spPr>
          <a:xfrm>
            <a:off x="1976465" y="1600200"/>
            <a:ext cx="5191069" cy="4525963"/>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TotalTime>
  <Words>2062</Words>
  <Application>Microsoft Office PowerPoint</Application>
  <PresentationFormat>On-screen Show (4:3)</PresentationFormat>
  <Paragraphs>163</Paragraphs>
  <Slides>58</Slides>
  <Notes>0</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Office Theme</vt:lpstr>
      <vt:lpstr>Polar Ice Jeanine Gelhaus 8th grade science unit</vt:lpstr>
      <vt:lpstr>Arctic or Antarctic</vt:lpstr>
      <vt:lpstr>What does ocean water consist of?</vt:lpstr>
      <vt:lpstr>What is salinity?</vt:lpstr>
      <vt:lpstr>How do we measure salinity?</vt:lpstr>
      <vt:lpstr>What is the average salinity of the ocean?</vt:lpstr>
      <vt:lpstr>Does fresh water and salt water freeze at the same temperature?</vt:lpstr>
      <vt:lpstr>The process of freezing sea water</vt:lpstr>
      <vt:lpstr>Frazil Ice</vt:lpstr>
      <vt:lpstr>Brine Rejection Process</vt:lpstr>
      <vt:lpstr>Brine Pockets</vt:lpstr>
      <vt:lpstr>Salt plays an important role in ocean circulation</vt:lpstr>
      <vt:lpstr>Thermohaline Circulation</vt:lpstr>
      <vt:lpstr>Brine Rejection Process</vt:lpstr>
      <vt:lpstr>Brine Expelled</vt:lpstr>
      <vt:lpstr>Mystery Salinity Lab get supplies and lab sheet from teacher</vt:lpstr>
      <vt:lpstr>What does Frazil Look Like?</vt:lpstr>
      <vt:lpstr>How do sheets of sea ice form?</vt:lpstr>
      <vt:lpstr>Name two kinds of sheet ice</vt:lpstr>
      <vt:lpstr>HOW DO THESE DIFFER?</vt:lpstr>
      <vt:lpstr>Grease Ice</vt:lpstr>
      <vt:lpstr>Grease Ice</vt:lpstr>
      <vt:lpstr>Grease ice</vt:lpstr>
      <vt:lpstr>Congelation Ice</vt:lpstr>
      <vt:lpstr>Pancake Ice</vt:lpstr>
      <vt:lpstr>Pancake Ice</vt:lpstr>
      <vt:lpstr>WOW Moment</vt:lpstr>
      <vt:lpstr>Cementing of the Ice</vt:lpstr>
      <vt:lpstr>Let’s Contrast the Ice Sheets</vt:lpstr>
      <vt:lpstr>Freezing Salt Water Lab- http://www.studyofplace.info/Activities/Activity.cfm?ActivityId=3&amp;ActivityItemId=31  </vt:lpstr>
      <vt:lpstr>Research on Sea Ice</vt:lpstr>
      <vt:lpstr>What kind of observations can scientists make concerning the ice </vt:lpstr>
      <vt:lpstr>Slide 33</vt:lpstr>
      <vt:lpstr>Scientists use satellite images to study the ice</vt:lpstr>
      <vt:lpstr>Let’s compare two different dates:</vt:lpstr>
      <vt:lpstr>Satellite image – Oct. 14th, 2013</vt:lpstr>
      <vt:lpstr>Slide 37</vt:lpstr>
      <vt:lpstr>Satellite image- March 31, 2012</vt:lpstr>
      <vt:lpstr>Slide 39</vt:lpstr>
      <vt:lpstr>Cycle of sea ice</vt:lpstr>
      <vt:lpstr>Ice Re-Freezing</vt:lpstr>
      <vt:lpstr>Multi-Year Ice</vt:lpstr>
      <vt:lpstr>Remote Sensing</vt:lpstr>
      <vt:lpstr>Critical Thinking</vt:lpstr>
      <vt:lpstr>Answer</vt:lpstr>
      <vt:lpstr>Critical Thinking</vt:lpstr>
      <vt:lpstr>Answer</vt:lpstr>
      <vt:lpstr>Critical Thinking</vt:lpstr>
      <vt:lpstr>Answer</vt:lpstr>
      <vt:lpstr>Environment and Climate</vt:lpstr>
      <vt:lpstr>Albedo</vt:lpstr>
      <vt:lpstr>Albedo</vt:lpstr>
      <vt:lpstr>Atmosphere and Ocean Current</vt:lpstr>
      <vt:lpstr>Thermohaline Circulation</vt:lpstr>
      <vt:lpstr>What is thermohaline circulation? </vt:lpstr>
      <vt:lpstr>How does the water move?</vt:lpstr>
      <vt:lpstr>Balancing temperatures across the earth</vt:lpstr>
      <vt:lpstr>Powerpoint on Antarctica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Peter and Jenn Gelhaus</dc:creator>
  <cp:lastModifiedBy>Katie</cp:lastModifiedBy>
  <cp:revision>59</cp:revision>
  <dcterms:created xsi:type="dcterms:W3CDTF">2013-10-20T18:17:38Z</dcterms:created>
  <dcterms:modified xsi:type="dcterms:W3CDTF">2013-12-03T16:41:26Z</dcterms:modified>
</cp:coreProperties>
</file>